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5" r:id="rId7"/>
    <p:sldId id="261" r:id="rId8"/>
    <p:sldId id="262" r:id="rId9"/>
    <p:sldId id="263"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48" d="100"/>
          <a:sy n="348" d="100"/>
        </p:scale>
        <p:origin x="-10176" y="-25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FBE5-87E4-4AA5-BB1F-1FC519DC1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E6CBFB-B071-4C5B-8C9F-6CC253DED9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5BC5DA-23B1-4C21-BC8D-71FB91BBC690}"/>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D6D17F30-6823-485D-AF6E-5643FA4CE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58721-BFEA-4052-BE56-8AD099E21AD4}"/>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332210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9FA6-D7D2-46D0-9FB1-6DE02B4DEA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A07260-542A-4173-8C14-943995793B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DB6BB-9CD1-45A0-B910-05A3620693E5}"/>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4348B19B-7656-4F45-BC72-818C4CE02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F2AFE-153D-440E-9EF4-020325D92D10}"/>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34062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5530E-E5BA-48FE-A78F-A0E3A0218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2F0AD-AAE2-485E-8766-EFD5060079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1F480-56EF-4097-998B-C2E3E7D3D71F}"/>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B8AEBD26-318A-4AAC-9184-85568EC5B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97323-756C-4794-B212-EE2E584A89AD}"/>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176138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A490-9F2E-4BC8-91BC-2A5954EEB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D23F5-36CF-4256-8FDD-E49CA7E2C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EEEC4-D055-49CD-8D98-0B27790E673C}"/>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CAA5D05A-B3AF-49A1-812E-93BCACF6C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B0BD4-376A-4E59-834A-5736E65BC828}"/>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223521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3388-284D-4071-894A-9DD11AB6B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DE406-E0D4-4B8C-8C96-628B9FFF3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2EE3EA-0BA5-4DD1-9911-421CFF152807}"/>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12CE0164-8E99-45A5-8CEE-C0F8607C8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E8479-71D0-4A13-8E4C-5B89CED8BC67}"/>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103594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446C-62AA-4E92-B6E4-7DC27703E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CC52E-C9E8-4E78-B004-5C64A46CB6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A7510-A25E-46E0-AD5B-3E8C10AEE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8A7A07-D451-4881-ABE0-456555034309}"/>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6" name="Footer Placeholder 5">
            <a:extLst>
              <a:ext uri="{FF2B5EF4-FFF2-40B4-BE49-F238E27FC236}">
                <a16:creationId xmlns:a16="http://schemas.microsoft.com/office/drawing/2014/main" id="{CE834DAA-2C68-43B2-A2C2-2CD4F259B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EEE00-A18D-47E2-9574-ED2CB5610A8C}"/>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278961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B106-EF6C-4613-9DAF-6D409842A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6633FE-A701-4872-B640-56333685B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ACEFE-77E9-40C5-B5F0-C53E92A58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DB2592-B79C-4BA8-A81C-5559805A9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C8C6B-A07B-4A3C-BA2A-3E32121171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EB216-4A66-4C45-86BB-5350E2352634}"/>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8" name="Footer Placeholder 7">
            <a:extLst>
              <a:ext uri="{FF2B5EF4-FFF2-40B4-BE49-F238E27FC236}">
                <a16:creationId xmlns:a16="http://schemas.microsoft.com/office/drawing/2014/main" id="{44B67ECB-63ED-47E4-B935-B98229CF4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355065-4DFE-4B7C-9C35-04801D1B65F3}"/>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69527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E2EA-54D7-454F-B8C5-42F99F52B1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96DACF-D987-4831-B081-67D0BBC38001}"/>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4" name="Footer Placeholder 3">
            <a:extLst>
              <a:ext uri="{FF2B5EF4-FFF2-40B4-BE49-F238E27FC236}">
                <a16:creationId xmlns:a16="http://schemas.microsoft.com/office/drawing/2014/main" id="{78C15C1A-8418-4E16-B0CD-F6420E1EB1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9B1EE-6738-44BB-B3F2-588F61AE1735}"/>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357928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3780C-1059-4176-B707-8F6056D0E03D}"/>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3" name="Footer Placeholder 2">
            <a:extLst>
              <a:ext uri="{FF2B5EF4-FFF2-40B4-BE49-F238E27FC236}">
                <a16:creationId xmlns:a16="http://schemas.microsoft.com/office/drawing/2014/main" id="{7F9BC795-CC0F-4B3E-9DB3-792740C7F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B1B240-3B8F-41BB-9BC4-CA9EBDF0CA07}"/>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33887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9732-CCB8-45F8-8DEB-9CBBDDA73B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46C19-D046-421F-8CF2-C48B2CBA6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4D89B-BB00-4B85-9EE0-8EDD295ED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84FAD-363E-43B8-B0F0-022577B9562D}"/>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6" name="Footer Placeholder 5">
            <a:extLst>
              <a:ext uri="{FF2B5EF4-FFF2-40B4-BE49-F238E27FC236}">
                <a16:creationId xmlns:a16="http://schemas.microsoft.com/office/drawing/2014/main" id="{D2F0C415-CF79-45B1-814B-5D467103A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9FB95-FC8E-4948-A649-7F3F10778B1B}"/>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147755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F69-F58F-4B71-8478-FB89B5135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21B6A-D0DA-4133-8C0C-194C782DB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6686F-5477-4971-BD0D-9DCF0CE75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3F933-9C36-4A19-9360-AEFB661086B0}"/>
              </a:ext>
            </a:extLst>
          </p:cNvPr>
          <p:cNvSpPr>
            <a:spLocks noGrp="1"/>
          </p:cNvSpPr>
          <p:nvPr>
            <p:ph type="dt" sz="half" idx="10"/>
          </p:nvPr>
        </p:nvSpPr>
        <p:spPr/>
        <p:txBody>
          <a:bodyPr/>
          <a:lstStyle/>
          <a:p>
            <a:fld id="{A613EC39-B1FF-43D4-A4B6-7A1D0D749762}" type="datetimeFigureOut">
              <a:rPr lang="en-US" smtClean="0"/>
              <a:t>8/25/2019</a:t>
            </a:fld>
            <a:endParaRPr lang="en-US"/>
          </a:p>
        </p:txBody>
      </p:sp>
      <p:sp>
        <p:nvSpPr>
          <p:cNvPr id="6" name="Footer Placeholder 5">
            <a:extLst>
              <a:ext uri="{FF2B5EF4-FFF2-40B4-BE49-F238E27FC236}">
                <a16:creationId xmlns:a16="http://schemas.microsoft.com/office/drawing/2014/main" id="{8F5F90AF-388D-45CF-8586-FB8DED475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96A4F-D11C-4D11-A420-FBA971AEA9FE}"/>
              </a:ext>
            </a:extLst>
          </p:cNvPr>
          <p:cNvSpPr>
            <a:spLocks noGrp="1"/>
          </p:cNvSpPr>
          <p:nvPr>
            <p:ph type="sldNum" sz="quarter" idx="12"/>
          </p:nvPr>
        </p:nvSpPr>
        <p:spPr/>
        <p:txBody>
          <a:bodyPr/>
          <a:lstStyle/>
          <a:p>
            <a:fld id="{70D1FA5E-A3A5-45AB-8AF5-BE1F158F7231}" type="slidenum">
              <a:rPr lang="en-US" smtClean="0"/>
              <a:t>‹#›</a:t>
            </a:fld>
            <a:endParaRPr lang="en-US"/>
          </a:p>
        </p:txBody>
      </p:sp>
    </p:spTree>
    <p:extLst>
      <p:ext uri="{BB962C8B-B14F-4D97-AF65-F5344CB8AC3E}">
        <p14:creationId xmlns:p14="http://schemas.microsoft.com/office/powerpoint/2010/main" val="144161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33A05-2112-4BAE-A654-E7672DB7E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64DBAA-2A45-42B0-B2EB-B64B2222C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AA87E-0B38-4B12-B224-9232F9AD7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3EC39-B1FF-43D4-A4B6-7A1D0D749762}" type="datetimeFigureOut">
              <a:rPr lang="en-US" smtClean="0"/>
              <a:t>8/25/2019</a:t>
            </a:fld>
            <a:endParaRPr lang="en-US"/>
          </a:p>
        </p:txBody>
      </p:sp>
      <p:sp>
        <p:nvSpPr>
          <p:cNvPr id="5" name="Footer Placeholder 4">
            <a:extLst>
              <a:ext uri="{FF2B5EF4-FFF2-40B4-BE49-F238E27FC236}">
                <a16:creationId xmlns:a16="http://schemas.microsoft.com/office/drawing/2014/main" id="{BA2BBC1C-D7D6-43F1-898B-396B9A4F4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B4E3BB-32EC-4C9D-8B87-0A332CE2B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1FA5E-A3A5-45AB-8AF5-BE1F158F7231}" type="slidenum">
              <a:rPr lang="en-US" smtClean="0"/>
              <a:t>‹#›</a:t>
            </a:fld>
            <a:endParaRPr lang="en-US"/>
          </a:p>
        </p:txBody>
      </p:sp>
    </p:spTree>
    <p:extLst>
      <p:ext uri="{BB962C8B-B14F-4D97-AF65-F5344CB8AC3E}">
        <p14:creationId xmlns:p14="http://schemas.microsoft.com/office/powerpoint/2010/main" val="3968279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F8C3-0C08-49A0-B28C-11F0B3F6F2FA}"/>
              </a:ext>
            </a:extLst>
          </p:cNvPr>
          <p:cNvSpPr>
            <a:spLocks noGrp="1"/>
          </p:cNvSpPr>
          <p:nvPr>
            <p:ph type="ctrTitle"/>
          </p:nvPr>
        </p:nvSpPr>
        <p:spPr/>
        <p:txBody>
          <a:bodyPr/>
          <a:lstStyle/>
          <a:p>
            <a:r>
              <a:rPr lang="zh-CN" altLang="en-US" dirty="0"/>
              <a:t>陈文教授纪念研讨会</a:t>
            </a:r>
            <a:endParaRPr lang="en-US" dirty="0"/>
          </a:p>
        </p:txBody>
      </p:sp>
      <p:sp>
        <p:nvSpPr>
          <p:cNvPr id="3" name="Subtitle 2">
            <a:extLst>
              <a:ext uri="{FF2B5EF4-FFF2-40B4-BE49-F238E27FC236}">
                <a16:creationId xmlns:a16="http://schemas.microsoft.com/office/drawing/2014/main" id="{404A8650-99D4-457D-87CB-F1B309998ED4}"/>
              </a:ext>
            </a:extLst>
          </p:cNvPr>
          <p:cNvSpPr>
            <a:spLocks noGrp="1"/>
          </p:cNvSpPr>
          <p:nvPr>
            <p:ph type="subTitle" idx="1"/>
          </p:nvPr>
        </p:nvSpPr>
        <p:spPr/>
        <p:txBody>
          <a:bodyPr/>
          <a:lstStyle/>
          <a:p>
            <a:r>
              <a:rPr lang="en-US" altLang="zh-CN" dirty="0"/>
              <a:t>8/8/2019,</a:t>
            </a:r>
            <a:r>
              <a:rPr lang="zh-CN" altLang="en-US" dirty="0"/>
              <a:t> </a:t>
            </a:r>
            <a:r>
              <a:rPr lang="en-US" altLang="zh-CN" dirty="0" err="1"/>
              <a:t>Hohai</a:t>
            </a:r>
            <a:r>
              <a:rPr lang="en-US" altLang="zh-CN" dirty="0"/>
              <a:t> University, Nanjing, China</a:t>
            </a:r>
          </a:p>
          <a:p>
            <a:r>
              <a:rPr lang="en-US" dirty="0"/>
              <a:t>Speaker: YangQuan Chen, University of California Merced</a:t>
            </a:r>
          </a:p>
          <a:p>
            <a:r>
              <a:rPr lang="en-US" dirty="0"/>
              <a:t>(ychen53@ucmerced.edu)</a:t>
            </a:r>
          </a:p>
        </p:txBody>
      </p:sp>
    </p:spTree>
    <p:extLst>
      <p:ext uri="{BB962C8B-B14F-4D97-AF65-F5344CB8AC3E}">
        <p14:creationId xmlns:p14="http://schemas.microsoft.com/office/powerpoint/2010/main" val="11955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750D49-4CCF-4B90-AF7E-3A9BF8489DED}"/>
              </a:ext>
            </a:extLst>
          </p:cNvPr>
          <p:cNvSpPr>
            <a:spLocks noGrp="1"/>
          </p:cNvSpPr>
          <p:nvPr>
            <p:ph idx="1"/>
          </p:nvPr>
        </p:nvSpPr>
        <p:spPr>
          <a:xfrm>
            <a:off x="430638" y="90878"/>
            <a:ext cx="11419986" cy="6456226"/>
          </a:xfrm>
        </p:spPr>
        <p:txBody>
          <a:bodyPr>
            <a:normAutofit fontScale="85000" lnSpcReduction="20000"/>
          </a:bodyPr>
          <a:lstStyle/>
          <a:p>
            <a:pPr marL="342900" marR="0" lvl="0" indent="-342900">
              <a:lnSpc>
                <a:spcPct val="107000"/>
              </a:lnSpc>
              <a:spcBef>
                <a:spcPts val="0"/>
              </a:spcBef>
              <a:spcAft>
                <a:spcPts val="0"/>
              </a:spcAft>
              <a:buFont typeface="Calibri" panose="020F0502020204030204" pitchFamily="34" charset="0"/>
              <a:buChar char="-"/>
            </a:pPr>
            <a:endParaRPr lang="en-US"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pPr>
            <a:r>
              <a:rPr lang="en-US" sz="4600" dirty="0">
                <a:solidFill>
                  <a:srgbClr val="1F497D"/>
                </a:solidFill>
                <a:latin typeface="Calibri" panose="020F0502020204030204" pitchFamily="34" charset="0"/>
                <a:ea typeface="DengXian" panose="02010600030101010101" pitchFamily="2" charset="-122"/>
                <a:cs typeface="Times New Roman" panose="02020603050405020304" pitchFamily="18" charset="0"/>
              </a:rPr>
              <a:t>“</a:t>
            </a:r>
            <a:r>
              <a:rPr lang="en-US" sz="4600" dirty="0">
                <a:latin typeface="Calibri" panose="020F0502020204030204" pitchFamily="34" charset="0"/>
                <a:ea typeface="DengXian" panose="02010600030101010101" pitchFamily="2" charset="-122"/>
                <a:cs typeface="Times New Roman" panose="02020603050405020304" pitchFamily="18" charset="0"/>
              </a:rPr>
              <a:t>It is   not easy to describe in words the lost of Wen Chen.... My lecture during the conference organized last week by Professor Luis Vazquez in Madrid was dedicated to him. I met Wen in 2006 in Porto and in several many occasions in Europe and China. In December 2017 I discussed last time with him about the nonlocality and fractional calculus.... I am sure that the group Wen established in his faculty will continue to work very hard in the future and the ideas of Wen will continue...”</a:t>
            </a:r>
          </a:p>
          <a:p>
            <a:pPr marL="342900" marR="0" lvl="0" indent="-342900">
              <a:lnSpc>
                <a:spcPct val="107000"/>
              </a:lnSpc>
              <a:spcBef>
                <a:spcPts val="0"/>
              </a:spcBef>
              <a:spcAft>
                <a:spcPts val="0"/>
              </a:spcAft>
              <a:buFont typeface="Calibri" panose="020F0502020204030204" pitchFamily="34" charset="0"/>
              <a:buChar char="-"/>
            </a:pPr>
            <a:r>
              <a:rPr lang="en-US" sz="4600" dirty="0">
                <a:latin typeface="Calibri" panose="020F0502020204030204" pitchFamily="34" charset="0"/>
                <a:ea typeface="DengXian" panose="02010600030101010101" pitchFamily="2" charset="-122"/>
                <a:cs typeface="Times New Roman" panose="02020603050405020304" pitchFamily="18" charset="0"/>
              </a:rPr>
              <a:t>Dumitru Baleanu, </a:t>
            </a:r>
            <a:r>
              <a:rPr lang="en-US" sz="4600" dirty="0" err="1">
                <a:latin typeface="Calibri" panose="020F0502020204030204" pitchFamily="34" charset="0"/>
                <a:ea typeface="DengXian" panose="02010600030101010101" pitchFamily="2" charset="-122"/>
                <a:cs typeface="Times New Roman" panose="02020603050405020304" pitchFamily="18" charset="0"/>
              </a:rPr>
              <a:t>Cankaya</a:t>
            </a:r>
            <a:r>
              <a:rPr lang="en-US" sz="4600" dirty="0">
                <a:latin typeface="Calibri" panose="020F0502020204030204" pitchFamily="34" charset="0"/>
                <a:ea typeface="DengXian" panose="02010600030101010101" pitchFamily="2" charset="-122"/>
                <a:cs typeface="Times New Roman" panose="02020603050405020304" pitchFamily="18" charset="0"/>
              </a:rPr>
              <a:t> University, Turkey</a:t>
            </a:r>
          </a:p>
          <a:p>
            <a:endParaRPr lang="en-US" dirty="0"/>
          </a:p>
        </p:txBody>
      </p:sp>
    </p:spTree>
    <p:extLst>
      <p:ext uri="{BB962C8B-B14F-4D97-AF65-F5344CB8AC3E}">
        <p14:creationId xmlns:p14="http://schemas.microsoft.com/office/powerpoint/2010/main" val="370588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09D09-F84D-404E-A71F-81360AEE5678}"/>
              </a:ext>
            </a:extLst>
          </p:cNvPr>
          <p:cNvPicPr>
            <a:picLocks noChangeAspect="1"/>
          </p:cNvPicPr>
          <p:nvPr/>
        </p:nvPicPr>
        <p:blipFill>
          <a:blip r:embed="rId2"/>
          <a:stretch>
            <a:fillRect/>
          </a:stretch>
        </p:blipFill>
        <p:spPr>
          <a:xfrm>
            <a:off x="1277978" y="0"/>
            <a:ext cx="9636044" cy="6858000"/>
          </a:xfrm>
          <a:prstGeom prst="rect">
            <a:avLst/>
          </a:prstGeom>
        </p:spPr>
      </p:pic>
    </p:spTree>
    <p:extLst>
      <p:ext uri="{BB962C8B-B14F-4D97-AF65-F5344CB8AC3E}">
        <p14:creationId xmlns:p14="http://schemas.microsoft.com/office/powerpoint/2010/main" val="230299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25FF-7EAF-4A64-9C2F-2D7B3D497CEE}"/>
              </a:ext>
            </a:extLst>
          </p:cNvPr>
          <p:cNvSpPr>
            <a:spLocks noGrp="1"/>
          </p:cNvSpPr>
          <p:nvPr>
            <p:ph type="title"/>
          </p:nvPr>
        </p:nvSpPr>
        <p:spPr>
          <a:xfrm>
            <a:off x="937477" y="5099103"/>
            <a:ext cx="10515600" cy="1325563"/>
          </a:xfrm>
        </p:spPr>
        <p:txBody>
          <a:bodyPr/>
          <a:lstStyle/>
          <a:p>
            <a:pPr algn="ctr"/>
            <a:r>
              <a:rPr lang="en-US" b="1" dirty="0">
                <a:latin typeface="Times New Roman" panose="02020603050405020304" pitchFamily="18" charset="0"/>
                <a:cs typeface="Times New Roman" panose="02020603050405020304" pitchFamily="18" charset="0"/>
              </a:rPr>
              <a:t>Wen Chen did not really leave us!</a:t>
            </a:r>
          </a:p>
        </p:txBody>
      </p:sp>
      <p:pic>
        <p:nvPicPr>
          <p:cNvPr id="1026" name="图片 5" descr="陈文">
            <a:extLst>
              <a:ext uri="{FF2B5EF4-FFF2-40B4-BE49-F238E27FC236}">
                <a16:creationId xmlns:a16="http://schemas.microsoft.com/office/drawing/2014/main" id="{962C8BFB-7318-49B9-94E9-F439EC0D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991" y="180285"/>
            <a:ext cx="4000171" cy="516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965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9BE3-4175-4F40-8204-30BA32ABD210}"/>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C21BB44-C4D0-4DC5-A3D0-3A43780067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15784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25FF-7EAF-4A64-9C2F-2D7B3D497CEE}"/>
              </a:ext>
            </a:extLst>
          </p:cNvPr>
          <p:cNvSpPr>
            <a:spLocks noGrp="1"/>
          </p:cNvSpPr>
          <p:nvPr>
            <p:ph type="title"/>
          </p:nvPr>
        </p:nvSpPr>
        <p:spPr>
          <a:xfrm>
            <a:off x="597843" y="2580585"/>
            <a:ext cx="10515600" cy="1325563"/>
          </a:xfrm>
        </p:spPr>
        <p:txBody>
          <a:bodyPr/>
          <a:lstStyle/>
          <a:p>
            <a:pPr algn="ctr"/>
            <a:r>
              <a:rPr lang="en-US" b="1" dirty="0">
                <a:latin typeface="Times New Roman" panose="02020603050405020304" pitchFamily="18" charset="0"/>
                <a:cs typeface="Times New Roman" panose="02020603050405020304" pitchFamily="18" charset="0"/>
              </a:rPr>
              <a:t>We will remember him!</a:t>
            </a:r>
          </a:p>
        </p:txBody>
      </p:sp>
    </p:spTree>
    <p:extLst>
      <p:ext uri="{BB962C8B-B14F-4D97-AF65-F5344CB8AC3E}">
        <p14:creationId xmlns:p14="http://schemas.microsoft.com/office/powerpoint/2010/main" val="265098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00C3-34A3-44B1-A926-AB22AB061600}"/>
              </a:ext>
            </a:extLst>
          </p:cNvPr>
          <p:cNvSpPr>
            <a:spLocks noGrp="1"/>
          </p:cNvSpPr>
          <p:nvPr>
            <p:ph type="title"/>
          </p:nvPr>
        </p:nvSpPr>
        <p:spPr/>
        <p:txBody>
          <a:bodyPr>
            <a:normAutofit fontScale="90000"/>
          </a:bodyPr>
          <a:lstStyle/>
          <a:p>
            <a:r>
              <a:rPr lang="en-US" dirty="0"/>
              <a:t>FCAA (Fractional Calculus and Applied Analysis)</a:t>
            </a:r>
            <a:br>
              <a:rPr lang="en-US" dirty="0"/>
            </a:br>
            <a:r>
              <a:rPr lang="en-US" dirty="0"/>
              <a:t>Special Issue Dedicated to Professor Wen Chen</a:t>
            </a:r>
          </a:p>
        </p:txBody>
      </p:sp>
      <p:sp>
        <p:nvSpPr>
          <p:cNvPr id="3" name="Content Placeholder 2">
            <a:extLst>
              <a:ext uri="{FF2B5EF4-FFF2-40B4-BE49-F238E27FC236}">
                <a16:creationId xmlns:a16="http://schemas.microsoft.com/office/drawing/2014/main" id="{65529AE9-AD31-4A34-BBA7-8CE6CD6B813D}"/>
              </a:ext>
            </a:extLst>
          </p:cNvPr>
          <p:cNvSpPr>
            <a:spLocks noGrp="1"/>
          </p:cNvSpPr>
          <p:nvPr>
            <p:ph idx="1"/>
          </p:nvPr>
        </p:nvSpPr>
        <p:spPr/>
        <p:txBody>
          <a:bodyPr>
            <a:normAutofit lnSpcReduction="10000"/>
          </a:bodyPr>
          <a:lstStyle/>
          <a:p>
            <a:r>
              <a:rPr lang="en-US" dirty="0"/>
              <a:t>Lead Guest Co-editors:</a:t>
            </a:r>
          </a:p>
          <a:p>
            <a:pPr lvl="1"/>
            <a:r>
              <a:rPr lang="en-US" dirty="0"/>
              <a:t>YangQuan Chen, Changpin Li, Hongguang Sun and Igor Podlubny</a:t>
            </a:r>
          </a:p>
          <a:p>
            <a:r>
              <a:rPr lang="en-US" dirty="0"/>
              <a:t>Invited Contributors</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Igor Podlubny (*) (?)</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YangQuan Chen (*)</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Changpin Li (*)</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Hongguang Sun (*)</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Yingjie Liang</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Mark M Meerschaert (?)</a:t>
            </a:r>
            <a:endParaRPr lang="en-US" sz="2000" dirty="0">
              <a:latin typeface="Arial" panose="020B0604020202020204" pitchFamily="34" charset="0"/>
              <a:cs typeface="Arial" panose="020B0604020202020204" pitchFamily="34" charset="0"/>
            </a:endParaRPr>
          </a:p>
          <a:p>
            <a:pPr marL="914400" lvl="1" indent="-457200">
              <a:buFont typeface="+mj-lt"/>
              <a:buAutoNum type="arabicPeriod"/>
            </a:pPr>
            <a:r>
              <a:rPr lang="en-US" sz="2000" dirty="0">
                <a:latin typeface="Arial" panose="020B0604020202020204" pitchFamily="34" charset="0"/>
                <a:cs typeface="Arial" panose="020B0604020202020204" pitchFamily="34" charset="0"/>
              </a:rPr>
              <a:t>Yong Zhang</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Dumitru Baleanu</a:t>
            </a:r>
          </a:p>
          <a:p>
            <a:pPr marL="914400" lvl="1" indent="-457200">
              <a:buFont typeface="+mj-lt"/>
              <a:buAutoNum type="arabicPeriod"/>
            </a:pPr>
            <a:r>
              <a:rPr lang="en-US" sz="2000" dirty="0" err="1">
                <a:latin typeface="Arial" panose="020B0604020202020204" pitchFamily="34" charset="0"/>
                <a:ea typeface="DengXian" panose="02010600030101010101" pitchFamily="2" charset="-122"/>
                <a:cs typeface="Arial" panose="020B0604020202020204" pitchFamily="34" charset="0"/>
              </a:rPr>
              <a:t>Sverre</a:t>
            </a:r>
            <a:r>
              <a:rPr lang="en-US" sz="2000" dirty="0">
                <a:latin typeface="Arial" panose="020B0604020202020204" pitchFamily="34" charset="0"/>
                <a:ea typeface="DengXian" panose="02010600030101010101" pitchFamily="2" charset="-122"/>
                <a:cs typeface="Arial" panose="020B0604020202020204" pitchFamily="34" charset="0"/>
              </a:rPr>
              <a:t> Holm</a:t>
            </a:r>
          </a:p>
          <a:p>
            <a:pPr marL="914400" lvl="1" indent="-457200">
              <a:buFont typeface="+mj-lt"/>
              <a:buAutoNum type="arabicPeriod"/>
            </a:pPr>
            <a:r>
              <a:rPr lang="en-US" sz="2000" dirty="0">
                <a:latin typeface="Arial" panose="020B0604020202020204" pitchFamily="34" charset="0"/>
                <a:ea typeface="DengXian" panose="02010600030101010101" pitchFamily="2" charset="-122"/>
                <a:cs typeface="Arial" panose="020B0604020202020204" pitchFamily="34" charset="0"/>
              </a:rPr>
              <a:t>George Em Karniadakis (?)</a:t>
            </a:r>
            <a:endParaRPr lang="en-US" sz="2000" dirty="0">
              <a:latin typeface="Arial" panose="020B0604020202020204" pitchFamily="34" charset="0"/>
              <a:cs typeface="Arial" panose="020B0604020202020204" pitchFamily="34" charset="0"/>
            </a:endParaRPr>
          </a:p>
          <a:p>
            <a:pPr marL="914400" lvl="1" indent="-457200">
              <a:buFont typeface="+mj-lt"/>
              <a:buAutoNum type="arabicPeriod"/>
            </a:pPr>
            <a:endParaRPr lang="en-US" sz="2000" dirty="0">
              <a:latin typeface="Arial" panose="020B0604020202020204" pitchFamily="34" charset="0"/>
              <a:ea typeface="DengXian" panose="02010600030101010101" pitchFamily="2" charset="-122"/>
              <a:cs typeface="Arial" panose="020B0604020202020204" pitchFamily="34" charset="0"/>
            </a:endParaRPr>
          </a:p>
          <a:p>
            <a:pPr marL="914400" lvl="1" indent="-457200">
              <a:buFont typeface="+mj-lt"/>
              <a:buAutoNum type="arabicPeriod"/>
            </a:pPr>
            <a:endParaRPr lang="en-US" sz="20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50175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985F-7834-4643-8883-9B46614D2B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A0D93C9-4F8F-49B4-A2E8-6B6F3BEC62D4}"/>
              </a:ext>
            </a:extLst>
          </p:cNvPr>
          <p:cNvSpPr>
            <a:spLocks noGrp="1"/>
          </p:cNvSpPr>
          <p:nvPr>
            <p:ph idx="1"/>
          </p:nvPr>
        </p:nvSpPr>
        <p:spPr/>
        <p:txBody>
          <a:bodyPr/>
          <a:lstStyle/>
          <a:p>
            <a:r>
              <a:rPr lang="en-US" altLang="zh-CN" dirty="0"/>
              <a:t>Prime number distribution</a:t>
            </a:r>
          </a:p>
          <a:p>
            <a:r>
              <a:rPr lang="en-US" altLang="zh-CN" dirty="0"/>
              <a:t>Structure derivative</a:t>
            </a:r>
          </a:p>
          <a:p>
            <a:pPr lvl="1"/>
            <a:r>
              <a:rPr lang="en-US" dirty="0"/>
              <a:t>Topological derivative </a:t>
            </a:r>
          </a:p>
        </p:txBody>
      </p:sp>
    </p:spTree>
    <p:extLst>
      <p:ext uri="{BB962C8B-B14F-4D97-AF65-F5344CB8AC3E}">
        <p14:creationId xmlns:p14="http://schemas.microsoft.com/office/powerpoint/2010/main" val="40992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EC3C-D4C7-4792-BF88-77D69DCC9A59}"/>
              </a:ext>
            </a:extLst>
          </p:cNvPr>
          <p:cNvSpPr>
            <a:spLocks noGrp="1"/>
          </p:cNvSpPr>
          <p:nvPr>
            <p:ph type="title"/>
          </p:nvPr>
        </p:nvSpPr>
        <p:spPr/>
        <p:txBody>
          <a:bodyPr/>
          <a:lstStyle/>
          <a:p>
            <a:r>
              <a:rPr lang="en-US" dirty="0"/>
              <a:t>Memories - snapshots</a:t>
            </a:r>
          </a:p>
        </p:txBody>
      </p:sp>
      <p:sp>
        <p:nvSpPr>
          <p:cNvPr id="3" name="Content Placeholder 2">
            <a:extLst>
              <a:ext uri="{FF2B5EF4-FFF2-40B4-BE49-F238E27FC236}">
                <a16:creationId xmlns:a16="http://schemas.microsoft.com/office/drawing/2014/main" id="{B2674951-C47F-40C2-9163-13071B55640D}"/>
              </a:ext>
            </a:extLst>
          </p:cNvPr>
          <p:cNvSpPr>
            <a:spLocks noGrp="1"/>
          </p:cNvSpPr>
          <p:nvPr>
            <p:ph idx="1"/>
          </p:nvPr>
        </p:nvSpPr>
        <p:spPr/>
        <p:txBody>
          <a:bodyPr/>
          <a:lstStyle/>
          <a:p>
            <a:r>
              <a:rPr lang="en-US" dirty="0"/>
              <a:t>2004 Beijing with ICFDA Proc. </a:t>
            </a:r>
          </a:p>
          <a:p>
            <a:r>
              <a:rPr lang="en-US" dirty="0"/>
              <a:t>2006 Porto – FDA06 – his ambition revealed</a:t>
            </a:r>
          </a:p>
          <a:p>
            <a:r>
              <a:rPr lang="en-US" dirty="0"/>
              <a:t>2007/9/3 Utah State Univ. FC Day</a:t>
            </a:r>
          </a:p>
          <a:p>
            <a:pPr lvl="1"/>
            <a:r>
              <a:rPr lang="en-US" sz="2000" dirty="0"/>
              <a:t>http://169.236.9.29/mechatronics.ece.usu.edu/foc/event/FOC_Day@USU/2007.html</a:t>
            </a:r>
          </a:p>
          <a:p>
            <a:r>
              <a:rPr lang="en-US" dirty="0"/>
              <a:t>2008 FDA Ankara</a:t>
            </a:r>
          </a:p>
          <a:p>
            <a:r>
              <a:rPr lang="en-US" dirty="0"/>
              <a:t>2010 FDC Day at SHU</a:t>
            </a:r>
          </a:p>
          <a:p>
            <a:r>
              <a:rPr lang="en-US" dirty="0"/>
              <a:t>2012 Nanjing FDA </a:t>
            </a:r>
          </a:p>
          <a:p>
            <a:r>
              <a:rPr lang="en-US" dirty="0"/>
              <a:t>2016 NJIT</a:t>
            </a:r>
          </a:p>
          <a:p>
            <a:endParaRPr lang="en-US" dirty="0"/>
          </a:p>
          <a:p>
            <a:endParaRPr lang="en-US" dirty="0"/>
          </a:p>
        </p:txBody>
      </p:sp>
    </p:spTree>
    <p:extLst>
      <p:ext uri="{BB962C8B-B14F-4D97-AF65-F5344CB8AC3E}">
        <p14:creationId xmlns:p14="http://schemas.microsoft.com/office/powerpoint/2010/main" val="283484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8202F-B941-45F8-8F2D-C6AC37EA3A93}"/>
              </a:ext>
            </a:extLst>
          </p:cNvPr>
          <p:cNvSpPr/>
          <p:nvPr/>
        </p:nvSpPr>
        <p:spPr>
          <a:xfrm>
            <a:off x="910916" y="1128884"/>
            <a:ext cx="10819529" cy="4407169"/>
          </a:xfrm>
          <a:prstGeom prst="rect">
            <a:avLst/>
          </a:prstGeom>
        </p:spPr>
        <p:txBody>
          <a:bodyPr wrap="square">
            <a:spAutoFit/>
          </a:bodyPr>
          <a:lstStyle/>
          <a:p>
            <a:pPr>
              <a:lnSpc>
                <a:spcPct val="107000"/>
              </a:lnSpc>
            </a:pPr>
            <a:r>
              <a:rPr lang="en-US" sz="4400" dirty="0">
                <a:latin typeface="Calibri" panose="020F0502020204030204" pitchFamily="34" charset="0"/>
                <a:ea typeface="DengXian" panose="02010600030101010101" pitchFamily="2" charset="-122"/>
                <a:cs typeface="Times New Roman" panose="02020603050405020304" pitchFamily="18" charset="0"/>
              </a:rPr>
              <a:t>“Wen is one of fractional pioneers in China. In the past summer holidays, he called me with very weak breath for discussing some possible co-operations... His death is a big loss in fractional community. “</a:t>
            </a:r>
          </a:p>
          <a:p>
            <a:pPr marL="342900" marR="0" lvl="0" indent="-342900">
              <a:lnSpc>
                <a:spcPct val="107000"/>
              </a:lnSpc>
              <a:spcBef>
                <a:spcPts val="0"/>
              </a:spcBef>
              <a:spcAft>
                <a:spcPts val="0"/>
              </a:spcAft>
              <a:buFont typeface="Calibri" panose="020F0502020204030204" pitchFamily="34" charset="0"/>
              <a:buChar char="-"/>
            </a:pPr>
            <a:r>
              <a:rPr lang="en-US" sz="4400" dirty="0">
                <a:latin typeface="Calibri" panose="020F0502020204030204" pitchFamily="34" charset="0"/>
                <a:ea typeface="DengXian" panose="02010600030101010101" pitchFamily="2" charset="-122"/>
                <a:cs typeface="Times New Roman" panose="02020603050405020304" pitchFamily="18" charset="0"/>
              </a:rPr>
              <a:t>Changpin Li, Shanghai University, China</a:t>
            </a:r>
          </a:p>
        </p:txBody>
      </p:sp>
    </p:spTree>
    <p:extLst>
      <p:ext uri="{BB962C8B-B14F-4D97-AF65-F5344CB8AC3E}">
        <p14:creationId xmlns:p14="http://schemas.microsoft.com/office/powerpoint/2010/main" val="143535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01D952-35CC-4515-8CAF-E87FF3FB2BDC}"/>
              </a:ext>
            </a:extLst>
          </p:cNvPr>
          <p:cNvSpPr>
            <a:spLocks noGrp="1"/>
          </p:cNvSpPr>
          <p:nvPr>
            <p:ph idx="1"/>
          </p:nvPr>
        </p:nvSpPr>
        <p:spPr>
          <a:xfrm>
            <a:off x="300009" y="597716"/>
            <a:ext cx="11493137" cy="6194969"/>
          </a:xfrm>
        </p:spPr>
        <p:txBody>
          <a:bodyPr>
            <a:normAutofit fontScale="92500" lnSpcReduction="10000"/>
          </a:bodyPr>
          <a:lstStyle/>
          <a:p>
            <a:pPr>
              <a:lnSpc>
                <a:spcPct val="107000"/>
              </a:lnSpc>
            </a:pPr>
            <a:r>
              <a:rPr lang="en-US" sz="4000" b="1" dirty="0">
                <a:latin typeface="Calibri" panose="020F0502020204030204" pitchFamily="34" charset="0"/>
                <a:ea typeface="DengXian" panose="02010600030101010101" pitchFamily="2" charset="-122"/>
                <a:cs typeface="Times New Roman" panose="02020603050405020304" pitchFamily="18" charset="0"/>
              </a:rPr>
              <a:t>“… His engineering insights to fractional order operators are excellent. His book in Chinese is widely read. He has a wide caliber of interests driven by his curiosity. I wish to say, his work on prime number distribution (ML fitting), as well as his work on LRD toolbox are both very fascinating to me among many others. Of course, his outstanding organization of ICFDA 2012 Nanjing is one of the many of his contributions. We will remember Wen Chen for his contribution to our community in various ways.”</a:t>
            </a:r>
          </a:p>
          <a:p>
            <a:pPr marL="342900" marR="0" lvl="0" indent="-342900">
              <a:lnSpc>
                <a:spcPct val="107000"/>
              </a:lnSpc>
              <a:spcBef>
                <a:spcPts val="0"/>
              </a:spcBef>
              <a:spcAft>
                <a:spcPts val="0"/>
              </a:spcAft>
              <a:buFont typeface="Calibri" panose="020F0502020204030204" pitchFamily="34" charset="0"/>
              <a:buChar char="-"/>
            </a:pPr>
            <a:r>
              <a:rPr lang="en-US" sz="4000" b="1" dirty="0">
                <a:latin typeface="Calibri" panose="020F0502020204030204" pitchFamily="34" charset="0"/>
                <a:ea typeface="DengXian" panose="02010600030101010101" pitchFamily="2" charset="-122"/>
                <a:cs typeface="Times New Roman" panose="02020603050405020304" pitchFamily="18" charset="0"/>
              </a:rPr>
              <a:t>YangQuan Chen, UC Merced, USA</a:t>
            </a:r>
            <a:endParaRPr lang="en-US" sz="4000" b="1" dirty="0"/>
          </a:p>
        </p:txBody>
      </p:sp>
    </p:spTree>
    <p:extLst>
      <p:ext uri="{BB962C8B-B14F-4D97-AF65-F5344CB8AC3E}">
        <p14:creationId xmlns:p14="http://schemas.microsoft.com/office/powerpoint/2010/main" val="561751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2279</TotalTime>
  <Words>316</Words>
  <Application>Microsoft Office PowerPoint</Application>
  <PresentationFormat>Widescreen</PresentationFormat>
  <Paragraphs>45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陈文教授纪念研讨会</vt:lpstr>
      <vt:lpstr>Wen Chen did not really leave us!</vt:lpstr>
      <vt:lpstr>PowerPoint Presentation</vt:lpstr>
      <vt:lpstr>We will remember him!</vt:lpstr>
      <vt:lpstr>FCAA (Fractional Calculus and Applied Analysis) Special Issue Dedicated to Professor Wen Chen</vt:lpstr>
      <vt:lpstr>PowerPoint Presentation</vt:lpstr>
      <vt:lpstr>Memories - snapshots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陈文教授追思会</dc:title>
  <dc:creator>ychen53</dc:creator>
  <cp:lastModifiedBy>ychen53</cp:lastModifiedBy>
  <cp:revision>14</cp:revision>
  <dcterms:created xsi:type="dcterms:W3CDTF">2019-07-19T16:00:10Z</dcterms:created>
  <dcterms:modified xsi:type="dcterms:W3CDTF">2019-08-25T17:47:33Z</dcterms:modified>
</cp:coreProperties>
</file>