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m4v" ContentType="video/unknown"/>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3" r:id="rId3"/>
    <p:sldMasterId id="2147483654" r:id="rId4"/>
    <p:sldMasterId id="2147483658" r:id="rId5"/>
    <p:sldMasterId id="2147483716" r:id="rId6"/>
  </p:sldMasterIdLst>
  <p:notesMasterIdLst>
    <p:notesMasterId r:id="rId95"/>
  </p:notesMasterIdLst>
  <p:handoutMasterIdLst>
    <p:handoutMasterId r:id="rId96"/>
  </p:handoutMasterIdLst>
  <p:sldIdLst>
    <p:sldId id="653" r:id="rId7"/>
    <p:sldId id="654" r:id="rId8"/>
    <p:sldId id="657" r:id="rId9"/>
    <p:sldId id="660" r:id="rId10"/>
    <p:sldId id="661" r:id="rId11"/>
    <p:sldId id="662" r:id="rId12"/>
    <p:sldId id="663" r:id="rId13"/>
    <p:sldId id="664" r:id="rId14"/>
    <p:sldId id="665" r:id="rId15"/>
    <p:sldId id="650" r:id="rId16"/>
    <p:sldId id="602" r:id="rId17"/>
    <p:sldId id="609" r:id="rId18"/>
    <p:sldId id="599" r:id="rId19"/>
    <p:sldId id="598" r:id="rId20"/>
    <p:sldId id="606" r:id="rId21"/>
    <p:sldId id="289" r:id="rId22"/>
    <p:sldId id="607" r:id="rId23"/>
    <p:sldId id="649" r:id="rId24"/>
    <p:sldId id="338" r:id="rId25"/>
    <p:sldId id="348" r:id="rId26"/>
    <p:sldId id="608" r:id="rId27"/>
    <p:sldId id="610" r:id="rId28"/>
    <p:sldId id="340" r:id="rId29"/>
    <p:sldId id="292" r:id="rId30"/>
    <p:sldId id="291" r:id="rId31"/>
    <p:sldId id="655" r:id="rId32"/>
    <p:sldId id="344" r:id="rId33"/>
    <p:sldId id="656" r:id="rId34"/>
    <p:sldId id="658" r:id="rId35"/>
    <p:sldId id="347" r:id="rId36"/>
    <p:sldId id="294" r:id="rId37"/>
    <p:sldId id="666" r:id="rId38"/>
    <p:sldId id="392" r:id="rId39"/>
    <p:sldId id="393" r:id="rId40"/>
    <p:sldId id="396" r:id="rId41"/>
    <p:sldId id="397" r:id="rId42"/>
    <p:sldId id="398" r:id="rId43"/>
    <p:sldId id="450" r:id="rId44"/>
    <p:sldId id="399" r:id="rId45"/>
    <p:sldId id="612" r:id="rId46"/>
    <p:sldId id="395" r:id="rId47"/>
    <p:sldId id="449" r:id="rId48"/>
    <p:sldId id="401" r:id="rId49"/>
    <p:sldId id="402" r:id="rId50"/>
    <p:sldId id="403" r:id="rId51"/>
    <p:sldId id="404" r:id="rId52"/>
    <p:sldId id="394" r:id="rId53"/>
    <p:sldId id="405" r:id="rId54"/>
    <p:sldId id="363" r:id="rId55"/>
    <p:sldId id="406" r:id="rId56"/>
    <p:sldId id="414" r:id="rId57"/>
    <p:sldId id="355" r:id="rId58"/>
    <p:sldId id="456" r:id="rId59"/>
    <p:sldId id="457" r:id="rId60"/>
    <p:sldId id="458" r:id="rId61"/>
    <p:sldId id="460" r:id="rId62"/>
    <p:sldId id="462" r:id="rId63"/>
    <p:sldId id="446" r:id="rId64"/>
    <p:sldId id="614" r:id="rId65"/>
    <p:sldId id="367" r:id="rId66"/>
    <p:sldId id="615" r:id="rId67"/>
    <p:sldId id="621" r:id="rId68"/>
    <p:sldId id="619" r:id="rId69"/>
    <p:sldId id="618" r:id="rId70"/>
    <p:sldId id="302" r:id="rId71"/>
    <p:sldId id="622" r:id="rId72"/>
    <p:sldId id="303" r:id="rId73"/>
    <p:sldId id="624" r:id="rId74"/>
    <p:sldId id="629" r:id="rId75"/>
    <p:sldId id="630" r:id="rId76"/>
    <p:sldId id="651" r:id="rId77"/>
    <p:sldId id="376" r:id="rId78"/>
    <p:sldId id="631" r:id="rId79"/>
    <p:sldId id="311" r:id="rId80"/>
    <p:sldId id="312" r:id="rId81"/>
    <p:sldId id="313" r:id="rId82"/>
    <p:sldId id="314" r:id="rId83"/>
    <p:sldId id="315" r:id="rId84"/>
    <p:sldId id="637" r:id="rId85"/>
    <p:sldId id="638" r:id="rId86"/>
    <p:sldId id="639" r:id="rId87"/>
    <p:sldId id="640" r:id="rId88"/>
    <p:sldId id="641" r:id="rId89"/>
    <p:sldId id="642" r:id="rId90"/>
    <p:sldId id="643" r:id="rId91"/>
    <p:sldId id="626" r:id="rId92"/>
    <p:sldId id="647" r:id="rId93"/>
    <p:sldId id="659" r:id="rId9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0C0C0"/>
    <a:srgbClr val="91E3FD"/>
    <a:srgbClr val="84E2F8"/>
    <a:srgbClr val="FFFF66"/>
    <a:srgbClr val="33CCFF"/>
    <a:srgbClr val="B2B2B2"/>
    <a:srgbClr val="3A20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autoAdjust="0"/>
    <p:restoredTop sz="94660"/>
  </p:normalViewPr>
  <p:slideViewPr>
    <p:cSldViewPr snapToGrid="0">
      <p:cViewPr>
        <p:scale>
          <a:sx n="50" d="100"/>
          <a:sy n="50" d="100"/>
        </p:scale>
        <p:origin x="1025" y="40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218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8866"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548867" name="Rectangle 3"/>
          <p:cNvSpPr>
            <a:spLocks noGrp="1" noChangeArrowheads="1"/>
          </p:cNvSpPr>
          <p:nvPr>
            <p:ph type="dt" sz="quarter"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548868" name="Rectangle 4"/>
          <p:cNvSpPr>
            <a:spLocks noGrp="1" noChangeArrowheads="1"/>
          </p:cNvSpPr>
          <p:nvPr>
            <p:ph type="ftr" sz="quarter" idx="2"/>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548869" name="Rectangle 5"/>
          <p:cNvSpPr>
            <a:spLocks noGrp="1" noChangeArrowheads="1"/>
          </p:cNvSpPr>
          <p:nvPr>
            <p:ph type="sldNum" sz="quarter" idx="3"/>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17B5B53-FEDE-4F13-A31E-D8A04ADEE52E}" type="slidenum">
              <a:rPr lang="en-US" altLang="en-US"/>
              <a:pPr>
                <a:defRPr/>
              </a:pPr>
              <a:t>‹#›</a:t>
            </a:fld>
            <a:endParaRPr lang="en-US" altLang="en-US"/>
          </a:p>
        </p:txBody>
      </p:sp>
    </p:spTree>
    <p:extLst>
      <p:ext uri="{BB962C8B-B14F-4D97-AF65-F5344CB8AC3E}">
        <p14:creationId xmlns:p14="http://schemas.microsoft.com/office/powerpoint/2010/main" val="3492463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eaLnBrk="1" hangingPunct="1">
              <a:defRPr sz="1300"/>
            </a:lvl1pPr>
          </a:lstStyle>
          <a:p>
            <a:pPr>
              <a:defRPr/>
            </a:pPr>
            <a:endParaRPr lang="en-US" altLang="en-US"/>
          </a:p>
        </p:txBody>
      </p:sp>
      <p:sp>
        <p:nvSpPr>
          <p:cNvPr id="12291"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eaLnBrk="1" hangingPunct="1">
              <a:defRPr sz="1300"/>
            </a:lvl1pPr>
          </a:lstStyle>
          <a:p>
            <a:pPr>
              <a:defRPr/>
            </a:pPr>
            <a:endParaRPr lang="en-US" altLang="en-US"/>
          </a:p>
        </p:txBody>
      </p:sp>
      <p:sp>
        <p:nvSpPr>
          <p:cNvPr id="819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2294"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eaLnBrk="1" hangingPunct="1">
              <a:defRPr sz="1300"/>
            </a:lvl1pPr>
          </a:lstStyle>
          <a:p>
            <a:pPr>
              <a:defRPr/>
            </a:pPr>
            <a:endParaRPr lang="en-US" altLang="en-US"/>
          </a:p>
        </p:txBody>
      </p:sp>
      <p:sp>
        <p:nvSpPr>
          <p:cNvPr id="12295"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pPr>
              <a:defRPr/>
            </a:pPr>
            <a:fld id="{46655E9C-3828-48DF-BC67-1249322AC94D}" type="slidenum">
              <a:rPr lang="en-US" altLang="en-US"/>
              <a:pPr>
                <a:defRPr/>
              </a:pPr>
              <a:t>‹#›</a:t>
            </a:fld>
            <a:endParaRPr lang="en-US" altLang="en-US"/>
          </a:p>
        </p:txBody>
      </p:sp>
    </p:spTree>
    <p:extLst>
      <p:ext uri="{BB962C8B-B14F-4D97-AF65-F5344CB8AC3E}">
        <p14:creationId xmlns:p14="http://schemas.microsoft.com/office/powerpoint/2010/main" val="21902143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01675" indent="-269875" defTabSz="912813">
              <a:defRPr>
                <a:solidFill>
                  <a:schemeClr val="tx1"/>
                </a:solidFill>
                <a:latin typeface="Arial" panose="020B0604020202020204" pitchFamily="34" charset="0"/>
              </a:defRPr>
            </a:lvl2pPr>
            <a:lvl3pPr marL="1081088" indent="-215900" defTabSz="912813">
              <a:defRPr>
                <a:solidFill>
                  <a:schemeClr val="tx1"/>
                </a:solidFill>
                <a:latin typeface="Arial" panose="020B0604020202020204" pitchFamily="34" charset="0"/>
              </a:defRPr>
            </a:lvl3pPr>
            <a:lvl4pPr marL="1512888" indent="-215900" defTabSz="912813">
              <a:defRPr>
                <a:solidFill>
                  <a:schemeClr val="tx1"/>
                </a:solidFill>
                <a:latin typeface="Arial" panose="020B0604020202020204" pitchFamily="34" charset="0"/>
              </a:defRPr>
            </a:lvl4pPr>
            <a:lvl5pPr marL="1944688" indent="-215900" defTabSz="912813">
              <a:defRPr>
                <a:solidFill>
                  <a:schemeClr val="tx1"/>
                </a:solidFill>
                <a:latin typeface="Arial" panose="020B0604020202020204" pitchFamily="34" charset="0"/>
              </a:defRPr>
            </a:lvl5pPr>
            <a:lvl6pPr marL="2401888" indent="-215900" defTabSz="912813" eaLnBrk="0" fontAlgn="base" hangingPunct="0">
              <a:spcBef>
                <a:spcPct val="0"/>
              </a:spcBef>
              <a:spcAft>
                <a:spcPct val="0"/>
              </a:spcAft>
              <a:defRPr>
                <a:solidFill>
                  <a:schemeClr val="tx1"/>
                </a:solidFill>
                <a:latin typeface="Arial" panose="020B0604020202020204" pitchFamily="34" charset="0"/>
              </a:defRPr>
            </a:lvl6pPr>
            <a:lvl7pPr marL="2859088" indent="-215900" defTabSz="912813" eaLnBrk="0" fontAlgn="base" hangingPunct="0">
              <a:spcBef>
                <a:spcPct val="0"/>
              </a:spcBef>
              <a:spcAft>
                <a:spcPct val="0"/>
              </a:spcAft>
              <a:defRPr>
                <a:solidFill>
                  <a:schemeClr val="tx1"/>
                </a:solidFill>
                <a:latin typeface="Arial" panose="020B0604020202020204" pitchFamily="34" charset="0"/>
              </a:defRPr>
            </a:lvl7pPr>
            <a:lvl8pPr marL="3316288" indent="-215900" defTabSz="912813" eaLnBrk="0" fontAlgn="base" hangingPunct="0">
              <a:spcBef>
                <a:spcPct val="0"/>
              </a:spcBef>
              <a:spcAft>
                <a:spcPct val="0"/>
              </a:spcAft>
              <a:defRPr>
                <a:solidFill>
                  <a:schemeClr val="tx1"/>
                </a:solidFill>
                <a:latin typeface="Arial" panose="020B0604020202020204" pitchFamily="34" charset="0"/>
              </a:defRPr>
            </a:lvl8pPr>
            <a:lvl9pPr marL="3773488" indent="-215900" defTabSz="912813" eaLnBrk="0" fontAlgn="base" hangingPunct="0">
              <a:spcBef>
                <a:spcPct val="0"/>
              </a:spcBef>
              <a:spcAft>
                <a:spcPct val="0"/>
              </a:spcAft>
              <a:defRPr>
                <a:solidFill>
                  <a:schemeClr val="tx1"/>
                </a:solidFill>
                <a:latin typeface="Arial" panose="020B0604020202020204" pitchFamily="34" charset="0"/>
              </a:defRPr>
            </a:lvl9pPr>
          </a:lstStyle>
          <a:p>
            <a:fld id="{53CBC2D4-88F0-4B7C-BF4D-C29B29E0DFEB}" type="slidenum">
              <a:rPr lang="en-US" altLang="en-US" sz="1200" smtClean="0">
                <a:solidFill>
                  <a:srgbClr val="000000"/>
                </a:solidFill>
                <a:latin typeface="Times New Roman" panose="02020603050405020304" pitchFamily="18" charset="0"/>
              </a:rPr>
              <a:pPr/>
              <a:t>1</a:t>
            </a:fld>
            <a:endParaRPr lang="en-US" altLang="en-US" sz="1200" smtClean="0">
              <a:solidFill>
                <a:srgbClr val="000000"/>
              </a:solidFill>
              <a:latin typeface="Times New Roman" panose="02020603050405020304" pitchFamily="18"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494010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D7437B08-14D2-4E20-A6BB-76C648DC7EC4}" type="slidenum">
              <a:rPr lang="en-US" sz="1200" smtClean="0">
                <a:latin typeface="Times New Roman" pitchFamily="18" charset="0"/>
              </a:rPr>
              <a:pPr eaLnBrk="1" hangingPunct="1"/>
              <a:t>32</a:t>
            </a:fld>
            <a:endParaRPr lang="en-US" sz="1200" smtClean="0">
              <a:latin typeface="Times New Roman" pitchFamily="18" charset="0"/>
            </a:endParaRPr>
          </a:p>
        </p:txBody>
      </p:sp>
      <p:sp>
        <p:nvSpPr>
          <p:cNvPr id="72707" name="Rectangle 2"/>
          <p:cNvSpPr>
            <a:spLocks noGrp="1" noRot="1" noChangeAspect="1" noChangeArrowheads="1" noTextEdit="1"/>
          </p:cNvSpPr>
          <p:nvPr>
            <p:ph type="sldImg"/>
          </p:nvPr>
        </p:nvSpPr>
        <p:spPr>
          <a:xfrm>
            <a:off x="1144588" y="685800"/>
            <a:ext cx="4572000" cy="3429000"/>
          </a:xfrm>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379656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262063" y="744538"/>
            <a:ext cx="4756150" cy="3567112"/>
          </a:xfrm>
          <a:ln/>
        </p:spPr>
      </p:sp>
      <p:sp>
        <p:nvSpPr>
          <p:cNvPr id="53251" name="Rectangle 3"/>
          <p:cNvSpPr>
            <a:spLocks noGrp="1" noChangeArrowheads="1"/>
          </p:cNvSpPr>
          <p:nvPr>
            <p:ph type="body" idx="1"/>
          </p:nvPr>
        </p:nvSpPr>
        <p:spPr>
          <a:xfrm>
            <a:off x="963613" y="4560888"/>
            <a:ext cx="5349875" cy="4313237"/>
          </a:xfrm>
          <a:noFill/>
        </p:spPr>
        <p:txBody>
          <a:bodyPr/>
          <a:lstStyle/>
          <a:p>
            <a:pPr eaLnBrk="1" hangingPunct="1"/>
            <a:endParaRPr lang="en-US" altLang="en-US" smtClean="0"/>
          </a:p>
        </p:txBody>
      </p:sp>
    </p:spTree>
    <p:extLst>
      <p:ext uri="{BB962C8B-B14F-4D97-AF65-F5344CB8AC3E}">
        <p14:creationId xmlns:p14="http://schemas.microsoft.com/office/powerpoint/2010/main" val="1177283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262063" y="744538"/>
            <a:ext cx="4756150" cy="3567112"/>
          </a:xfrm>
          <a:ln/>
        </p:spPr>
      </p:sp>
      <p:sp>
        <p:nvSpPr>
          <p:cNvPr id="55299" name="Rectangle 3"/>
          <p:cNvSpPr>
            <a:spLocks noGrp="1" noChangeArrowheads="1"/>
          </p:cNvSpPr>
          <p:nvPr>
            <p:ph type="body" idx="1"/>
          </p:nvPr>
        </p:nvSpPr>
        <p:spPr>
          <a:xfrm>
            <a:off x="963613" y="4560888"/>
            <a:ext cx="5349875" cy="4313237"/>
          </a:xfrm>
          <a:noFill/>
        </p:spPr>
        <p:txBody>
          <a:bodyPr/>
          <a:lstStyle/>
          <a:p>
            <a:pPr eaLnBrk="1" hangingPunct="1"/>
            <a:endParaRPr lang="en-US" altLang="en-US" smtClean="0"/>
          </a:p>
        </p:txBody>
      </p:sp>
    </p:spTree>
    <p:extLst>
      <p:ext uri="{BB962C8B-B14F-4D97-AF65-F5344CB8AC3E}">
        <p14:creationId xmlns:p14="http://schemas.microsoft.com/office/powerpoint/2010/main" val="58667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xfrm>
            <a:off x="976313" y="4559300"/>
            <a:ext cx="5362575" cy="4321175"/>
          </a:xfrm>
          <a:noFill/>
        </p:spPr>
        <p:txBody>
          <a:bodyPr/>
          <a:lstStyle/>
          <a:p>
            <a:pPr algn="just" eaLnBrk="1" hangingPunct="1"/>
            <a:r>
              <a:rPr lang="en-US" altLang="en-US" smtClean="0">
                <a:cs typeface="Times New Roman" panose="02020603050405020304" pitchFamily="18" charset="0"/>
              </a:rPr>
              <a:t>If we view the underside of a cold vehicle with an IR camera, we see some indication of the vehicles components, but very little stands out.  We do see some hot spots, in this case a tire warmed by the sun.  Bases on telemetry from the ODIS robot compass and a time of day clock, we can determine that this is the likely case.  If the opposite tire had been showing as a hot spot, this should be flagged as an anomaly and the inspector alerted via the OCU.  A recently arrived vehicle has a different signature than a cold vehicle.  In this case, the brakes and wheel rim are radiating thermal energy (Figure 9a), the exhaust system is glowing brightly and the differential is also glowing, although less brightly (Figure 9b).  This indicates a very recently arrived vehicle.  As the parked vehicle cools, the exhaust system will cool faster than the much more massive differential.  By comparing the intensity of components, we can determine approximately how long the vehicle has been in place and make appropriate decisions.</a:t>
            </a:r>
          </a:p>
          <a:p>
            <a:pPr eaLnBrk="1" hangingPunct="1"/>
            <a:endParaRPr lang="en-US" altLang="en-US" smtClean="0"/>
          </a:p>
        </p:txBody>
      </p:sp>
    </p:spTree>
    <p:extLst>
      <p:ext uri="{BB962C8B-B14F-4D97-AF65-F5344CB8AC3E}">
        <p14:creationId xmlns:p14="http://schemas.microsoft.com/office/powerpoint/2010/main" val="1398465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655E9C-3828-48DF-BC67-1249322AC94D}" type="slidenum">
              <a:rPr lang="en-US" altLang="en-US" smtClean="0"/>
              <a:pPr>
                <a:defRPr/>
              </a:pPr>
              <a:t>2</a:t>
            </a:fld>
            <a:endParaRPr lang="en-US" altLang="en-US"/>
          </a:p>
        </p:txBody>
      </p:sp>
    </p:spTree>
    <p:extLst>
      <p:ext uri="{BB962C8B-B14F-4D97-AF65-F5344CB8AC3E}">
        <p14:creationId xmlns:p14="http://schemas.microsoft.com/office/powerpoint/2010/main" val="1632816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655E9C-3828-48DF-BC67-1249322AC94D}" type="slidenum">
              <a:rPr lang="en-US" altLang="en-US" smtClean="0"/>
              <a:pPr>
                <a:defRPr/>
              </a:pPr>
              <a:t>3</a:t>
            </a:fld>
            <a:endParaRPr lang="en-US" altLang="en-US"/>
          </a:p>
        </p:txBody>
      </p:sp>
    </p:spTree>
    <p:extLst>
      <p:ext uri="{BB962C8B-B14F-4D97-AF65-F5344CB8AC3E}">
        <p14:creationId xmlns:p14="http://schemas.microsoft.com/office/powerpoint/2010/main" val="528700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C05DA3-64FB-4CB0-8B4B-A18091FEAF1E}" type="slidenum">
              <a:rPr lang="en-US" smtClean="0"/>
              <a:pPr>
                <a:defRPr/>
              </a:pPr>
              <a:t>4</a:t>
            </a:fld>
            <a:endParaRPr lang="en-US"/>
          </a:p>
        </p:txBody>
      </p:sp>
    </p:spTree>
    <p:extLst>
      <p:ext uri="{BB962C8B-B14F-4D97-AF65-F5344CB8AC3E}">
        <p14:creationId xmlns:p14="http://schemas.microsoft.com/office/powerpoint/2010/main" val="224640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C05DA3-64FB-4CB0-8B4B-A18091FEAF1E}" type="slidenum">
              <a:rPr lang="en-US" smtClean="0"/>
              <a:pPr>
                <a:defRPr/>
              </a:pPr>
              <a:t>5</a:t>
            </a:fld>
            <a:endParaRPr lang="en-US"/>
          </a:p>
        </p:txBody>
      </p:sp>
    </p:spTree>
    <p:extLst>
      <p:ext uri="{BB962C8B-B14F-4D97-AF65-F5344CB8AC3E}">
        <p14:creationId xmlns:p14="http://schemas.microsoft.com/office/powerpoint/2010/main" val="2051893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C05DA3-64FB-4CB0-8B4B-A18091FEAF1E}" type="slidenum">
              <a:rPr lang="en-US" smtClean="0"/>
              <a:pPr>
                <a:defRPr/>
              </a:pPr>
              <a:t>6</a:t>
            </a:fld>
            <a:endParaRPr lang="en-US"/>
          </a:p>
        </p:txBody>
      </p:sp>
    </p:spTree>
    <p:extLst>
      <p:ext uri="{BB962C8B-B14F-4D97-AF65-F5344CB8AC3E}">
        <p14:creationId xmlns:p14="http://schemas.microsoft.com/office/powerpoint/2010/main" val="299566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05DA3-64FB-4CB0-8B4B-A18091FEAF1E}" type="slidenum">
              <a:rPr lang="en-US" smtClean="0"/>
              <a:pPr>
                <a:defRPr/>
              </a:pPr>
              <a:t>7</a:t>
            </a:fld>
            <a:endParaRPr lang="en-US"/>
          </a:p>
        </p:txBody>
      </p:sp>
    </p:spTree>
    <p:extLst>
      <p:ext uri="{BB962C8B-B14F-4D97-AF65-F5344CB8AC3E}">
        <p14:creationId xmlns:p14="http://schemas.microsoft.com/office/powerpoint/2010/main" val="3687159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C05DA3-64FB-4CB0-8B4B-A18091FEAF1E}" type="slidenum">
              <a:rPr lang="en-US" smtClean="0"/>
              <a:pPr>
                <a:defRPr/>
              </a:pPr>
              <a:t>8</a:t>
            </a:fld>
            <a:endParaRPr lang="en-US"/>
          </a:p>
        </p:txBody>
      </p:sp>
    </p:spTree>
    <p:extLst>
      <p:ext uri="{BB962C8B-B14F-4D97-AF65-F5344CB8AC3E}">
        <p14:creationId xmlns:p14="http://schemas.microsoft.com/office/powerpoint/2010/main" val="858256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C05DA3-64FB-4CB0-8B4B-A18091FEAF1E}" type="slidenum">
              <a:rPr lang="en-US" smtClean="0"/>
              <a:pPr>
                <a:defRPr/>
              </a:pPr>
              <a:t>9</a:t>
            </a:fld>
            <a:endParaRPr lang="en-US"/>
          </a:p>
        </p:txBody>
      </p:sp>
    </p:spTree>
    <p:extLst>
      <p:ext uri="{BB962C8B-B14F-4D97-AF65-F5344CB8AC3E}">
        <p14:creationId xmlns:p14="http://schemas.microsoft.com/office/powerpoint/2010/main" val="1785842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6981881-467C-4949-9D7A-01A7CCACA0FF}" type="slidenum">
              <a:rPr lang="en-US" altLang="en-US"/>
              <a:pPr>
                <a:defRPr/>
              </a:pPr>
              <a:t>‹#›</a:t>
            </a:fld>
            <a:endParaRPr lang="en-US" altLang="en-US"/>
          </a:p>
        </p:txBody>
      </p:sp>
    </p:spTree>
    <p:extLst>
      <p:ext uri="{BB962C8B-B14F-4D97-AF65-F5344CB8AC3E}">
        <p14:creationId xmlns:p14="http://schemas.microsoft.com/office/powerpoint/2010/main" val="3464225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6616B1A-B856-469D-A22B-05DF3CF409F9}" type="slidenum">
              <a:rPr lang="en-US" altLang="en-US"/>
              <a:pPr>
                <a:defRPr/>
              </a:pPr>
              <a:t>‹#›</a:t>
            </a:fld>
            <a:endParaRPr lang="en-US" altLang="en-US"/>
          </a:p>
        </p:txBody>
      </p:sp>
    </p:spTree>
    <p:extLst>
      <p:ext uri="{BB962C8B-B14F-4D97-AF65-F5344CB8AC3E}">
        <p14:creationId xmlns:p14="http://schemas.microsoft.com/office/powerpoint/2010/main" val="1675579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7825" y="95250"/>
            <a:ext cx="2174875" cy="6386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0025" y="95250"/>
            <a:ext cx="6375400" cy="6386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5D38413-2E8D-48DE-8EE7-E053A8F6B6F3}" type="slidenum">
              <a:rPr lang="en-US" altLang="en-US"/>
              <a:pPr>
                <a:defRPr/>
              </a:pPr>
              <a:t>‹#›</a:t>
            </a:fld>
            <a:endParaRPr lang="en-US" altLang="en-US"/>
          </a:p>
        </p:txBody>
      </p:sp>
    </p:spTree>
    <p:extLst>
      <p:ext uri="{BB962C8B-B14F-4D97-AF65-F5344CB8AC3E}">
        <p14:creationId xmlns:p14="http://schemas.microsoft.com/office/powerpoint/2010/main" val="2582564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AEF9F3F-009F-4BDC-ADE4-16D2DE25871E}" type="slidenum">
              <a:rPr lang="en-US" altLang="en-US"/>
              <a:pPr>
                <a:defRPr/>
              </a:pPr>
              <a:t>‹#›</a:t>
            </a:fld>
            <a:endParaRPr lang="en-US" altLang="en-US"/>
          </a:p>
        </p:txBody>
      </p:sp>
    </p:spTree>
    <p:extLst>
      <p:ext uri="{BB962C8B-B14F-4D97-AF65-F5344CB8AC3E}">
        <p14:creationId xmlns:p14="http://schemas.microsoft.com/office/powerpoint/2010/main" val="203951431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36B3E5F-945A-4A79-BE38-482ED71E0965}" type="slidenum">
              <a:rPr lang="en-US" altLang="en-US"/>
              <a:pPr>
                <a:defRPr/>
              </a:pPr>
              <a:t>‹#›</a:t>
            </a:fld>
            <a:endParaRPr lang="en-US" altLang="en-US"/>
          </a:p>
        </p:txBody>
      </p:sp>
    </p:spTree>
    <p:extLst>
      <p:ext uri="{BB962C8B-B14F-4D97-AF65-F5344CB8AC3E}">
        <p14:creationId xmlns:p14="http://schemas.microsoft.com/office/powerpoint/2010/main" val="28298369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6B64771-D8AF-4EB8-ACDD-E921F0326EE1}" type="slidenum">
              <a:rPr lang="en-US" altLang="en-US"/>
              <a:pPr>
                <a:defRPr/>
              </a:pPr>
              <a:t>‹#›</a:t>
            </a:fld>
            <a:endParaRPr lang="en-US" altLang="en-US"/>
          </a:p>
        </p:txBody>
      </p:sp>
    </p:spTree>
    <p:extLst>
      <p:ext uri="{BB962C8B-B14F-4D97-AF65-F5344CB8AC3E}">
        <p14:creationId xmlns:p14="http://schemas.microsoft.com/office/powerpoint/2010/main" val="283861093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BCBC84C-3727-4975-8CD3-B2DC6B956425}" type="slidenum">
              <a:rPr lang="en-US" altLang="en-US"/>
              <a:pPr>
                <a:defRPr/>
              </a:pPr>
              <a:t>‹#›</a:t>
            </a:fld>
            <a:endParaRPr lang="en-US" altLang="en-US"/>
          </a:p>
        </p:txBody>
      </p:sp>
    </p:spTree>
    <p:extLst>
      <p:ext uri="{BB962C8B-B14F-4D97-AF65-F5344CB8AC3E}">
        <p14:creationId xmlns:p14="http://schemas.microsoft.com/office/powerpoint/2010/main" val="140665123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C64510B4-9464-4B97-B5B5-5F3228823CDC}" type="slidenum">
              <a:rPr lang="en-US" altLang="en-US"/>
              <a:pPr>
                <a:defRPr/>
              </a:pPr>
              <a:t>‹#›</a:t>
            </a:fld>
            <a:endParaRPr lang="en-US" altLang="en-US"/>
          </a:p>
        </p:txBody>
      </p:sp>
    </p:spTree>
    <p:extLst>
      <p:ext uri="{BB962C8B-B14F-4D97-AF65-F5344CB8AC3E}">
        <p14:creationId xmlns:p14="http://schemas.microsoft.com/office/powerpoint/2010/main" val="374037466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7A54B80B-D3F0-4A5F-B609-3678889702AE}" type="slidenum">
              <a:rPr lang="en-US" altLang="en-US"/>
              <a:pPr>
                <a:defRPr/>
              </a:pPr>
              <a:t>‹#›</a:t>
            </a:fld>
            <a:endParaRPr lang="en-US" altLang="en-US"/>
          </a:p>
        </p:txBody>
      </p:sp>
    </p:spTree>
    <p:extLst>
      <p:ext uri="{BB962C8B-B14F-4D97-AF65-F5344CB8AC3E}">
        <p14:creationId xmlns:p14="http://schemas.microsoft.com/office/powerpoint/2010/main" val="54495641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E11B2C2D-D27B-4C6D-AB78-22942397A13A}" type="slidenum">
              <a:rPr lang="en-US" altLang="en-US"/>
              <a:pPr>
                <a:defRPr/>
              </a:pPr>
              <a:t>‹#›</a:t>
            </a:fld>
            <a:endParaRPr lang="en-US" altLang="en-US"/>
          </a:p>
        </p:txBody>
      </p:sp>
    </p:spTree>
    <p:extLst>
      <p:ext uri="{BB962C8B-B14F-4D97-AF65-F5344CB8AC3E}">
        <p14:creationId xmlns:p14="http://schemas.microsoft.com/office/powerpoint/2010/main" val="112578690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977D5F9-90CE-49DE-BA2F-2EFE8D7F310A}" type="slidenum">
              <a:rPr lang="en-US" altLang="en-US"/>
              <a:pPr>
                <a:defRPr/>
              </a:pPr>
              <a:t>‹#›</a:t>
            </a:fld>
            <a:endParaRPr lang="en-US" altLang="en-US"/>
          </a:p>
        </p:txBody>
      </p:sp>
    </p:spTree>
    <p:extLst>
      <p:ext uri="{BB962C8B-B14F-4D97-AF65-F5344CB8AC3E}">
        <p14:creationId xmlns:p14="http://schemas.microsoft.com/office/powerpoint/2010/main" val="123984353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268E93B-EB7D-4393-ACE5-5F2238BE92B2}" type="slidenum">
              <a:rPr lang="en-US" altLang="en-US"/>
              <a:pPr>
                <a:defRPr/>
              </a:pPr>
              <a:t>‹#›</a:t>
            </a:fld>
            <a:endParaRPr lang="en-US" altLang="en-US"/>
          </a:p>
        </p:txBody>
      </p:sp>
    </p:spTree>
    <p:extLst>
      <p:ext uri="{BB962C8B-B14F-4D97-AF65-F5344CB8AC3E}">
        <p14:creationId xmlns:p14="http://schemas.microsoft.com/office/powerpoint/2010/main" val="3399476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08F5957-C12B-4F91-B507-9A3D42428418}" type="slidenum">
              <a:rPr lang="en-US" altLang="en-US"/>
              <a:pPr>
                <a:defRPr/>
              </a:pPr>
              <a:t>‹#›</a:t>
            </a:fld>
            <a:endParaRPr lang="en-US" altLang="en-US"/>
          </a:p>
        </p:txBody>
      </p:sp>
    </p:spTree>
    <p:extLst>
      <p:ext uri="{BB962C8B-B14F-4D97-AF65-F5344CB8AC3E}">
        <p14:creationId xmlns:p14="http://schemas.microsoft.com/office/powerpoint/2010/main" val="220306531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13FCB93-BFBB-4D69-9E80-EE229DA7A20F}" type="slidenum">
              <a:rPr lang="en-US" altLang="en-US"/>
              <a:pPr>
                <a:defRPr/>
              </a:pPr>
              <a:t>‹#›</a:t>
            </a:fld>
            <a:endParaRPr lang="en-US" altLang="en-US"/>
          </a:p>
        </p:txBody>
      </p:sp>
    </p:spTree>
    <p:extLst>
      <p:ext uri="{BB962C8B-B14F-4D97-AF65-F5344CB8AC3E}">
        <p14:creationId xmlns:p14="http://schemas.microsoft.com/office/powerpoint/2010/main" val="111298098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726BAA1-E570-4475-B7DD-A304B2DF9ACD}" type="slidenum">
              <a:rPr lang="en-US" altLang="en-US"/>
              <a:pPr>
                <a:defRPr/>
              </a:pPr>
              <a:t>‹#›</a:t>
            </a:fld>
            <a:endParaRPr lang="en-US" altLang="en-US"/>
          </a:p>
        </p:txBody>
      </p:sp>
    </p:spTree>
    <p:extLst>
      <p:ext uri="{BB962C8B-B14F-4D97-AF65-F5344CB8AC3E}">
        <p14:creationId xmlns:p14="http://schemas.microsoft.com/office/powerpoint/2010/main" val="167658600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ADDDB3C-399E-416E-AA94-E6D18E38B2E5}" type="slidenum">
              <a:rPr lang="en-US" altLang="en-US"/>
              <a:pPr>
                <a:defRPr/>
              </a:pPr>
              <a:t>‹#›</a:t>
            </a:fld>
            <a:endParaRPr lang="en-US" altLang="en-US"/>
          </a:p>
        </p:txBody>
      </p:sp>
    </p:spTree>
    <p:extLst>
      <p:ext uri="{BB962C8B-B14F-4D97-AF65-F5344CB8AC3E}">
        <p14:creationId xmlns:p14="http://schemas.microsoft.com/office/powerpoint/2010/main" val="88864874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63D79D-0AA2-486F-A79E-54647587F0D3}" type="slidenum">
              <a:rPr lang="en-US" altLang="en-US"/>
              <a:pPr>
                <a:defRPr/>
              </a:pPr>
              <a:t>‹#›</a:t>
            </a:fld>
            <a:endParaRPr lang="en-US" altLang="en-US"/>
          </a:p>
        </p:txBody>
      </p:sp>
    </p:spTree>
    <p:extLst>
      <p:ext uri="{BB962C8B-B14F-4D97-AF65-F5344CB8AC3E}">
        <p14:creationId xmlns:p14="http://schemas.microsoft.com/office/powerpoint/2010/main" val="100165115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DC6332F-ACA0-4079-A6AC-40F08A0C3A94}" type="slidenum">
              <a:rPr lang="en-US" altLang="en-US"/>
              <a:pPr>
                <a:defRPr/>
              </a:pPr>
              <a:t>‹#›</a:t>
            </a:fld>
            <a:endParaRPr lang="en-US" altLang="en-US"/>
          </a:p>
        </p:txBody>
      </p:sp>
    </p:spTree>
    <p:extLst>
      <p:ext uri="{BB962C8B-B14F-4D97-AF65-F5344CB8AC3E}">
        <p14:creationId xmlns:p14="http://schemas.microsoft.com/office/powerpoint/2010/main" val="116770596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5D90608-CEC3-4F54-B7A4-D0973782CEDB}" type="slidenum">
              <a:rPr lang="en-US" altLang="en-US"/>
              <a:pPr>
                <a:defRPr/>
              </a:pPr>
              <a:t>‹#›</a:t>
            </a:fld>
            <a:endParaRPr lang="en-US" altLang="en-US"/>
          </a:p>
        </p:txBody>
      </p:sp>
    </p:spTree>
    <p:extLst>
      <p:ext uri="{BB962C8B-B14F-4D97-AF65-F5344CB8AC3E}">
        <p14:creationId xmlns:p14="http://schemas.microsoft.com/office/powerpoint/2010/main" val="348925625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B4736AF8-B031-4810-935A-33B0F9786532}" type="slidenum">
              <a:rPr lang="en-US" altLang="en-US"/>
              <a:pPr>
                <a:defRPr/>
              </a:pPr>
              <a:t>‹#›</a:t>
            </a:fld>
            <a:endParaRPr lang="en-US" altLang="en-US"/>
          </a:p>
        </p:txBody>
      </p:sp>
    </p:spTree>
    <p:extLst>
      <p:ext uri="{BB962C8B-B14F-4D97-AF65-F5344CB8AC3E}">
        <p14:creationId xmlns:p14="http://schemas.microsoft.com/office/powerpoint/2010/main" val="39809082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0222EE00-BE60-4C11-ACD9-39062C505503}" type="slidenum">
              <a:rPr lang="en-US" altLang="en-US"/>
              <a:pPr>
                <a:defRPr/>
              </a:pPr>
              <a:t>‹#›</a:t>
            </a:fld>
            <a:endParaRPr lang="en-US" altLang="en-US"/>
          </a:p>
        </p:txBody>
      </p:sp>
    </p:spTree>
    <p:extLst>
      <p:ext uri="{BB962C8B-B14F-4D97-AF65-F5344CB8AC3E}">
        <p14:creationId xmlns:p14="http://schemas.microsoft.com/office/powerpoint/2010/main" val="125092867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5534EDDB-0D0A-4629-9A21-BD5BA82F062C}" type="slidenum">
              <a:rPr lang="en-US" altLang="en-US"/>
              <a:pPr>
                <a:defRPr/>
              </a:pPr>
              <a:t>‹#›</a:t>
            </a:fld>
            <a:endParaRPr lang="en-US" altLang="en-US"/>
          </a:p>
        </p:txBody>
      </p:sp>
    </p:spTree>
    <p:extLst>
      <p:ext uri="{BB962C8B-B14F-4D97-AF65-F5344CB8AC3E}">
        <p14:creationId xmlns:p14="http://schemas.microsoft.com/office/powerpoint/2010/main" val="317425846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4A4B0E9-0126-4571-80FD-7A2E20CB0BA5}" type="slidenum">
              <a:rPr lang="en-US" altLang="en-US"/>
              <a:pPr>
                <a:defRPr/>
              </a:pPr>
              <a:t>‹#›</a:t>
            </a:fld>
            <a:endParaRPr lang="en-US" altLang="en-US"/>
          </a:p>
        </p:txBody>
      </p:sp>
    </p:spTree>
    <p:extLst>
      <p:ext uri="{BB962C8B-B14F-4D97-AF65-F5344CB8AC3E}">
        <p14:creationId xmlns:p14="http://schemas.microsoft.com/office/powerpoint/2010/main" val="1988830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F6C28CB-33FD-4F5C-987D-B45861669B55}" type="slidenum">
              <a:rPr lang="en-US" altLang="en-US"/>
              <a:pPr>
                <a:defRPr/>
              </a:pPr>
              <a:t>‹#›</a:t>
            </a:fld>
            <a:endParaRPr lang="en-US" altLang="en-US"/>
          </a:p>
        </p:txBody>
      </p:sp>
    </p:spTree>
    <p:extLst>
      <p:ext uri="{BB962C8B-B14F-4D97-AF65-F5344CB8AC3E}">
        <p14:creationId xmlns:p14="http://schemas.microsoft.com/office/powerpoint/2010/main" val="85649621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F04A419-C16C-4DAD-9148-23129884AD76}" type="slidenum">
              <a:rPr lang="en-US" altLang="en-US"/>
              <a:pPr>
                <a:defRPr/>
              </a:pPr>
              <a:t>‹#›</a:t>
            </a:fld>
            <a:endParaRPr lang="en-US" altLang="en-US"/>
          </a:p>
        </p:txBody>
      </p:sp>
    </p:spTree>
    <p:extLst>
      <p:ext uri="{BB962C8B-B14F-4D97-AF65-F5344CB8AC3E}">
        <p14:creationId xmlns:p14="http://schemas.microsoft.com/office/powerpoint/2010/main" val="87894370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4BD1D41-E41D-4C0A-A534-95197F4E0E7F}" type="slidenum">
              <a:rPr lang="en-US" altLang="en-US"/>
              <a:pPr>
                <a:defRPr/>
              </a:pPr>
              <a:t>‹#›</a:t>
            </a:fld>
            <a:endParaRPr lang="en-US" altLang="en-US"/>
          </a:p>
        </p:txBody>
      </p:sp>
    </p:spTree>
    <p:extLst>
      <p:ext uri="{BB962C8B-B14F-4D97-AF65-F5344CB8AC3E}">
        <p14:creationId xmlns:p14="http://schemas.microsoft.com/office/powerpoint/2010/main" val="298665160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B9B4C72-F099-4166-BAEB-AD898A212CA2}" type="slidenum">
              <a:rPr lang="en-US" altLang="en-US"/>
              <a:pPr>
                <a:defRPr/>
              </a:pPr>
              <a:t>‹#›</a:t>
            </a:fld>
            <a:endParaRPr lang="en-US" altLang="en-US"/>
          </a:p>
        </p:txBody>
      </p:sp>
    </p:spTree>
    <p:extLst>
      <p:ext uri="{BB962C8B-B14F-4D97-AF65-F5344CB8AC3E}">
        <p14:creationId xmlns:p14="http://schemas.microsoft.com/office/powerpoint/2010/main" val="307595588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FB0F50B-F31E-45A2-8BCB-B0134C22F767}" type="slidenum">
              <a:rPr lang="en-US" altLang="en-US"/>
              <a:pPr>
                <a:defRPr/>
              </a:pPr>
              <a:t>‹#›</a:t>
            </a:fld>
            <a:endParaRPr lang="en-US" altLang="en-US"/>
          </a:p>
        </p:txBody>
      </p:sp>
    </p:spTree>
    <p:extLst>
      <p:ext uri="{BB962C8B-B14F-4D97-AF65-F5344CB8AC3E}">
        <p14:creationId xmlns:p14="http://schemas.microsoft.com/office/powerpoint/2010/main" val="24176292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868504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28676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065058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3924300" cy="4891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295400"/>
            <a:ext cx="3924300" cy="4891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6947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78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1775" y="1270000"/>
            <a:ext cx="4259263" cy="5211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270000"/>
            <a:ext cx="4259262" cy="5211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667E4D62-58B0-4414-B30A-BEC7C78F1555}" type="slidenum">
              <a:rPr lang="en-US" altLang="en-US"/>
              <a:pPr>
                <a:defRPr/>
              </a:pPr>
              <a:t>‹#›</a:t>
            </a:fld>
            <a:endParaRPr lang="en-US" altLang="en-US"/>
          </a:p>
        </p:txBody>
      </p:sp>
    </p:spTree>
    <p:extLst>
      <p:ext uri="{BB962C8B-B14F-4D97-AF65-F5344CB8AC3E}">
        <p14:creationId xmlns:p14="http://schemas.microsoft.com/office/powerpoint/2010/main" val="24996756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47204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420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957776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086729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5894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0"/>
            <a:ext cx="2000250" cy="61864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5848350" cy="61864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46750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7061F4A-F667-4CF5-921E-54E650DEEE38}" type="slidenum">
              <a:rPr lang="en-US" altLang="en-US"/>
              <a:pPr>
                <a:defRPr/>
              </a:pPr>
              <a:t>‹#›</a:t>
            </a:fld>
            <a:endParaRPr lang="en-US" altLang="en-US"/>
          </a:p>
        </p:txBody>
      </p:sp>
    </p:spTree>
    <p:extLst>
      <p:ext uri="{BB962C8B-B14F-4D97-AF65-F5344CB8AC3E}">
        <p14:creationId xmlns:p14="http://schemas.microsoft.com/office/powerpoint/2010/main" val="205138113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F628B0E-FCD1-4921-B6F5-7A7D4FE95BEA}" type="slidenum">
              <a:rPr lang="en-US" altLang="en-US"/>
              <a:pPr>
                <a:defRPr/>
              </a:pPr>
              <a:t>‹#›</a:t>
            </a:fld>
            <a:endParaRPr lang="en-US" altLang="en-US"/>
          </a:p>
        </p:txBody>
      </p:sp>
    </p:spTree>
    <p:extLst>
      <p:ext uri="{BB962C8B-B14F-4D97-AF65-F5344CB8AC3E}">
        <p14:creationId xmlns:p14="http://schemas.microsoft.com/office/powerpoint/2010/main" val="259447435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8CF7A1A-86F5-4F12-9543-7DF5D0B6D4EB}" type="slidenum">
              <a:rPr lang="en-US" altLang="en-US"/>
              <a:pPr>
                <a:defRPr/>
              </a:pPr>
              <a:t>‹#›</a:t>
            </a:fld>
            <a:endParaRPr lang="en-US" altLang="en-US"/>
          </a:p>
        </p:txBody>
      </p:sp>
    </p:spTree>
    <p:extLst>
      <p:ext uri="{BB962C8B-B14F-4D97-AF65-F5344CB8AC3E}">
        <p14:creationId xmlns:p14="http://schemas.microsoft.com/office/powerpoint/2010/main" val="427748974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D8FF69F-583F-4CDA-BADC-318A0A532E72}" type="slidenum">
              <a:rPr lang="en-US" altLang="en-US"/>
              <a:pPr>
                <a:defRPr/>
              </a:pPr>
              <a:t>‹#›</a:t>
            </a:fld>
            <a:endParaRPr lang="en-US" altLang="en-US"/>
          </a:p>
        </p:txBody>
      </p:sp>
    </p:spTree>
    <p:extLst>
      <p:ext uri="{BB962C8B-B14F-4D97-AF65-F5344CB8AC3E}">
        <p14:creationId xmlns:p14="http://schemas.microsoft.com/office/powerpoint/2010/main" val="34644385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EA6050BF-1765-463C-BDCE-A47A14C88B26}" type="slidenum">
              <a:rPr lang="en-US" altLang="en-US"/>
              <a:pPr>
                <a:defRPr/>
              </a:pPr>
              <a:t>‹#›</a:t>
            </a:fld>
            <a:endParaRPr lang="en-US" altLang="en-US"/>
          </a:p>
        </p:txBody>
      </p:sp>
    </p:spTree>
    <p:extLst>
      <p:ext uri="{BB962C8B-B14F-4D97-AF65-F5344CB8AC3E}">
        <p14:creationId xmlns:p14="http://schemas.microsoft.com/office/powerpoint/2010/main" val="3209324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B5DD0B87-2AAD-41F5-B30B-BBF33A0ED2E5}" type="slidenum">
              <a:rPr lang="en-US" altLang="en-US"/>
              <a:pPr>
                <a:defRPr/>
              </a:pPr>
              <a:t>‹#›</a:t>
            </a:fld>
            <a:endParaRPr lang="en-US" altLang="en-US"/>
          </a:p>
        </p:txBody>
      </p:sp>
    </p:spTree>
    <p:extLst>
      <p:ext uri="{BB962C8B-B14F-4D97-AF65-F5344CB8AC3E}">
        <p14:creationId xmlns:p14="http://schemas.microsoft.com/office/powerpoint/2010/main" val="393695410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3E110F1-CD3C-4045-882C-48C46288D5DA}" type="slidenum">
              <a:rPr lang="en-US" altLang="en-US"/>
              <a:pPr>
                <a:defRPr/>
              </a:pPr>
              <a:t>‹#›</a:t>
            </a:fld>
            <a:endParaRPr lang="en-US" altLang="en-US"/>
          </a:p>
        </p:txBody>
      </p:sp>
    </p:spTree>
    <p:extLst>
      <p:ext uri="{BB962C8B-B14F-4D97-AF65-F5344CB8AC3E}">
        <p14:creationId xmlns:p14="http://schemas.microsoft.com/office/powerpoint/2010/main" val="347512811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1D113502-9E9C-4EC6-A3AD-4E4516244005}" type="slidenum">
              <a:rPr lang="en-US" altLang="en-US"/>
              <a:pPr>
                <a:defRPr/>
              </a:pPr>
              <a:t>‹#›</a:t>
            </a:fld>
            <a:endParaRPr lang="en-US" altLang="en-US"/>
          </a:p>
        </p:txBody>
      </p:sp>
    </p:spTree>
    <p:extLst>
      <p:ext uri="{BB962C8B-B14F-4D97-AF65-F5344CB8AC3E}">
        <p14:creationId xmlns:p14="http://schemas.microsoft.com/office/powerpoint/2010/main" val="6007970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68FDFBD-85D1-4059-97BA-912FF0C57AD3}" type="slidenum">
              <a:rPr lang="en-US" altLang="en-US"/>
              <a:pPr>
                <a:defRPr/>
              </a:pPr>
              <a:t>‹#›</a:t>
            </a:fld>
            <a:endParaRPr lang="en-US" altLang="en-US"/>
          </a:p>
        </p:txBody>
      </p:sp>
    </p:spTree>
    <p:extLst>
      <p:ext uri="{BB962C8B-B14F-4D97-AF65-F5344CB8AC3E}">
        <p14:creationId xmlns:p14="http://schemas.microsoft.com/office/powerpoint/2010/main" val="270385678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FAF6137-C54A-46FE-9F4C-5C744D6DAAFE}" type="slidenum">
              <a:rPr lang="en-US" altLang="en-US"/>
              <a:pPr>
                <a:defRPr/>
              </a:pPr>
              <a:t>‹#›</a:t>
            </a:fld>
            <a:endParaRPr lang="en-US" altLang="en-US"/>
          </a:p>
        </p:txBody>
      </p:sp>
    </p:spTree>
    <p:extLst>
      <p:ext uri="{BB962C8B-B14F-4D97-AF65-F5344CB8AC3E}">
        <p14:creationId xmlns:p14="http://schemas.microsoft.com/office/powerpoint/2010/main" val="209568694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000E985-E6DE-4EDF-B99A-FEFEFC0A4D47}" type="slidenum">
              <a:rPr lang="en-US" altLang="en-US"/>
              <a:pPr>
                <a:defRPr/>
              </a:pPr>
              <a:t>‹#›</a:t>
            </a:fld>
            <a:endParaRPr lang="en-US" altLang="en-US"/>
          </a:p>
        </p:txBody>
      </p:sp>
    </p:spTree>
    <p:extLst>
      <p:ext uri="{BB962C8B-B14F-4D97-AF65-F5344CB8AC3E}">
        <p14:creationId xmlns:p14="http://schemas.microsoft.com/office/powerpoint/2010/main" val="387273274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938E38-5472-4A68-BB50-794A0234EB6A}" type="slidenum">
              <a:rPr lang="en-US" altLang="en-US"/>
              <a:pPr>
                <a:defRPr/>
              </a:pPr>
              <a:t>‹#›</a:t>
            </a:fld>
            <a:endParaRPr lang="en-US" altLang="en-US"/>
          </a:p>
        </p:txBody>
      </p:sp>
    </p:spTree>
    <p:extLst>
      <p:ext uri="{BB962C8B-B14F-4D97-AF65-F5344CB8AC3E}">
        <p14:creationId xmlns:p14="http://schemas.microsoft.com/office/powerpoint/2010/main" val="27921482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ltLang="en-US" smtClean="0"/>
              <a:t>7/30/2016</a:t>
            </a: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UAS Tutorial Part 1: CSOIS Unmanned Autonomous Systems</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048679F-32B4-4AE2-85AE-DC8EB063847F}" type="slidenum">
              <a:rPr lang="en-US" altLang="en-US"/>
              <a:pPr>
                <a:defRPr/>
              </a:pPr>
              <a:t>‹#›</a:t>
            </a:fld>
            <a:endParaRPr lang="en-US" altLang="en-US"/>
          </a:p>
        </p:txBody>
      </p:sp>
    </p:spTree>
    <p:extLst>
      <p:ext uri="{BB962C8B-B14F-4D97-AF65-F5344CB8AC3E}">
        <p14:creationId xmlns:p14="http://schemas.microsoft.com/office/powerpoint/2010/main" val="236289936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7/30/2016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UAS Tutorial Part 1: CSOIS Unmanned Autonomous Systems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CFAA3C5B-5409-4777-8458-4DD03E0EA998}" type="slidenum">
              <a:rPr lang="en-US"/>
              <a:pPr>
                <a:defRPr/>
              </a:pPr>
              <a:t>‹#›</a:t>
            </a:fld>
            <a:r>
              <a:rPr lang="en-US"/>
              <a:t>/1024</a:t>
            </a:r>
          </a:p>
        </p:txBody>
      </p:sp>
    </p:spTree>
    <p:extLst>
      <p:ext uri="{BB962C8B-B14F-4D97-AF65-F5344CB8AC3E}">
        <p14:creationId xmlns:p14="http://schemas.microsoft.com/office/powerpoint/2010/main" val="281598781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7/30/2016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UAS Tutorial Part 1: CSOIS Unmanned Autonomous Systems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A77D518D-BA07-42EE-954E-65CB717FBC08}" type="slidenum">
              <a:rPr lang="en-US"/>
              <a:pPr>
                <a:defRPr/>
              </a:pPr>
              <a:t>‹#›</a:t>
            </a:fld>
            <a:r>
              <a:rPr lang="en-US"/>
              <a:t>/1024</a:t>
            </a:r>
          </a:p>
        </p:txBody>
      </p:sp>
    </p:spTree>
    <p:extLst>
      <p:ext uri="{BB962C8B-B14F-4D97-AF65-F5344CB8AC3E}">
        <p14:creationId xmlns:p14="http://schemas.microsoft.com/office/powerpoint/2010/main" val="18869552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C0AF4EC1-CEB7-48C7-8719-A973ADC0C9A0}" type="slidenum">
              <a:rPr lang="en-US" altLang="en-US"/>
              <a:pPr>
                <a:defRPr/>
              </a:pPr>
              <a:t>‹#›</a:t>
            </a:fld>
            <a:endParaRPr lang="en-US" altLang="en-US"/>
          </a:p>
        </p:txBody>
      </p:sp>
    </p:spTree>
    <p:extLst>
      <p:ext uri="{BB962C8B-B14F-4D97-AF65-F5344CB8AC3E}">
        <p14:creationId xmlns:p14="http://schemas.microsoft.com/office/powerpoint/2010/main" val="3087471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7/30/2016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UAS Tutorial Part 1: CSOIS Unmanned Autonomous Systems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BDF3BDC3-70C6-497C-9DEA-79A188BC9C20}" type="slidenum">
              <a:rPr lang="en-US"/>
              <a:pPr>
                <a:defRPr/>
              </a:pPr>
              <a:t>‹#›</a:t>
            </a:fld>
            <a:r>
              <a:rPr lang="en-US"/>
              <a:t>/1024</a:t>
            </a:r>
          </a:p>
        </p:txBody>
      </p:sp>
    </p:spTree>
    <p:extLst>
      <p:ext uri="{BB962C8B-B14F-4D97-AF65-F5344CB8AC3E}">
        <p14:creationId xmlns:p14="http://schemas.microsoft.com/office/powerpoint/2010/main" val="45341528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9388" y="1916113"/>
            <a:ext cx="4316412"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16113"/>
            <a:ext cx="4316413"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7/30/2016</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UAS Tutorial Part 1: CSOIS Unmanned Autonomous Systems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4DB87B3D-2476-47F4-B2B9-E9775A5DEB9F}" type="slidenum">
              <a:rPr lang="en-US"/>
              <a:pPr>
                <a:defRPr/>
              </a:pPr>
              <a:t>‹#›</a:t>
            </a:fld>
            <a:r>
              <a:rPr lang="en-US"/>
              <a:t>/1024</a:t>
            </a:r>
          </a:p>
        </p:txBody>
      </p:sp>
    </p:spTree>
    <p:extLst>
      <p:ext uri="{BB962C8B-B14F-4D97-AF65-F5344CB8AC3E}">
        <p14:creationId xmlns:p14="http://schemas.microsoft.com/office/powerpoint/2010/main" val="71092620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7/30/2016</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UAS Tutorial Part 1: CSOIS Unmanned Autonomous Systems</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r>
              <a:rPr lang="en-US"/>
              <a:t>Slide-</a:t>
            </a:r>
            <a:fld id="{BA4BE3C0-5787-4FDD-B15E-E4238340CD86}" type="slidenum">
              <a:rPr lang="en-US"/>
              <a:pPr>
                <a:defRPr/>
              </a:pPr>
              <a:t>‹#›</a:t>
            </a:fld>
            <a:r>
              <a:rPr lang="en-US"/>
              <a:t>/1024</a:t>
            </a:r>
          </a:p>
        </p:txBody>
      </p:sp>
    </p:spTree>
    <p:extLst>
      <p:ext uri="{BB962C8B-B14F-4D97-AF65-F5344CB8AC3E}">
        <p14:creationId xmlns:p14="http://schemas.microsoft.com/office/powerpoint/2010/main" val="337924705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7/30/2016</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UAS Tutorial Part 1: CSOIS Unmanned Autonomous Systems</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r>
              <a:rPr lang="en-US"/>
              <a:t>Slide-</a:t>
            </a:r>
            <a:fld id="{FE9A27A9-7EE2-4B23-B132-5F8D029A5F8A}" type="slidenum">
              <a:rPr lang="en-US"/>
              <a:pPr>
                <a:defRPr/>
              </a:pPr>
              <a:t>‹#›</a:t>
            </a:fld>
            <a:r>
              <a:rPr lang="en-US"/>
              <a:t>/1024</a:t>
            </a:r>
          </a:p>
        </p:txBody>
      </p:sp>
    </p:spTree>
    <p:extLst>
      <p:ext uri="{BB962C8B-B14F-4D97-AF65-F5344CB8AC3E}">
        <p14:creationId xmlns:p14="http://schemas.microsoft.com/office/powerpoint/2010/main" val="40424130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6597650"/>
            <a:ext cx="1905000" cy="260350"/>
          </a:xfrm>
        </p:spPr>
        <p:txBody>
          <a:bodyPr/>
          <a:lstStyle>
            <a:lvl1pPr>
              <a:defRPr/>
            </a:lvl1pPr>
          </a:lstStyle>
          <a:p>
            <a:pPr>
              <a:defRPr/>
            </a:pPr>
            <a:r>
              <a:rPr lang="en-US" smtClean="0"/>
              <a:t>7/30/2016</a:t>
            </a:r>
            <a:endParaRPr lang="en-US" dirty="0"/>
          </a:p>
        </p:txBody>
      </p:sp>
      <p:sp>
        <p:nvSpPr>
          <p:cNvPr id="3" name="Rectangle 5"/>
          <p:cNvSpPr>
            <a:spLocks noGrp="1" noChangeArrowheads="1"/>
          </p:cNvSpPr>
          <p:nvPr>
            <p:ph type="ftr" sz="quarter" idx="11"/>
          </p:nvPr>
        </p:nvSpPr>
        <p:spPr/>
        <p:txBody>
          <a:bodyPr/>
          <a:lstStyle>
            <a:lvl1pPr>
              <a:defRPr/>
            </a:lvl1pPr>
          </a:lstStyle>
          <a:p>
            <a:pPr>
              <a:defRPr/>
            </a:pPr>
            <a:r>
              <a:rPr lang="en-US" smtClean="0"/>
              <a:t>UAS Tutorial Part 1: CSOIS Unmanned Autonomous Systems</a:t>
            </a:r>
            <a:endParaRPr lang="en-US"/>
          </a:p>
        </p:txBody>
      </p:sp>
      <p:sp>
        <p:nvSpPr>
          <p:cNvPr id="4" name="Rectangle 6"/>
          <p:cNvSpPr>
            <a:spLocks noGrp="1" noChangeArrowheads="1"/>
          </p:cNvSpPr>
          <p:nvPr>
            <p:ph type="sldNum" sz="quarter" idx="12"/>
          </p:nvPr>
        </p:nvSpPr>
        <p:spPr/>
        <p:txBody>
          <a:bodyPr/>
          <a:lstStyle>
            <a:lvl1pPr>
              <a:defRPr/>
            </a:lvl1pPr>
          </a:lstStyle>
          <a:p>
            <a:pPr>
              <a:defRPr/>
            </a:pPr>
            <a:r>
              <a:rPr lang="en-US"/>
              <a:t>Slide-</a:t>
            </a:r>
            <a:fld id="{6A417A4D-006A-40B7-8171-B674A515EC3C}" type="slidenum">
              <a:rPr lang="en-US"/>
              <a:pPr>
                <a:defRPr/>
              </a:pPr>
              <a:t>‹#›</a:t>
            </a:fld>
            <a:r>
              <a:rPr lang="en-US"/>
              <a:t>/1024</a:t>
            </a:r>
          </a:p>
        </p:txBody>
      </p:sp>
    </p:spTree>
    <p:extLst>
      <p:ext uri="{BB962C8B-B14F-4D97-AF65-F5344CB8AC3E}">
        <p14:creationId xmlns:p14="http://schemas.microsoft.com/office/powerpoint/2010/main" val="190317507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7/30/2016</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UAS Tutorial Part 1: CSOIS Unmanned Autonomous Systems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1953D6F6-103B-4AAB-A7F7-8DEA7EEC55F1}" type="slidenum">
              <a:rPr lang="en-US"/>
              <a:pPr>
                <a:defRPr/>
              </a:pPr>
              <a:t>‹#›</a:t>
            </a:fld>
            <a:r>
              <a:rPr lang="en-US"/>
              <a:t>/1024</a:t>
            </a:r>
          </a:p>
        </p:txBody>
      </p:sp>
    </p:spTree>
    <p:extLst>
      <p:ext uri="{BB962C8B-B14F-4D97-AF65-F5344CB8AC3E}">
        <p14:creationId xmlns:p14="http://schemas.microsoft.com/office/powerpoint/2010/main" val="416432910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7/30/2016</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UAS Tutorial Part 1: CSOIS Unmanned Autonomous Systems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8513BAA4-7115-4B03-8FC3-2E562FF77206}" type="slidenum">
              <a:rPr lang="en-US"/>
              <a:pPr>
                <a:defRPr/>
              </a:pPr>
              <a:t>‹#›</a:t>
            </a:fld>
            <a:r>
              <a:rPr lang="en-US"/>
              <a:t>/1024</a:t>
            </a:r>
          </a:p>
        </p:txBody>
      </p:sp>
    </p:spTree>
    <p:extLst>
      <p:ext uri="{BB962C8B-B14F-4D97-AF65-F5344CB8AC3E}">
        <p14:creationId xmlns:p14="http://schemas.microsoft.com/office/powerpoint/2010/main" val="337773776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7/30/2016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UAS Tutorial Part 1: CSOIS Unmanned Autonomous Systems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6F1B2110-6585-4886-87DC-B3BBE8D463B8}" type="slidenum">
              <a:rPr lang="en-US"/>
              <a:pPr>
                <a:defRPr/>
              </a:pPr>
              <a:t>‹#›</a:t>
            </a:fld>
            <a:r>
              <a:rPr lang="en-US"/>
              <a:t>/1024</a:t>
            </a:r>
          </a:p>
        </p:txBody>
      </p:sp>
    </p:spTree>
    <p:extLst>
      <p:ext uri="{BB962C8B-B14F-4D97-AF65-F5344CB8AC3E}">
        <p14:creationId xmlns:p14="http://schemas.microsoft.com/office/powerpoint/2010/main" val="273920168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5175"/>
            <a:ext cx="2286000" cy="54721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5175"/>
            <a:ext cx="6705600" cy="5472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7/30/2016</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UAS Tutorial Part 1: CSOIS Unmanned Autonomous Systems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3D24E1FD-897B-43B0-BA53-151327EF5629}" type="slidenum">
              <a:rPr lang="en-US"/>
              <a:pPr>
                <a:defRPr/>
              </a:pPr>
              <a:t>‹#›</a:t>
            </a:fld>
            <a:r>
              <a:rPr lang="en-US"/>
              <a:t>/1024</a:t>
            </a:r>
          </a:p>
        </p:txBody>
      </p:sp>
    </p:spTree>
    <p:extLst>
      <p:ext uri="{BB962C8B-B14F-4D97-AF65-F5344CB8AC3E}">
        <p14:creationId xmlns:p14="http://schemas.microsoft.com/office/powerpoint/2010/main" val="247649241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765175"/>
            <a:ext cx="9144000" cy="5472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7/30/2016</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UAS Tutorial Part 1: CSOIS Unmanned Autonomous Systems</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r>
              <a:rPr lang="en-US"/>
              <a:t>Slide-</a:t>
            </a:r>
            <a:fld id="{A6076E97-7702-4E28-96F7-C5E22FD1611F}" type="slidenum">
              <a:rPr lang="en-US"/>
              <a:pPr>
                <a:defRPr/>
              </a:pPr>
              <a:t>‹#›</a:t>
            </a:fld>
            <a:r>
              <a:rPr lang="en-US"/>
              <a:t>/1024</a:t>
            </a:r>
          </a:p>
        </p:txBody>
      </p:sp>
    </p:spTree>
    <p:extLst>
      <p:ext uri="{BB962C8B-B14F-4D97-AF65-F5344CB8AC3E}">
        <p14:creationId xmlns:p14="http://schemas.microsoft.com/office/powerpoint/2010/main" val="350179628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CD2C5F6-BB78-4090-997F-24E5E8E99DAD}" type="slidenum">
              <a:rPr lang="en-US" altLang="en-US"/>
              <a:pPr>
                <a:defRPr/>
              </a:pPr>
              <a:t>‹#›</a:t>
            </a:fld>
            <a:endParaRPr lang="en-US" altLang="en-US"/>
          </a:p>
        </p:txBody>
      </p:sp>
    </p:spTree>
    <p:extLst>
      <p:ext uri="{BB962C8B-B14F-4D97-AF65-F5344CB8AC3E}">
        <p14:creationId xmlns:p14="http://schemas.microsoft.com/office/powerpoint/2010/main" val="17147775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5175"/>
            <a:ext cx="9144000" cy="9350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9388" y="1916113"/>
            <a:ext cx="4316412" cy="4321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16113"/>
            <a:ext cx="4316413" cy="2084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52900"/>
            <a:ext cx="4316413" cy="2084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t>7/30/2016</a:t>
            </a: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smtClean="0"/>
              <a:t>UAS Tutorial Part 1: CSOIS Unmanned Autonomous Systems</a:t>
            </a: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r>
              <a:rPr lang="en-US"/>
              <a:t>Slide-</a:t>
            </a:r>
            <a:fld id="{1DA3CFB5-797B-462E-855A-4581AD575096}" type="slidenum">
              <a:rPr lang="en-US"/>
              <a:pPr>
                <a:defRPr/>
              </a:pPr>
              <a:t>‹#›</a:t>
            </a:fld>
            <a:r>
              <a:rPr lang="en-US"/>
              <a:t>/1024</a:t>
            </a:r>
          </a:p>
        </p:txBody>
      </p:sp>
    </p:spTree>
    <p:extLst>
      <p:ext uri="{BB962C8B-B14F-4D97-AF65-F5344CB8AC3E}">
        <p14:creationId xmlns:p14="http://schemas.microsoft.com/office/powerpoint/2010/main" val="389097082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C1A4328-EC64-4FEC-9AD6-948F56F54023}" type="slidenum">
              <a:rPr lang="en-US" altLang="en-US"/>
              <a:pPr>
                <a:defRPr/>
              </a:pPr>
              <a:t>‹#›</a:t>
            </a:fld>
            <a:endParaRPr lang="en-US" altLang="en-US"/>
          </a:p>
        </p:txBody>
      </p:sp>
    </p:spTree>
    <p:extLst>
      <p:ext uri="{BB962C8B-B14F-4D97-AF65-F5344CB8AC3E}">
        <p14:creationId xmlns:p14="http://schemas.microsoft.com/office/powerpoint/2010/main" val="757412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7AD74F7-205E-41FA-974A-FA30AD320EA1}" type="slidenum">
              <a:rPr lang="en-US" altLang="en-US"/>
              <a:pPr>
                <a:defRPr/>
              </a:pPr>
              <a:t>‹#›</a:t>
            </a:fld>
            <a:endParaRPr lang="en-US" altLang="en-US"/>
          </a:p>
        </p:txBody>
      </p:sp>
    </p:spTree>
    <p:extLst>
      <p:ext uri="{BB962C8B-B14F-4D97-AF65-F5344CB8AC3E}">
        <p14:creationId xmlns:p14="http://schemas.microsoft.com/office/powerpoint/2010/main" val="1112209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1.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oleObject" Target="../embeddings/oleObject1.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jpeg"/><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oleObject" Target="../embeddings/oleObject2.bin"/><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vmlDrawing" Target="../drawings/vmlDrawing2.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2.png"/><Relationship Id="rId2" Type="http://schemas.openxmlformats.org/officeDocument/2006/relationships/slideLayout" Target="../slideLayouts/slideLayout47.xml"/><Relationship Id="rId16" Type="http://schemas.openxmlformats.org/officeDocument/2006/relationships/oleObject" Target="../embeddings/oleObject3.bin"/><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vmlDrawing" Target="../drawings/vmlDrawing3.v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6.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31775" y="1270000"/>
            <a:ext cx="8670925" cy="521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8534400" y="6559550"/>
            <a:ext cx="41275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mn-lt"/>
              </a:defRPr>
            </a:lvl1pPr>
          </a:lstStyle>
          <a:p>
            <a:pPr>
              <a:defRPr/>
            </a:pPr>
            <a:fld id="{317DA263-A974-416F-991B-603E492029E1}" type="slidenum">
              <a:rPr lang="en-US" altLang="en-US"/>
              <a:pPr>
                <a:defRPr/>
              </a:pPr>
              <a:t>‹#›</a:t>
            </a:fld>
            <a:endParaRPr lang="en-US" altLang="en-US"/>
          </a:p>
        </p:txBody>
      </p:sp>
      <p:sp>
        <p:nvSpPr>
          <p:cNvPr id="1028" name="Text Box 17"/>
          <p:cNvSpPr txBox="1">
            <a:spLocks noChangeArrowheads="1"/>
          </p:cNvSpPr>
          <p:nvPr userDrawn="1"/>
        </p:nvSpPr>
        <p:spPr bwMode="auto">
          <a:xfrm>
            <a:off x="46038" y="6567488"/>
            <a:ext cx="72421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000" i="1" smtClean="0">
                <a:latin typeface="Times New Roman" panose="02020603050405020304" pitchFamily="18" charset="0"/>
              </a:rPr>
              <a:t>A Tutorial Introduction to Autonomous Systems – Kevin L. Moore, 2008 IFAC World Congress, Seoul, Korea</a:t>
            </a:r>
          </a:p>
        </p:txBody>
      </p:sp>
      <p:sp>
        <p:nvSpPr>
          <p:cNvPr id="1029" name="Rectangle 25"/>
          <p:cNvSpPr>
            <a:spLocks noChangeArrowheads="1"/>
          </p:cNvSpPr>
          <p:nvPr userDrawn="1"/>
        </p:nvSpPr>
        <p:spPr bwMode="auto">
          <a:xfrm flipV="1">
            <a:off x="144463" y="6494463"/>
            <a:ext cx="8858250" cy="60325"/>
          </a:xfrm>
          <a:prstGeom prst="rect">
            <a:avLst/>
          </a:prstGeom>
          <a:gradFill rotWithShape="1">
            <a:gsLst>
              <a:gs pos="0">
                <a:srgbClr val="3A20FC"/>
              </a:gs>
              <a:gs pos="50000">
                <a:srgbClr val="FFFFFF"/>
              </a:gs>
              <a:gs pos="100000">
                <a:srgbClr val="3A20F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mtClean="0"/>
          </a:p>
        </p:txBody>
      </p:sp>
      <p:sp>
        <p:nvSpPr>
          <p:cNvPr id="2" name="Rectangle 29"/>
          <p:cNvSpPr>
            <a:spLocks noGrp="1" noChangeArrowheads="1"/>
          </p:cNvSpPr>
          <p:nvPr>
            <p:ph type="title"/>
          </p:nvPr>
        </p:nvSpPr>
        <p:spPr bwMode="auto">
          <a:xfrm>
            <a:off x="200025" y="95250"/>
            <a:ext cx="7696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altLang="en-US" smtClean="0"/>
              <a:t>Click to edit Master title style</a:t>
            </a:r>
          </a:p>
        </p:txBody>
      </p:sp>
      <p:sp>
        <p:nvSpPr>
          <p:cNvPr id="1054" name="Rectangle 30"/>
          <p:cNvSpPr>
            <a:spLocks noChangeArrowheads="1"/>
          </p:cNvSpPr>
          <p:nvPr userDrawn="1"/>
        </p:nvSpPr>
        <p:spPr bwMode="auto">
          <a:xfrm>
            <a:off x="152400" y="995363"/>
            <a:ext cx="8839200" cy="160337"/>
          </a:xfrm>
          <a:prstGeom prst="rect">
            <a:avLst/>
          </a:prstGeom>
          <a:gradFill rotWithShape="1">
            <a:gsLst>
              <a:gs pos="0">
                <a:schemeClr val="accent2">
                  <a:alpha val="55000"/>
                </a:schemeClr>
              </a:gs>
              <a:gs pos="100000">
                <a:schemeClr val="accent2">
                  <a:gamma/>
                  <a:shade val="46275"/>
                  <a:invGamma/>
                </a:schemeClr>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defRPr/>
            </a:pPr>
            <a:r>
              <a:rPr lang="en-US" altLang="en-US" sz="900" b="1" i="1">
                <a:solidFill>
                  <a:schemeClr val="bg1"/>
                </a:solidFill>
                <a:latin typeface="Times New Roman" panose="02020603050405020304" pitchFamily="18" charset="0"/>
              </a:rPr>
              <a:t>COLORADO SCHOOL OF MINES</a:t>
            </a:r>
            <a:endParaRPr lang="en-US" altLang="en-US" sz="900" b="1" i="1">
              <a:latin typeface="Times New Roman" panose="02020603050405020304" pitchFamily="18" charset="0"/>
            </a:endParaRPr>
          </a:p>
        </p:txBody>
      </p:sp>
      <p:pic>
        <p:nvPicPr>
          <p:cNvPr id="1032" name="Picture 31" descr="SilverLightBlueLogo-TM"/>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91500" y="174625"/>
            <a:ext cx="762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iming>
    <p:tnLst>
      <p:par>
        <p:cTn id="1" dur="indefinite" restart="never" nodeType="tmRoot"/>
      </p:par>
    </p:tnLst>
  </p:timing>
  <p:hf hdr="0"/>
  <p:txStyles>
    <p:titleStyle>
      <a:lvl1pPr algn="l" rtl="0" eaLnBrk="0" fontAlgn="base" hangingPunct="0">
        <a:spcBef>
          <a:spcPct val="0"/>
        </a:spcBef>
        <a:spcAft>
          <a:spcPct val="0"/>
        </a:spcAft>
        <a:defRPr sz="3600" b="1" kern="1200">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Times New Roman" panose="02020603050405020304" pitchFamily="18" charset="0"/>
        </a:defRPr>
      </a:lvl2pPr>
      <a:lvl3pPr algn="l" rtl="0" eaLnBrk="0" fontAlgn="base" hangingPunct="0">
        <a:spcBef>
          <a:spcPct val="0"/>
        </a:spcBef>
        <a:spcAft>
          <a:spcPct val="0"/>
        </a:spcAft>
        <a:defRPr sz="3600" b="1">
          <a:solidFill>
            <a:schemeClr val="tx2"/>
          </a:solidFill>
          <a:latin typeface="Times New Roman" panose="02020603050405020304" pitchFamily="18" charset="0"/>
        </a:defRPr>
      </a:lvl3pPr>
      <a:lvl4pPr algn="l" rtl="0" eaLnBrk="0" fontAlgn="base" hangingPunct="0">
        <a:spcBef>
          <a:spcPct val="0"/>
        </a:spcBef>
        <a:spcAft>
          <a:spcPct val="0"/>
        </a:spcAft>
        <a:defRPr sz="3600" b="1">
          <a:solidFill>
            <a:schemeClr val="tx2"/>
          </a:solidFill>
          <a:latin typeface="Times New Roman" panose="02020603050405020304" pitchFamily="18" charset="0"/>
        </a:defRPr>
      </a:lvl4pPr>
      <a:lvl5pPr algn="l" rtl="0" eaLnBrk="0" fontAlgn="base" hangingPunct="0">
        <a:spcBef>
          <a:spcPct val="0"/>
        </a:spcBef>
        <a:spcAft>
          <a:spcPct val="0"/>
        </a:spcAft>
        <a:defRPr sz="3600" b="1">
          <a:solidFill>
            <a:schemeClr val="tx2"/>
          </a:solidFill>
          <a:latin typeface="Times New Roman" panose="02020603050405020304" pitchFamily="18" charset="0"/>
        </a:defRPr>
      </a:lvl5pPr>
      <a:lvl6pPr marL="457200" algn="l" rtl="0" fontAlgn="base">
        <a:spcBef>
          <a:spcPct val="0"/>
        </a:spcBef>
        <a:spcAft>
          <a:spcPct val="0"/>
        </a:spcAft>
        <a:defRPr sz="3600" b="1">
          <a:solidFill>
            <a:schemeClr val="tx2"/>
          </a:solidFill>
          <a:latin typeface="Times New Roman" panose="02020603050405020304" pitchFamily="18" charset="0"/>
        </a:defRPr>
      </a:lvl6pPr>
      <a:lvl7pPr marL="914400" algn="l" rtl="0" fontAlgn="base">
        <a:spcBef>
          <a:spcPct val="0"/>
        </a:spcBef>
        <a:spcAft>
          <a:spcPct val="0"/>
        </a:spcAft>
        <a:defRPr sz="3600" b="1">
          <a:solidFill>
            <a:schemeClr val="tx2"/>
          </a:solidFill>
          <a:latin typeface="Times New Roman" panose="02020603050405020304" pitchFamily="18" charset="0"/>
        </a:defRPr>
      </a:lvl7pPr>
      <a:lvl8pPr marL="1371600" algn="l" rtl="0" fontAlgn="base">
        <a:spcBef>
          <a:spcPct val="0"/>
        </a:spcBef>
        <a:spcAft>
          <a:spcPct val="0"/>
        </a:spcAft>
        <a:defRPr sz="3600" b="1">
          <a:solidFill>
            <a:schemeClr val="tx2"/>
          </a:solidFill>
          <a:latin typeface="Times New Roman" panose="02020603050405020304" pitchFamily="18" charset="0"/>
        </a:defRPr>
      </a:lvl8pPr>
      <a:lvl9pPr marL="1828800" algn="l" rtl="0" fontAlgn="base">
        <a:spcBef>
          <a:spcPct val="0"/>
        </a:spcBef>
        <a:spcAft>
          <a:spcPct val="0"/>
        </a:spcAft>
        <a:defRPr sz="3600" b="1">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SzPct val="70000"/>
        <a:buChar char="o"/>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SzPct val="7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r>
              <a:rPr lang="en-US" altLang="en-US" smtClean="0"/>
              <a:t>7/30/2016</a:t>
            </a:r>
            <a:endParaRPr lang="en-US" alt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r>
              <a:rPr lang="en-US" altLang="en-US" smtClean="0"/>
              <a:t>UAS Tutorial Part 1: CSOIS Unmanned Autonomous Systems</a:t>
            </a:r>
            <a:endParaRPr lang="en-US" alt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AE0571EF-739D-48E8-BCCE-292990A96CCB}" type="slidenum">
              <a:rPr lang="en-US" altLang="en-US"/>
              <a:pPr>
                <a:defRPr/>
              </a:pPr>
              <a:t>‹#›</a:t>
            </a:fld>
            <a:endParaRPr lang="en-US" altLang="en-US"/>
          </a:p>
        </p:txBody>
      </p:sp>
      <p:pic>
        <p:nvPicPr>
          <p:cNvPr id="2055" name="Picture 7" descr="CSOIS_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5163" y="381000"/>
            <a:ext cx="174783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6" name="Object 8"/>
          <p:cNvGraphicFramePr>
            <a:graphicFrameLocks noChangeAspect="1"/>
          </p:cNvGraphicFramePr>
          <p:nvPr userDrawn="1"/>
        </p:nvGraphicFramePr>
        <p:xfrm>
          <a:off x="457200" y="439738"/>
          <a:ext cx="1362075" cy="427037"/>
        </p:xfrm>
        <a:graphic>
          <a:graphicData uri="http://schemas.openxmlformats.org/presentationml/2006/ole">
            <mc:AlternateContent xmlns:mc="http://schemas.openxmlformats.org/markup-compatibility/2006">
              <mc:Choice xmlns:v="urn:schemas-microsoft-com:vml" Requires="v">
                <p:oleObj spid="_x0000_s2074" name="CorelPhotoPaint.Image.8" r:id="rId15" imgW="1361905" imgH="428345" progId="CorelPhotoPaint.Image.8">
                  <p:embed/>
                </p:oleObj>
              </mc:Choice>
              <mc:Fallback>
                <p:oleObj name="CorelPhotoPaint.Image.8" r:id="rId15" imgW="1361905" imgH="428345" progId="CorelPhotoPaint.Image.8">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7200" y="439738"/>
                        <a:ext cx="13620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ransition/>
  <p:timing>
    <p:tnLst>
      <p:par>
        <p:cTn id="1" dur="indefinite" restart="never" nodeType="tmRoot"/>
      </p:par>
    </p:tnLst>
  </p:timing>
  <p:hf hdr="0"/>
  <p:txStyles>
    <p:titleStyle>
      <a:lvl1pPr algn="ctr" rtl="0" eaLnBrk="0" fontAlgn="base" hangingPunct="0">
        <a:spcBef>
          <a:spcPct val="0"/>
        </a:spcBef>
        <a:spcAft>
          <a:spcPct val="0"/>
        </a:spcAft>
        <a:defRPr sz="3600" b="1" kern="1200">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anose="02020603050405020304" pitchFamily="18" charset="0"/>
        </a:defRPr>
      </a:lvl2pPr>
      <a:lvl3pPr algn="ctr" rtl="0" eaLnBrk="0" fontAlgn="base" hangingPunct="0">
        <a:spcBef>
          <a:spcPct val="0"/>
        </a:spcBef>
        <a:spcAft>
          <a:spcPct val="0"/>
        </a:spcAft>
        <a:defRPr sz="3600" b="1">
          <a:solidFill>
            <a:schemeClr val="tx2"/>
          </a:solidFill>
          <a:latin typeface="Times New Roman" panose="02020603050405020304" pitchFamily="18" charset="0"/>
        </a:defRPr>
      </a:lvl3pPr>
      <a:lvl4pPr algn="ctr" rtl="0" eaLnBrk="0" fontAlgn="base" hangingPunct="0">
        <a:spcBef>
          <a:spcPct val="0"/>
        </a:spcBef>
        <a:spcAft>
          <a:spcPct val="0"/>
        </a:spcAft>
        <a:defRPr sz="3600" b="1">
          <a:solidFill>
            <a:schemeClr val="tx2"/>
          </a:solidFill>
          <a:latin typeface="Times New Roman" panose="02020603050405020304" pitchFamily="18" charset="0"/>
        </a:defRPr>
      </a:lvl4pPr>
      <a:lvl5pPr algn="ctr" rtl="0" eaLnBrk="0" fontAlgn="base" hangingPunct="0">
        <a:spcBef>
          <a:spcPct val="0"/>
        </a:spcBef>
        <a:spcAft>
          <a:spcPct val="0"/>
        </a:spcAft>
        <a:defRPr sz="3600" b="1">
          <a:solidFill>
            <a:schemeClr val="tx2"/>
          </a:solidFill>
          <a:latin typeface="Times New Roman" panose="02020603050405020304" pitchFamily="18" charset="0"/>
        </a:defRPr>
      </a:lvl5pPr>
      <a:lvl6pPr marL="457200" algn="ctr" rtl="0" eaLnBrk="0" fontAlgn="base" hangingPunct="0">
        <a:spcBef>
          <a:spcPct val="0"/>
        </a:spcBef>
        <a:spcAft>
          <a:spcPct val="0"/>
        </a:spcAft>
        <a:defRPr sz="3600" b="1">
          <a:solidFill>
            <a:schemeClr val="tx2"/>
          </a:solidFill>
          <a:latin typeface="Times New Roman" panose="02020603050405020304" pitchFamily="18" charset="0"/>
        </a:defRPr>
      </a:lvl6pPr>
      <a:lvl7pPr marL="914400" algn="ctr" rtl="0" eaLnBrk="0" fontAlgn="base" hangingPunct="0">
        <a:spcBef>
          <a:spcPct val="0"/>
        </a:spcBef>
        <a:spcAft>
          <a:spcPct val="0"/>
        </a:spcAft>
        <a:defRPr sz="3600" b="1">
          <a:solidFill>
            <a:schemeClr val="tx2"/>
          </a:solidFill>
          <a:latin typeface="Times New Roman" panose="02020603050405020304" pitchFamily="18" charset="0"/>
        </a:defRPr>
      </a:lvl7pPr>
      <a:lvl8pPr marL="1371600" algn="ctr" rtl="0" eaLnBrk="0" fontAlgn="base" hangingPunct="0">
        <a:spcBef>
          <a:spcPct val="0"/>
        </a:spcBef>
        <a:spcAft>
          <a:spcPct val="0"/>
        </a:spcAft>
        <a:defRPr sz="3600" b="1">
          <a:solidFill>
            <a:schemeClr val="tx2"/>
          </a:solidFill>
          <a:latin typeface="Times New Roman" panose="02020603050405020304" pitchFamily="18" charset="0"/>
        </a:defRPr>
      </a:lvl8pPr>
      <a:lvl9pPr marL="1828800" algn="ctr" rtl="0" eaLnBrk="0" fontAlgn="base" hangingPunct="0">
        <a:spcBef>
          <a:spcPct val="0"/>
        </a:spcBef>
        <a:spcAft>
          <a:spcPct val="0"/>
        </a:spcAft>
        <a:defRPr sz="3600" b="1">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811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r>
              <a:rPr lang="en-US" altLang="en-US" smtClean="0"/>
              <a:t>7/30/2016</a:t>
            </a:r>
            <a:endParaRPr lang="en-US" altLang="en-US"/>
          </a:p>
        </p:txBody>
      </p:sp>
      <p:sp>
        <p:nvSpPr>
          <p:cNvPr id="21811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r>
              <a:rPr lang="en-US" altLang="en-US" smtClean="0"/>
              <a:t>UAS Tutorial Part 1: CSOIS Unmanned Autonomous Systems</a:t>
            </a:r>
            <a:endParaRPr lang="en-US" altLang="en-US"/>
          </a:p>
        </p:txBody>
      </p:sp>
      <p:sp>
        <p:nvSpPr>
          <p:cNvPr id="21811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F700C213-DD86-4CE6-AC95-C0B88D9DBEDB}" type="slidenum">
              <a:rPr lang="en-US" altLang="en-US"/>
              <a:pPr>
                <a:defRPr/>
              </a:pPr>
              <a:t>‹#›</a:t>
            </a:fld>
            <a:endParaRPr lang="en-US" altLang="en-US"/>
          </a:p>
        </p:txBody>
      </p:sp>
      <p:graphicFrame>
        <p:nvGraphicFramePr>
          <p:cNvPr id="3079" name="Object 7"/>
          <p:cNvGraphicFramePr>
            <a:graphicFrameLocks noChangeAspect="1"/>
          </p:cNvGraphicFramePr>
          <p:nvPr/>
        </p:nvGraphicFramePr>
        <p:xfrm>
          <a:off x="457200" y="439738"/>
          <a:ext cx="1362075" cy="427037"/>
        </p:xfrm>
        <a:graphic>
          <a:graphicData uri="http://schemas.openxmlformats.org/presentationml/2006/ole">
            <mc:AlternateContent xmlns:mc="http://schemas.openxmlformats.org/markup-compatibility/2006">
              <mc:Choice xmlns:v="urn:schemas-microsoft-com:vml" Requires="v">
                <p:oleObj spid="_x0000_s3098" name="CorelPhotoPaint.Image.8" r:id="rId15" imgW="1361905" imgH="428345" progId="CorelPhotoPaint.Image.8">
                  <p:embed/>
                </p:oleObj>
              </mc:Choice>
              <mc:Fallback>
                <p:oleObj name="CorelPhotoPaint.Image.8" r:id="rId15" imgW="1361905" imgH="428345" progId="CorelPhotoPaint.Image.8">
                  <p:embed/>
                  <p:pic>
                    <p:nvPicPr>
                      <p:cNvPr id="0"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7200" y="439738"/>
                        <a:ext cx="13620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80" name="Picture 8" descr="CSOIS_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81800" y="457200"/>
            <a:ext cx="17478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ransition/>
  <p:hf hdr="0"/>
  <p:txStyles>
    <p:titleStyle>
      <a:lvl1pPr algn="ctr" rtl="0" eaLnBrk="0" fontAlgn="base" hangingPunct="0">
        <a:spcBef>
          <a:spcPct val="0"/>
        </a:spcBef>
        <a:spcAft>
          <a:spcPct val="0"/>
        </a:spcAft>
        <a:defRPr sz="3600" b="1" kern="1200">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anose="02020603050405020304" pitchFamily="18" charset="0"/>
        </a:defRPr>
      </a:lvl2pPr>
      <a:lvl3pPr algn="ctr" rtl="0" eaLnBrk="0" fontAlgn="base" hangingPunct="0">
        <a:spcBef>
          <a:spcPct val="0"/>
        </a:spcBef>
        <a:spcAft>
          <a:spcPct val="0"/>
        </a:spcAft>
        <a:defRPr sz="3600" b="1">
          <a:solidFill>
            <a:schemeClr val="tx2"/>
          </a:solidFill>
          <a:latin typeface="Times New Roman" panose="02020603050405020304" pitchFamily="18" charset="0"/>
        </a:defRPr>
      </a:lvl3pPr>
      <a:lvl4pPr algn="ctr" rtl="0" eaLnBrk="0" fontAlgn="base" hangingPunct="0">
        <a:spcBef>
          <a:spcPct val="0"/>
        </a:spcBef>
        <a:spcAft>
          <a:spcPct val="0"/>
        </a:spcAft>
        <a:defRPr sz="3600" b="1">
          <a:solidFill>
            <a:schemeClr val="tx2"/>
          </a:solidFill>
          <a:latin typeface="Times New Roman" panose="02020603050405020304" pitchFamily="18" charset="0"/>
        </a:defRPr>
      </a:lvl4pPr>
      <a:lvl5pPr algn="ctr" rtl="0" eaLnBrk="0" fontAlgn="base" hangingPunct="0">
        <a:spcBef>
          <a:spcPct val="0"/>
        </a:spcBef>
        <a:spcAft>
          <a:spcPct val="0"/>
        </a:spcAft>
        <a:defRPr sz="3600" b="1">
          <a:solidFill>
            <a:schemeClr val="tx2"/>
          </a:solidFill>
          <a:latin typeface="Times New Roman" panose="02020603050405020304" pitchFamily="18" charset="0"/>
        </a:defRPr>
      </a:lvl5pPr>
      <a:lvl6pPr marL="457200" algn="ctr" rtl="0" eaLnBrk="0" fontAlgn="base" hangingPunct="0">
        <a:spcBef>
          <a:spcPct val="0"/>
        </a:spcBef>
        <a:spcAft>
          <a:spcPct val="0"/>
        </a:spcAft>
        <a:defRPr sz="3600" b="1">
          <a:solidFill>
            <a:schemeClr val="tx2"/>
          </a:solidFill>
          <a:latin typeface="Times New Roman" panose="02020603050405020304" pitchFamily="18" charset="0"/>
        </a:defRPr>
      </a:lvl6pPr>
      <a:lvl7pPr marL="914400" algn="ctr" rtl="0" eaLnBrk="0" fontAlgn="base" hangingPunct="0">
        <a:spcBef>
          <a:spcPct val="0"/>
        </a:spcBef>
        <a:spcAft>
          <a:spcPct val="0"/>
        </a:spcAft>
        <a:defRPr sz="3600" b="1">
          <a:solidFill>
            <a:schemeClr val="tx2"/>
          </a:solidFill>
          <a:latin typeface="Times New Roman" panose="02020603050405020304" pitchFamily="18" charset="0"/>
        </a:defRPr>
      </a:lvl7pPr>
      <a:lvl8pPr marL="1371600" algn="ctr" rtl="0" eaLnBrk="0" fontAlgn="base" hangingPunct="0">
        <a:spcBef>
          <a:spcPct val="0"/>
        </a:spcBef>
        <a:spcAft>
          <a:spcPct val="0"/>
        </a:spcAft>
        <a:defRPr sz="3600" b="1">
          <a:solidFill>
            <a:schemeClr val="tx2"/>
          </a:solidFill>
          <a:latin typeface="Times New Roman" panose="02020603050405020304" pitchFamily="18" charset="0"/>
        </a:defRPr>
      </a:lvl8pPr>
      <a:lvl9pPr marL="1828800" algn="ctr" rtl="0" eaLnBrk="0" fontAlgn="base" hangingPunct="0">
        <a:spcBef>
          <a:spcPct val="0"/>
        </a:spcBef>
        <a:spcAft>
          <a:spcPct val="0"/>
        </a:spcAft>
        <a:defRPr sz="3600" b="1">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588" y="0"/>
            <a:ext cx="9142412" cy="1155700"/>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en-US" altLang="en-US" sz="3600" b="1" smtClean="0">
              <a:latin typeface="Arial Black" panose="020B0A04020102020204" pitchFamily="34" charset="0"/>
            </a:endParaRPr>
          </a:p>
        </p:txBody>
      </p:sp>
      <p:sp>
        <p:nvSpPr>
          <p:cNvPr id="4099" name="Rectangle 3"/>
          <p:cNvSpPr>
            <a:spLocks noChangeArrowheads="1"/>
          </p:cNvSpPr>
          <p:nvPr/>
        </p:nvSpPr>
        <p:spPr bwMode="auto">
          <a:xfrm>
            <a:off x="0" y="1066800"/>
            <a:ext cx="9144000" cy="76200"/>
          </a:xfrm>
          <a:prstGeom prst="rect">
            <a:avLst/>
          </a:prstGeom>
          <a:solidFill>
            <a:srgbClr val="FFFF00"/>
          </a:solid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mtClean="0"/>
          </a:p>
        </p:txBody>
      </p:sp>
      <p:sp>
        <p:nvSpPr>
          <p:cNvPr id="313348" name="Rectangle 4"/>
          <p:cNvSpPr>
            <a:spLocks noGrp="1" noChangeArrowheads="1"/>
          </p:cNvSpPr>
          <p:nvPr>
            <p:ph type="title"/>
          </p:nvPr>
        </p:nvSpPr>
        <p:spPr bwMode="auto">
          <a:xfrm>
            <a:off x="2514600" y="0"/>
            <a:ext cx="440531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add program</a:t>
            </a:r>
          </a:p>
        </p:txBody>
      </p:sp>
      <p:sp>
        <p:nvSpPr>
          <p:cNvPr id="313349" name="Rectangle 5"/>
          <p:cNvSpPr>
            <a:spLocks noGrp="1" noChangeArrowheads="1"/>
          </p:cNvSpPr>
          <p:nvPr>
            <p:ph type="body" idx="1"/>
          </p:nvPr>
        </p:nvSpPr>
        <p:spPr bwMode="auto">
          <a:xfrm>
            <a:off x="457200" y="1295400"/>
            <a:ext cx="8001000" cy="489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 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2" name="Rectangle 6"/>
          <p:cNvSpPr>
            <a:spLocks noChangeArrowheads="1"/>
          </p:cNvSpPr>
          <p:nvPr/>
        </p:nvSpPr>
        <p:spPr bwMode="auto">
          <a:xfrm>
            <a:off x="119063" y="6248400"/>
            <a:ext cx="36909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i="1" smtClean="0">
                <a:latin typeface="Times New Roman" panose="02020603050405020304" pitchFamily="18" charset="0"/>
              </a:rPr>
              <a:t>Intelligent Technologies for Future Farming</a:t>
            </a:r>
          </a:p>
          <a:p>
            <a:pPr>
              <a:defRPr/>
            </a:pPr>
            <a:r>
              <a:rPr lang="en-US" altLang="en-US" sz="1000" i="1" smtClean="0">
                <a:latin typeface="Times New Roman" panose="02020603050405020304" pitchFamily="18" charset="0"/>
              </a:rPr>
              <a:t>DaNet Thematic Workshop</a:t>
            </a:r>
          </a:p>
          <a:p>
            <a:pPr>
              <a:defRPr/>
            </a:pPr>
            <a:r>
              <a:rPr lang="en-US" altLang="en-US" sz="1000" i="1" smtClean="0">
                <a:latin typeface="Times New Roman" panose="02020603050405020304" pitchFamily="18" charset="0"/>
              </a:rPr>
              <a:t>Horsens, Denmark, 27 March 2003</a:t>
            </a:r>
          </a:p>
        </p:txBody>
      </p:sp>
      <p:sp>
        <p:nvSpPr>
          <p:cNvPr id="4103" name="Rectangle 7"/>
          <p:cNvSpPr>
            <a:spLocks noChangeArrowheads="1"/>
          </p:cNvSpPr>
          <p:nvPr/>
        </p:nvSpPr>
        <p:spPr bwMode="auto">
          <a:xfrm rot="-480000">
            <a:off x="8115300" y="6315075"/>
            <a:ext cx="182563" cy="69850"/>
          </a:xfrm>
          <a:prstGeom prst="rect">
            <a:avLst/>
          </a:prstGeom>
          <a:noFill/>
          <a:ln>
            <a:noFill/>
          </a:ln>
          <a:effectLst/>
          <a:extLst>
            <a:ext uri="{909E8E84-426E-40DD-AFC4-6F175D3DCCD1}">
              <a14:hiddenFill xmlns:a14="http://schemas.microsoft.com/office/drawing/2010/main">
                <a:solidFill>
                  <a:srgbClr val="CFF3C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mtClean="0"/>
          </a:p>
        </p:txBody>
      </p:sp>
      <p:sp>
        <p:nvSpPr>
          <p:cNvPr id="4104" name="Line 8"/>
          <p:cNvSpPr>
            <a:spLocks noChangeShapeType="1"/>
          </p:cNvSpPr>
          <p:nvPr/>
        </p:nvSpPr>
        <p:spPr bwMode="auto">
          <a:xfrm>
            <a:off x="0" y="1141413"/>
            <a:ext cx="9144000" cy="1587"/>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105" name="Picture 9" descr="CSOIS_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010400" y="152400"/>
            <a:ext cx="1976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ASINewLogoKlu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2400" y="152400"/>
            <a:ext cx="218122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iming>
    <p:tnLst>
      <p:par>
        <p:cTn id="1" dur="indefinite" restart="never" nodeType="tmRoot"/>
      </p:par>
    </p:tnLst>
  </p:timing>
  <p:hf hdr="0"/>
  <p:txStyles>
    <p:titleStyle>
      <a:lvl1pPr algn="r" rtl="0" eaLnBrk="0" fontAlgn="base" hangingPunct="0">
        <a:spcBef>
          <a:spcPct val="0"/>
        </a:spcBef>
        <a:spcAft>
          <a:spcPct val="0"/>
        </a:spcAft>
        <a:defRPr sz="3600" b="1" i="1" kern="1200">
          <a:solidFill>
            <a:srgbClr val="FFFF00"/>
          </a:solidFill>
          <a:effectLst>
            <a:outerShdw blurRad="38100" dist="38100" dir="2700000" algn="tl">
              <a:srgbClr val="000000"/>
            </a:outerShdw>
          </a:effectLst>
          <a:latin typeface="+mj-lt"/>
          <a:ea typeface="+mj-ea"/>
          <a:cs typeface="+mj-cs"/>
        </a:defRPr>
      </a:lvl1pPr>
      <a:lvl2pPr algn="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2pPr>
      <a:lvl3pPr algn="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3pPr>
      <a:lvl4pPr algn="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4pPr>
      <a:lvl5pPr algn="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5pPr>
      <a:lvl6pPr marL="457200" algn="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6pPr>
      <a:lvl7pPr marL="914400" algn="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7pPr>
      <a:lvl8pPr marL="1371600" algn="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8pPr>
      <a:lvl9pPr marL="1828800" algn="r" rtl="0"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2000" kern="1200">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000" kern="1200">
          <a:solidFill>
            <a:srgbClr val="FFFF00"/>
          </a:solidFill>
          <a:effectLst>
            <a:outerShdw blurRad="38100" dist="38100" dir="2700000" algn="tl">
              <a:srgbClr val="000000"/>
            </a:outerShdw>
          </a:effectLst>
          <a:latin typeface="+mn-lt"/>
          <a:ea typeface="+mn-ea"/>
          <a:cs typeface="+mn-cs"/>
        </a:defRPr>
      </a:lvl2pPr>
      <a:lvl3pPr marL="1085850" indent="-228600" algn="l" rtl="0" eaLnBrk="0" fontAlgn="base" hangingPunct="0">
        <a:spcBef>
          <a:spcPct val="20000"/>
        </a:spcBef>
        <a:spcAft>
          <a:spcPct val="0"/>
        </a:spcAft>
        <a:buChar char="•"/>
        <a:defRPr sz="2000" kern="1200">
          <a:solidFill>
            <a:srgbClr val="FFFF00"/>
          </a:solidFill>
          <a:effectLst>
            <a:outerShdw blurRad="38100" dist="38100" dir="2700000" algn="tl">
              <a:srgbClr val="000000"/>
            </a:outerShdw>
          </a:effectLst>
          <a:latin typeface="+mn-lt"/>
          <a:ea typeface="+mn-ea"/>
          <a:cs typeface="+mn-cs"/>
        </a:defRPr>
      </a:lvl3pPr>
      <a:lvl4pPr marL="1428750" indent="-228600" algn="l" rtl="0" eaLnBrk="0" fontAlgn="base" hangingPunct="0">
        <a:spcBef>
          <a:spcPct val="20000"/>
        </a:spcBef>
        <a:spcAft>
          <a:spcPct val="0"/>
        </a:spcAft>
        <a:buChar char="–"/>
        <a:defRPr sz="2000" kern="1200">
          <a:solidFill>
            <a:srgbClr val="FFFF00"/>
          </a:solidFill>
          <a:effectLst>
            <a:outerShdw blurRad="38100" dist="38100" dir="2700000" algn="tl">
              <a:srgbClr val="000000"/>
            </a:outerShdw>
          </a:effectLst>
          <a:latin typeface="+mn-lt"/>
          <a:ea typeface="+mn-ea"/>
          <a:cs typeface="+mn-cs"/>
        </a:defRPr>
      </a:lvl4pPr>
      <a:lvl5pPr marL="1771650" indent="-228600" algn="l" rtl="0" eaLnBrk="0" fontAlgn="base" hangingPunct="0">
        <a:spcBef>
          <a:spcPct val="20000"/>
        </a:spcBef>
        <a:spcAft>
          <a:spcPct val="0"/>
        </a:spcAft>
        <a:buChar char="»"/>
        <a:defRPr sz="2000" kern="1200">
          <a:solidFill>
            <a:srgbClr val="FFFF00"/>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098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r>
              <a:rPr lang="en-US" altLang="en-US" smtClean="0"/>
              <a:t>7/30/2016</a:t>
            </a:r>
            <a:endParaRPr lang="en-US" altLang="en-US"/>
          </a:p>
        </p:txBody>
      </p:sp>
      <p:sp>
        <p:nvSpPr>
          <p:cNvPr id="51098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r>
              <a:rPr lang="en-US" altLang="en-US" smtClean="0"/>
              <a:t>UAS Tutorial Part 1: CSOIS Unmanned Autonomous Systems</a:t>
            </a:r>
            <a:endParaRPr lang="en-US" altLang="en-US"/>
          </a:p>
        </p:txBody>
      </p:sp>
      <p:sp>
        <p:nvSpPr>
          <p:cNvPr id="51098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8F7F2D0E-9048-42A5-A6BE-4EB9F6191768}" type="slidenum">
              <a:rPr lang="en-US" altLang="en-US"/>
              <a:pPr>
                <a:defRPr/>
              </a:pPr>
              <a:t>‹#›</a:t>
            </a:fld>
            <a:endParaRPr lang="en-US" altLang="en-US"/>
          </a:p>
        </p:txBody>
      </p:sp>
      <p:pic>
        <p:nvPicPr>
          <p:cNvPr id="5127" name="Picture 7" descr="CSOIS_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015163" y="381000"/>
            <a:ext cx="174783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8" name="Object 8"/>
          <p:cNvGraphicFramePr>
            <a:graphicFrameLocks noChangeAspect="1"/>
          </p:cNvGraphicFramePr>
          <p:nvPr userDrawn="1"/>
        </p:nvGraphicFramePr>
        <p:xfrm>
          <a:off x="457200" y="439738"/>
          <a:ext cx="1362075" cy="427037"/>
        </p:xfrm>
        <a:graphic>
          <a:graphicData uri="http://schemas.openxmlformats.org/presentationml/2006/ole">
            <mc:AlternateContent xmlns:mc="http://schemas.openxmlformats.org/markup-compatibility/2006">
              <mc:Choice xmlns:v="urn:schemas-microsoft-com:vml" Requires="v">
                <p:oleObj spid="_x0000_s5146" name="CorelPhotoPaint.Image.8" r:id="rId16" imgW="1361905" imgH="428345" progId="CorelPhotoPaint.Image.8">
                  <p:embed/>
                </p:oleObj>
              </mc:Choice>
              <mc:Fallback>
                <p:oleObj name="CorelPhotoPaint.Image.8" r:id="rId16" imgW="1361905" imgH="428345" progId="CorelPhotoPaint.Image.8">
                  <p:embed/>
                  <p:pic>
                    <p:nvPicPr>
                      <p:cNvPr id="0"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7200" y="439738"/>
                        <a:ext cx="13620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Lst>
  <p:transition/>
  <p:timing>
    <p:tnLst>
      <p:par>
        <p:cTn id="1" dur="indefinite" restart="never" nodeType="tmRoot"/>
      </p:par>
    </p:tnLst>
  </p:timing>
  <p:hf hdr="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765175"/>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179388" y="1916113"/>
            <a:ext cx="87852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6548" name="Rectangle 4"/>
          <p:cNvSpPr>
            <a:spLocks noGrp="1" noChangeArrowheads="1"/>
          </p:cNvSpPr>
          <p:nvPr>
            <p:ph type="dt" sz="half" idx="2"/>
          </p:nvPr>
        </p:nvSpPr>
        <p:spPr bwMode="auto">
          <a:xfrm>
            <a:off x="0" y="6453188"/>
            <a:ext cx="190500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a:defRPr/>
            </a:pPr>
            <a:r>
              <a:rPr lang="en-US" smtClean="0"/>
              <a:t>7/30/2016</a:t>
            </a:r>
            <a:endParaRPr lang="en-US"/>
          </a:p>
        </p:txBody>
      </p:sp>
      <p:sp>
        <p:nvSpPr>
          <p:cNvPr id="236549" name="Rectangle 5"/>
          <p:cNvSpPr>
            <a:spLocks noGrp="1" noChangeArrowheads="1"/>
          </p:cNvSpPr>
          <p:nvPr>
            <p:ph type="ftr" sz="quarter" idx="3"/>
          </p:nvPr>
        </p:nvSpPr>
        <p:spPr bwMode="auto">
          <a:xfrm>
            <a:off x="1908175" y="6524625"/>
            <a:ext cx="6335713"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r>
              <a:rPr lang="en-US" smtClean="0"/>
              <a:t>UAS Tutorial Part 1: CSOIS Unmanned Autonomous Systems</a:t>
            </a:r>
            <a:endParaRPr lang="en-US"/>
          </a:p>
        </p:txBody>
      </p:sp>
      <p:sp>
        <p:nvSpPr>
          <p:cNvPr id="236550" name="Rectangle 6"/>
          <p:cNvSpPr>
            <a:spLocks noGrp="1" noChangeArrowheads="1"/>
          </p:cNvSpPr>
          <p:nvPr>
            <p:ph type="sldNum" sz="quarter" idx="4"/>
          </p:nvPr>
        </p:nvSpPr>
        <p:spPr bwMode="auto">
          <a:xfrm>
            <a:off x="3348038" y="188913"/>
            <a:ext cx="2303462" cy="431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r>
              <a:rPr lang="en-US"/>
              <a:t>Slide-</a:t>
            </a:r>
            <a:fld id="{5AD29CA0-A94A-4B6D-8678-2C9225516B53}" type="slidenum">
              <a:rPr lang="en-US"/>
              <a:pPr>
                <a:defRPr/>
              </a:pPr>
              <a:t>‹#›</a:t>
            </a:fld>
            <a:r>
              <a:rPr lang="en-US"/>
              <a:t>/1024</a:t>
            </a:r>
          </a:p>
        </p:txBody>
      </p:sp>
      <p:sp>
        <p:nvSpPr>
          <p:cNvPr id="9" name="TextBox 8"/>
          <p:cNvSpPr txBox="1"/>
          <p:nvPr/>
        </p:nvSpPr>
        <p:spPr>
          <a:xfrm>
            <a:off x="7213600" y="0"/>
            <a:ext cx="1930400" cy="584200"/>
          </a:xfrm>
          <a:prstGeom prst="rect">
            <a:avLst/>
          </a:prstGeom>
          <a:noFill/>
          <a:effectLst>
            <a:outerShdw blurRad="50800" dist="38100" dir="2700000" algn="tl" rotWithShape="0">
              <a:prstClr val="black">
                <a:alpha val="40000"/>
              </a:prstClr>
            </a:outerShdw>
          </a:effectLst>
        </p:spPr>
        <p:txBody>
          <a:bodyPr wrap="none">
            <a:spAutoFit/>
          </a:bodyPr>
          <a:lstStyle/>
          <a:p>
            <a:pPr eaLnBrk="1" hangingPunct="1">
              <a:defRPr/>
            </a:pPr>
            <a:r>
              <a:rPr lang="en-US" sz="3200" b="1" cap="all" spc="-150" dirty="0">
                <a:solidFill>
                  <a:srgbClr val="00FF00"/>
                </a:solidFill>
                <a:effectLst>
                  <a:outerShdw blurRad="38100" dist="38100" dir="2700000" algn="tl">
                    <a:srgbClr val="000000">
                      <a:alpha val="43137"/>
                    </a:srgbClr>
                  </a:outerShdw>
                </a:effectLst>
                <a:latin typeface="Belgium" pitchFamily="82" charset="0"/>
              </a:rPr>
              <a:t>MESA Lab</a:t>
            </a:r>
          </a:p>
        </p:txBody>
      </p:sp>
      <p:pic>
        <p:nvPicPr>
          <p:cNvPr id="6152" name="Picture 14" descr="UC Merced logo in blu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7000" y="100013"/>
            <a:ext cx="30051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54" r:id="rId7"/>
    <p:sldLayoutId id="2147483948" r:id="rId8"/>
    <p:sldLayoutId id="2147483949" r:id="rId9"/>
    <p:sldLayoutId id="2147483950" r:id="rId10"/>
    <p:sldLayoutId id="2147483951" r:id="rId11"/>
    <p:sldLayoutId id="2147483952" r:id="rId12"/>
    <p:sldLayoutId id="2147483953" r:id="rId13"/>
  </p:sldLayoutIdLst>
  <p:transition/>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robot.spawar.navy.mil/DetailedResult.asp?ID=67&amp;page=1&amp;recspg=20&amp;table=UAV"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file:///D:\NEU-summer-school-2016\8200Spray.mp4" TargetMode="External"/><Relationship Id="rId7" Type="http://schemas.openxmlformats.org/officeDocument/2006/relationships/slideLayout" Target="../slideLayouts/slideLayout18.xml"/><Relationship Id="rId2" Type="http://schemas.openxmlformats.org/officeDocument/2006/relationships/video" Target="file:///D:\NEU-summer-school-2016\5510Spray.mp4" TargetMode="External"/><Relationship Id="rId1" Type="http://schemas.microsoft.com/office/2007/relationships/media" Target="file:///D:\NEU-summer-school-2016\5510Spray.mp4" TargetMode="External"/><Relationship Id="rId6" Type="http://schemas.openxmlformats.org/officeDocument/2006/relationships/video" Target="file:///D:\NEU-summer-school-2016\ChaosNewWalking700Kbps.wmv" TargetMode="External"/><Relationship Id="rId5" Type="http://schemas.microsoft.com/office/2007/relationships/media" Target="file:///D:\NEU-summer-school-2016\ChaosNewWalking700Kbps.wmv" TargetMode="External"/><Relationship Id="rId10" Type="http://schemas.openxmlformats.org/officeDocument/2006/relationships/image" Target="../media/image34.png"/><Relationship Id="rId4" Type="http://schemas.openxmlformats.org/officeDocument/2006/relationships/video" Target="file:///D:\NEU-summer-school-2016\8200Spray.mp4" TargetMode="Externa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slideLayout" Target="../slideLayouts/slideLayout13.xml"/><Relationship Id="rId1" Type="http://schemas.openxmlformats.org/officeDocument/2006/relationships/video" Target="file:///C:\_presentations\movies\csois-robotics\Rotated%20steering.mpg" TargetMode="External"/><Relationship Id="rId6" Type="http://schemas.openxmlformats.org/officeDocument/2006/relationships/image" Target="../media/image35.jpe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3.m4v"/><Relationship Id="rId7"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4v"/><Relationship Id="rId5" Type="http://schemas.microsoft.com/office/2007/relationships/media" Target="../media/media4.m4v"/><Relationship Id="rId10" Type="http://schemas.openxmlformats.org/officeDocument/2006/relationships/image" Target="../media/image44.png"/><Relationship Id="rId4" Type="http://schemas.openxmlformats.org/officeDocument/2006/relationships/video" Target="../media/media3.m4v"/><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C:\yqchen2016\ppts\China-Trip\NEU-Wu\t2_curb.avi" TargetMode="External"/><Relationship Id="rId1" Type="http://schemas.microsoft.com/office/2007/relationships/media" Target="file:///C:\yqchen2016\ppts\China-Trip\NEU-Wu\t2_curb.avi"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microsoft.com/office/2007/relationships/media" Target="../media/media6.m4v"/><Relationship Id="rId7" Type="http://schemas.openxmlformats.org/officeDocument/2006/relationships/image" Target="../media/image4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2.png"/><Relationship Id="rId5" Type="http://schemas.openxmlformats.org/officeDocument/2006/relationships/slideLayout" Target="../slideLayouts/slideLayout18.xml"/><Relationship Id="rId4" Type="http://schemas.openxmlformats.org/officeDocument/2006/relationships/video" Target="../media/media6.m4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7.mov"/><Relationship Id="rId1" Type="http://schemas.microsoft.com/office/2007/relationships/media" Target="../media/media7.mov"/><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8.xml"/><Relationship Id="rId1" Type="http://schemas.openxmlformats.org/officeDocument/2006/relationships/video" Target="file:///C:\_presentations\movies\csois-robotics\odis-all.avi" TargetMode="Externa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9.xml"/><Relationship Id="rId1" Type="http://schemas.openxmlformats.org/officeDocument/2006/relationships/vmlDrawing" Target="../drawings/vmlDrawing4.vml"/><Relationship Id="rId5" Type="http://schemas.openxmlformats.org/officeDocument/2006/relationships/slide" Target="slide61.xml"/><Relationship Id="rId4" Type="http://schemas.openxmlformats.org/officeDocument/2006/relationships/image" Target="../media/image57.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8.xml"/><Relationship Id="rId1" Type="http://schemas.openxmlformats.org/officeDocument/2006/relationships/vmlDrawing" Target="../drawings/vmlDrawing5.v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wmf"/><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8.xml"/><Relationship Id="rId1" Type="http://schemas.openxmlformats.org/officeDocument/2006/relationships/vmlDrawing" Target="../drawings/vmlDrawing6.v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10.gif"/></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D:\NEU-summer-school-2016\8200Spray.avi" TargetMode="External"/><Relationship Id="rId1" Type="http://schemas.microsoft.com/office/2007/relationships/media" Target="file:///D:\NEU-summer-school-2016\8200Spray.avi" TargetMode="Externa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0.xml"/><Relationship Id="rId5" Type="http://schemas.openxmlformats.org/officeDocument/2006/relationships/image" Target="../media/image79.jpeg"/><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BOaCbC0gjAsmoM&amp;tbnid=HXOq_C3H06lI4M:&amp;ved=0CAUQjRw&amp;url=http://admissions.ucmerced.edu/future-students&amp;ei=XvmKUZnvCoejiQLPoYEg&amp;bvm=bv.46340616,d.cGE&amp;psig=AFQjCNEau6tvGlOQinwzbfFlhLNKXWOs1A&amp;ust=1368148686612219" TargetMode="External"/><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image" Target="../media/image12.jpeg"/><Relationship Id="rId5" Type="http://schemas.openxmlformats.org/officeDocument/2006/relationships/hyperlink" Target="http://www.google.com/url?sa=i&amp;rct=j&amp;q=&amp;esrc=s&amp;frm=1&amp;source=images&amp;cd=&amp;cad=rja&amp;docid=fwW9A6p2nQz0fM&amp;tbnid=Aj9qjVyGNcYA8M:&amp;ved=0CAUQjRw&amp;url=http://www.sfchronicle.com/education/article/UC-Merced-goes-from-shunned-to-popular-4450839.php&amp;ei=tPmKUYbFI4jTigK-3oCwAQ&amp;bvm=bv.46340616,d.cGE&amp;psig=AFQjCNEau6tvGlOQinwzbfFlhLNKXWOs1A&amp;ust=1368148686612219" TargetMode="Externa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8.xml"/><Relationship Id="rId1" Type="http://schemas.openxmlformats.org/officeDocument/2006/relationships/vmlDrawing" Target="../drawings/vmlDrawing7.vml"/><Relationship Id="rId4" Type="http://schemas.openxmlformats.org/officeDocument/2006/relationships/image" Target="../media/image86.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mechatronics.ucmerced.edu/" TargetMode="External"/><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9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9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5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9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88" y="1123950"/>
            <a:ext cx="9145588" cy="1296988"/>
          </a:xfrm>
        </p:spPr>
        <p:txBody>
          <a:bodyPr/>
          <a:lstStyle/>
          <a:p>
            <a:pPr>
              <a:defRPr/>
            </a:pPr>
            <a:r>
              <a:rPr lang="en-US" altLang="en-US" sz="4000" b="1" dirty="0">
                <a:solidFill>
                  <a:srgbClr val="FF0000"/>
                </a:solidFill>
                <a:ea typeface="SimSun" panose="02010600030101010101" pitchFamily="2" charset="-122"/>
                <a:cs typeface="Times New Roman" panose="02020603050405020304" pitchFamily="18" charset="0"/>
              </a:rPr>
              <a:t>Unmanned Autonomous Systems: </a:t>
            </a:r>
            <a:br>
              <a:rPr lang="en-US" altLang="en-US" sz="4000" b="1" dirty="0">
                <a:solidFill>
                  <a:srgbClr val="FF0000"/>
                </a:solidFill>
                <a:ea typeface="SimSun" panose="02010600030101010101" pitchFamily="2" charset="-122"/>
                <a:cs typeface="Times New Roman" panose="02020603050405020304" pitchFamily="18" charset="0"/>
              </a:rPr>
            </a:br>
            <a:r>
              <a:rPr lang="en-US" altLang="en-US" sz="4000" b="1" dirty="0">
                <a:solidFill>
                  <a:srgbClr val="FF0000"/>
                </a:solidFill>
                <a:ea typeface="SimSun" panose="02010600030101010101" pitchFamily="2" charset="-122"/>
                <a:cs typeface="Times New Roman" panose="02020603050405020304" pitchFamily="18" charset="0"/>
              </a:rPr>
              <a:t>A Tutorial (Part 1)</a:t>
            </a:r>
            <a:endParaRPr lang="en-US" altLang="en-US" sz="4000" b="1" dirty="0" smtClean="0">
              <a:solidFill>
                <a:srgbClr val="FF0000"/>
              </a:solidFill>
              <a:ea typeface="SimSun" panose="02010600030101010101" pitchFamily="2" charset="-122"/>
              <a:cs typeface="Times New Roman" panose="02020603050405020304" pitchFamily="18" charset="0"/>
            </a:endParaRPr>
          </a:p>
        </p:txBody>
      </p:sp>
      <p:sp>
        <p:nvSpPr>
          <p:cNvPr id="2051" name="Rectangle 3"/>
          <p:cNvSpPr>
            <a:spLocks noGrp="1" noChangeArrowheads="1"/>
          </p:cNvSpPr>
          <p:nvPr>
            <p:ph type="subTitle" idx="1"/>
          </p:nvPr>
        </p:nvSpPr>
        <p:spPr>
          <a:xfrm>
            <a:off x="-1588" y="2636838"/>
            <a:ext cx="9144001" cy="2808287"/>
          </a:xfrm>
        </p:spPr>
        <p:txBody>
          <a:bodyPr/>
          <a:lstStyle/>
          <a:p>
            <a:pPr eaLnBrk="1" hangingPunct="1">
              <a:lnSpc>
                <a:spcPct val="90000"/>
              </a:lnSpc>
              <a:defRPr/>
            </a:pPr>
            <a:r>
              <a:rPr lang="en-US" dirty="0" smtClean="0"/>
              <a:t>YangQuan Chen, Ph.D., Director</a:t>
            </a:r>
            <a:r>
              <a:rPr lang="en-US" sz="2400" dirty="0" smtClean="0"/>
              <a:t>, </a:t>
            </a:r>
          </a:p>
          <a:p>
            <a:pPr eaLnBrk="1" hangingPunct="1">
              <a:lnSpc>
                <a:spcPct val="90000"/>
              </a:lnSpc>
              <a:defRPr/>
            </a:pPr>
            <a:r>
              <a:rPr lang="en-US" sz="2400" b="1" cap="all" spc="-150" dirty="0" smtClean="0">
                <a:solidFill>
                  <a:srgbClr val="00FF00"/>
                </a:solidFill>
                <a:effectLst>
                  <a:outerShdw blurRad="38100" dist="38100" dir="2700000" algn="tl">
                    <a:srgbClr val="000000">
                      <a:alpha val="43137"/>
                    </a:srgbClr>
                  </a:outerShdw>
                </a:effectLst>
                <a:latin typeface="Belgium" pitchFamily="82" charset="0"/>
              </a:rPr>
              <a:t>MESA </a:t>
            </a:r>
            <a:r>
              <a:rPr lang="en-US" sz="2400" b="1" dirty="0" smtClean="0"/>
              <a:t>(Mechatronics, Embedded Systems and Automation)</a:t>
            </a:r>
            <a:r>
              <a:rPr lang="en-US" sz="2400" b="1" cap="all" spc="-150" dirty="0" smtClean="0">
                <a:solidFill>
                  <a:srgbClr val="00FF00"/>
                </a:solidFill>
                <a:effectLst>
                  <a:outerShdw blurRad="38100" dist="38100" dir="2700000" algn="tl">
                    <a:srgbClr val="000000">
                      <a:alpha val="43137"/>
                    </a:srgbClr>
                  </a:outerShdw>
                </a:effectLst>
                <a:latin typeface="Belgium" pitchFamily="82" charset="0"/>
              </a:rPr>
              <a:t>Lab</a:t>
            </a:r>
            <a:endParaRPr lang="en-US" sz="2400" b="1" spc="300" dirty="0" smtClean="0">
              <a:solidFill>
                <a:srgbClr val="00FF00"/>
              </a:solidFill>
              <a:latin typeface="Mistral" pitchFamily="66" charset="0"/>
            </a:endParaRPr>
          </a:p>
          <a:p>
            <a:pPr eaLnBrk="1" hangingPunct="1">
              <a:lnSpc>
                <a:spcPct val="90000"/>
              </a:lnSpc>
              <a:defRPr/>
            </a:pPr>
            <a:r>
              <a:rPr lang="en-US" sz="2400" b="1" dirty="0" smtClean="0"/>
              <a:t>ME/EECS/SNRI/HSRI/</a:t>
            </a:r>
            <a:r>
              <a:rPr lang="en-US" sz="2400" b="1" dirty="0" err="1" smtClean="0"/>
              <a:t>UCSolar</a:t>
            </a:r>
            <a:r>
              <a:rPr lang="en-US" sz="2400" b="1" dirty="0" smtClean="0"/>
              <a:t>, School of Engineering,</a:t>
            </a:r>
          </a:p>
          <a:p>
            <a:pPr eaLnBrk="1" hangingPunct="1">
              <a:lnSpc>
                <a:spcPct val="90000"/>
              </a:lnSpc>
              <a:defRPr/>
            </a:pPr>
            <a:r>
              <a:rPr lang="en-US" sz="2400" b="1" dirty="0" smtClean="0"/>
              <a:t>University of California, Merced</a:t>
            </a:r>
            <a:endParaRPr lang="en-US" sz="2400" dirty="0" smtClean="0"/>
          </a:p>
          <a:p>
            <a:pPr eaLnBrk="1" hangingPunct="1">
              <a:lnSpc>
                <a:spcPct val="90000"/>
              </a:lnSpc>
              <a:defRPr/>
            </a:pPr>
            <a:r>
              <a:rPr lang="en-US" sz="2400" b="1" dirty="0" smtClean="0"/>
              <a:t>E</a:t>
            </a:r>
            <a:r>
              <a:rPr lang="en-US" sz="2400" dirty="0" smtClean="0"/>
              <a:t>: </a:t>
            </a:r>
            <a:r>
              <a:rPr lang="en-US" sz="2400" dirty="0" smtClean="0">
                <a:latin typeface="Garamond" pitchFamily="18" charset="0"/>
              </a:rPr>
              <a:t>yqchen@ieee.org</a:t>
            </a:r>
            <a:r>
              <a:rPr lang="en-US" sz="2400" dirty="0" smtClean="0"/>
              <a:t>; </a:t>
            </a:r>
            <a:r>
              <a:rPr lang="en-US" sz="2400" i="1" dirty="0" smtClean="0"/>
              <a:t>or</a:t>
            </a:r>
            <a:r>
              <a:rPr lang="en-US" sz="2400" dirty="0" smtClean="0"/>
              <a:t>, yangquan.chen@ucmerced.edu</a:t>
            </a:r>
          </a:p>
          <a:p>
            <a:pPr eaLnBrk="1" hangingPunct="1">
              <a:lnSpc>
                <a:spcPct val="90000"/>
              </a:lnSpc>
              <a:defRPr/>
            </a:pPr>
            <a:r>
              <a:rPr lang="en-US" sz="2400" b="1" dirty="0" smtClean="0"/>
              <a:t>T</a:t>
            </a:r>
            <a:r>
              <a:rPr lang="en-US" sz="2400" dirty="0" smtClean="0"/>
              <a:t>: (</a:t>
            </a:r>
            <a:r>
              <a:rPr lang="en-US" sz="2400" dirty="0" smtClean="0">
                <a:sym typeface="Wingdings" pitchFamily="2" charset="2"/>
              </a:rPr>
              <a:t>209)228-4672; </a:t>
            </a:r>
            <a:r>
              <a:rPr lang="en-US" sz="2400" b="1" dirty="0" smtClean="0">
                <a:sym typeface="Wingdings" pitchFamily="2" charset="2"/>
              </a:rPr>
              <a:t>O</a:t>
            </a:r>
            <a:r>
              <a:rPr lang="en-US" sz="2400" dirty="0" smtClean="0">
                <a:sym typeface="Wingdings" pitchFamily="2" charset="2"/>
              </a:rPr>
              <a:t>: SE2-273; </a:t>
            </a:r>
            <a:r>
              <a:rPr lang="en-US" sz="2400" b="1" dirty="0" smtClean="0">
                <a:sym typeface="Wingdings" pitchFamily="2" charset="2"/>
              </a:rPr>
              <a:t>Lab</a:t>
            </a:r>
            <a:r>
              <a:rPr lang="en-US" sz="2400" dirty="0" smtClean="0">
                <a:sym typeface="Wingdings" pitchFamily="2" charset="2"/>
              </a:rPr>
              <a:t>: CAS </a:t>
            </a:r>
            <a:r>
              <a:rPr lang="en-US" sz="2400" dirty="0" err="1" smtClean="0">
                <a:sym typeface="Wingdings" pitchFamily="2" charset="2"/>
              </a:rPr>
              <a:t>Eng</a:t>
            </a:r>
            <a:r>
              <a:rPr lang="en-US" sz="2400" dirty="0" smtClean="0">
                <a:sym typeface="Wingdings" pitchFamily="2" charset="2"/>
              </a:rPr>
              <a:t> 820 (</a:t>
            </a:r>
            <a:r>
              <a:rPr lang="en-US" sz="2400" b="1" dirty="0" smtClean="0">
                <a:sym typeface="Wingdings" pitchFamily="2" charset="2"/>
              </a:rPr>
              <a:t>T</a:t>
            </a:r>
            <a:r>
              <a:rPr lang="en-US" sz="2400" dirty="0" smtClean="0">
                <a:sym typeface="Wingdings" pitchFamily="2" charset="2"/>
              </a:rPr>
              <a:t>: 228-4398)</a:t>
            </a:r>
            <a:endParaRPr lang="en-US" sz="1800" b="1" dirty="0" smtClean="0"/>
          </a:p>
          <a:p>
            <a:pPr eaLnBrk="1" hangingPunct="1">
              <a:lnSpc>
                <a:spcPct val="90000"/>
              </a:lnSpc>
              <a:defRPr/>
            </a:pPr>
            <a:endParaRPr lang="en-US" sz="2000" dirty="0" smtClean="0"/>
          </a:p>
        </p:txBody>
      </p:sp>
      <p:sp>
        <p:nvSpPr>
          <p:cNvPr id="10244" name="Text Box 4"/>
          <p:cNvSpPr txBox="1">
            <a:spLocks noChangeArrowheads="1"/>
          </p:cNvSpPr>
          <p:nvPr/>
        </p:nvSpPr>
        <p:spPr bwMode="auto">
          <a:xfrm>
            <a:off x="-1588" y="5445125"/>
            <a:ext cx="914558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dirty="0">
                <a:solidFill>
                  <a:srgbClr val="000000"/>
                </a:solidFill>
              </a:rPr>
              <a:t>July 30, 2016. Saturday</a:t>
            </a:r>
          </a:p>
          <a:p>
            <a:pPr algn="ctr">
              <a:spcBef>
                <a:spcPct val="0"/>
              </a:spcBef>
              <a:buFontTx/>
              <a:buNone/>
            </a:pPr>
            <a:r>
              <a:rPr lang="zh-CN" altLang="en-US" sz="2400" b="1" dirty="0">
                <a:latin typeface="Tahoma" panose="020B0604030504040204" pitchFamily="34" charset="0"/>
                <a:ea typeface="SimSun" panose="02010600030101010101" pitchFamily="2" charset="-122"/>
              </a:rPr>
              <a:t>东北大学</a:t>
            </a:r>
            <a:r>
              <a:rPr lang="en-US" altLang="en-US" sz="2400" b="1" dirty="0">
                <a:latin typeface="Tahoma" panose="020B0604030504040204" pitchFamily="34" charset="0"/>
              </a:rPr>
              <a:t>2016</a:t>
            </a:r>
            <a:r>
              <a:rPr lang="zh-CN" altLang="en-US" sz="2400" b="1" dirty="0">
                <a:latin typeface="Tahoma" panose="020B0604030504040204" pitchFamily="34" charset="0"/>
                <a:ea typeface="SimSun" panose="02010600030101010101" pitchFamily="2" charset="-122"/>
              </a:rPr>
              <a:t>人工智能与机器人国际暑期学校</a:t>
            </a:r>
            <a:endParaRPr lang="en-US" altLang="en-US" sz="2400" dirty="0">
              <a:solidFill>
                <a:srgbClr val="000000"/>
              </a:solidFill>
            </a:endParaRPr>
          </a:p>
          <a:p>
            <a:pPr algn="ctr">
              <a:spcBef>
                <a:spcPct val="0"/>
              </a:spcBef>
              <a:buFontTx/>
              <a:buNone/>
            </a:pPr>
            <a:r>
              <a:rPr lang="en-US" altLang="en-US" sz="2800" b="1" dirty="0">
                <a:solidFill>
                  <a:srgbClr val="000000"/>
                </a:solidFill>
              </a:rPr>
              <a:t>Northeastern University, China</a:t>
            </a:r>
            <a:endParaRPr lang="en-US" altLang="en-US" sz="2800" b="1" dirty="0">
              <a:solidFill>
                <a:srgbClr val="000000"/>
              </a:solidFill>
              <a:latin typeface="Garamond" panose="02020404030301010803" pitchFamily="18" charset="0"/>
            </a:endParaRPr>
          </a:p>
        </p:txBody>
      </p:sp>
      <p:pic>
        <p:nvPicPr>
          <p:cNvPr id="10245" name="Picture 2" descr="http://www.neu.edu.cn/assets/photo/photo_m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0"/>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7/30/2016</a:t>
            </a:r>
            <a:endParaRPr lang="en-US"/>
          </a:p>
        </p:txBody>
      </p:sp>
      <p:sp>
        <p:nvSpPr>
          <p:cNvPr id="3" name="Footer Placeholder 2"/>
          <p:cNvSpPr>
            <a:spLocks noGrp="1"/>
          </p:cNvSpPr>
          <p:nvPr>
            <p:ph type="ftr" sz="quarter" idx="11"/>
          </p:nvPr>
        </p:nvSpPr>
        <p:spPr/>
        <p:txBody>
          <a:bodyPr/>
          <a:lstStyle/>
          <a:p>
            <a:pPr>
              <a:defRPr/>
            </a:pPr>
            <a:r>
              <a:rPr lang="en-US" smtClean="0"/>
              <a:t>UAS Tutorial Part 1: CSOIS Unmanned Autonomous Systems</a:t>
            </a:r>
            <a:endParaRPr lang="en-US"/>
          </a:p>
        </p:txBody>
      </p:sp>
      <p:sp>
        <p:nvSpPr>
          <p:cNvPr id="4" name="Slide Number Placeholder 3"/>
          <p:cNvSpPr>
            <a:spLocks noGrp="1"/>
          </p:cNvSpPr>
          <p:nvPr>
            <p:ph type="sldNum" sz="quarter" idx="12"/>
          </p:nvPr>
        </p:nvSpPr>
        <p:spPr/>
        <p:txBody>
          <a:bodyPr/>
          <a:lstStyle/>
          <a:p>
            <a:pPr>
              <a:defRPr/>
            </a:pPr>
            <a:r>
              <a:rPr lang="en-US" smtClean="0"/>
              <a:t>Slide-</a:t>
            </a:r>
            <a:fld id="{CFAA3C5B-5409-4777-8458-4DD03E0EA998}" type="slidenum">
              <a:rPr lang="en-US" smtClean="0"/>
              <a:pPr>
                <a:defRPr/>
              </a:pPr>
              <a:t>1</a:t>
            </a:fld>
            <a:r>
              <a:rPr lang="en-US" smtClean="0"/>
              <a:t>/1024</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8102046-97E4-4717-BE25-E4AD1DD99301}" type="slidenum">
              <a:rPr lang="en-US" altLang="en-US"/>
              <a:pPr>
                <a:defRPr/>
              </a:pPr>
              <a:t>10</a:t>
            </a:fld>
            <a:endParaRPr lang="en-US" altLang="en-US"/>
          </a:p>
        </p:txBody>
      </p:sp>
      <p:sp>
        <p:nvSpPr>
          <p:cNvPr id="13315" name="Rectangle 2"/>
          <p:cNvSpPr>
            <a:spLocks noGrp="1" noChangeArrowheads="1"/>
          </p:cNvSpPr>
          <p:nvPr>
            <p:ph type="title"/>
          </p:nvPr>
        </p:nvSpPr>
        <p:spPr>
          <a:xfrm>
            <a:off x="158750" y="77788"/>
            <a:ext cx="6924675" cy="862012"/>
          </a:xfrm>
        </p:spPr>
        <p:txBody>
          <a:bodyPr/>
          <a:lstStyle/>
          <a:p>
            <a:pPr eaLnBrk="1" hangingPunct="1"/>
            <a:r>
              <a:rPr lang="en-US" altLang="en-US" smtClean="0"/>
              <a:t>Overview </a:t>
            </a:r>
          </a:p>
        </p:txBody>
      </p:sp>
      <p:sp>
        <p:nvSpPr>
          <p:cNvPr id="13316" name="Rectangle 3"/>
          <p:cNvSpPr>
            <a:spLocks noGrp="1" noChangeArrowheads="1"/>
          </p:cNvSpPr>
          <p:nvPr>
            <p:ph type="body" idx="1"/>
          </p:nvPr>
        </p:nvSpPr>
        <p:spPr>
          <a:xfrm>
            <a:off x="252413" y="1147763"/>
            <a:ext cx="8891587" cy="5211762"/>
          </a:xfrm>
        </p:spPr>
        <p:txBody>
          <a:bodyPr/>
          <a:lstStyle/>
          <a:p>
            <a:pPr eaLnBrk="1" hangingPunct="1"/>
            <a:r>
              <a:rPr lang="en-GB" altLang="en-US" sz="2200" smtClean="0"/>
              <a:t>Purpose of paper is to present a</a:t>
            </a:r>
          </a:p>
          <a:p>
            <a:pPr lvl="1" eaLnBrk="1" hangingPunct="1"/>
            <a:r>
              <a:rPr lang="en-GB" altLang="en-US" sz="2200" b="1" smtClean="0"/>
              <a:t>tutorial-level introduction</a:t>
            </a:r>
            <a:r>
              <a:rPr lang="en-GB" altLang="en-US" sz="2200" smtClean="0"/>
              <a:t> to the technical aspects of unmanned autonomous systems. </a:t>
            </a:r>
          </a:p>
          <a:p>
            <a:pPr eaLnBrk="1" hangingPunct="1"/>
            <a:r>
              <a:rPr lang="en-GB" altLang="en-US" sz="2200" smtClean="0"/>
              <a:t>We emphasize</a:t>
            </a:r>
          </a:p>
          <a:p>
            <a:pPr lvl="1" eaLnBrk="1" hangingPunct="1"/>
            <a:r>
              <a:rPr lang="en-GB" altLang="en-US" sz="2200" smtClean="0"/>
              <a:t>a </a:t>
            </a:r>
            <a:r>
              <a:rPr lang="en-GB" altLang="en-US" sz="2200" b="1" smtClean="0"/>
              <a:t>system engineering perspective</a:t>
            </a:r>
            <a:r>
              <a:rPr lang="en-GB" altLang="en-US" sz="2200" smtClean="0"/>
              <a:t> on the conceptual design and integration of both</a:t>
            </a:r>
          </a:p>
          <a:p>
            <a:pPr lvl="2" eaLnBrk="1" hangingPunct="1"/>
            <a:r>
              <a:rPr lang="en-GB" altLang="en-US" sz="2200" smtClean="0"/>
              <a:t>the </a:t>
            </a:r>
            <a:r>
              <a:rPr lang="en-GB" altLang="en-US" sz="2200" b="1" smtClean="0"/>
              <a:t>components</a:t>
            </a:r>
            <a:r>
              <a:rPr lang="en-GB" altLang="en-US" sz="2200" smtClean="0"/>
              <a:t> used in unmanned systems including the locomotion, sensors, and computing systems needed to </a:t>
            </a:r>
            <a:r>
              <a:rPr lang="en-GB" altLang="en-US" sz="2200" i="1" smtClean="0"/>
              <a:t>provide</a:t>
            </a:r>
            <a:r>
              <a:rPr lang="en-GB" altLang="en-US" sz="2200" smtClean="0"/>
              <a:t> </a:t>
            </a:r>
            <a:r>
              <a:rPr lang="en-GB" altLang="en-US" sz="2200" i="1" smtClean="0"/>
              <a:t>inherent autonomy capability</a:t>
            </a:r>
            <a:r>
              <a:rPr lang="en-GB" altLang="en-US" sz="2200" smtClean="0"/>
              <a:t>, and </a:t>
            </a:r>
          </a:p>
          <a:p>
            <a:pPr lvl="2" eaLnBrk="1" hangingPunct="1"/>
            <a:r>
              <a:rPr lang="en-GB" altLang="en-US" sz="2200" smtClean="0"/>
              <a:t>the </a:t>
            </a:r>
            <a:r>
              <a:rPr lang="en-GB" altLang="en-US" sz="2200" b="1" smtClean="0"/>
              <a:t>algorithms and architectures</a:t>
            </a:r>
            <a:r>
              <a:rPr lang="en-GB" altLang="en-US" sz="2200" smtClean="0"/>
              <a:t> needed </a:t>
            </a:r>
            <a:r>
              <a:rPr lang="en-GB" altLang="en-US" sz="2200" i="1" smtClean="0"/>
              <a:t>to enable control and autonomy</a:t>
            </a:r>
            <a:r>
              <a:rPr lang="en-GB" altLang="en-US" sz="2200" smtClean="0"/>
              <a:t>, including path-tracking control and high-level planning strategies. </a:t>
            </a:r>
          </a:p>
          <a:p>
            <a:pPr eaLnBrk="1" hangingPunct="1"/>
            <a:r>
              <a:rPr lang="en-GB" altLang="en-US" sz="2200" smtClean="0"/>
              <a:t>Concepts are illustrated using </a:t>
            </a:r>
            <a:r>
              <a:rPr lang="en-GB" altLang="en-US" sz="2200" b="1" smtClean="0"/>
              <a:t>case study examples</a:t>
            </a:r>
            <a:r>
              <a:rPr lang="en-GB" altLang="en-US" sz="2200" smtClean="0"/>
              <a:t> from robotic and unmanned system developed by the author and his colleagues</a:t>
            </a:r>
            <a:r>
              <a:rPr lang="en-US" altLang="en-US" sz="2200" smtClean="0"/>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1701B38E-F0BB-4917-98D0-7A07A87F955F}" type="slidenum">
              <a:rPr lang="en-US" altLang="en-US"/>
              <a:pPr>
                <a:defRPr/>
              </a:pPr>
              <a:t>11</a:t>
            </a:fld>
            <a:endParaRPr lang="en-US" altLang="en-US"/>
          </a:p>
        </p:txBody>
      </p:sp>
      <p:sp>
        <p:nvSpPr>
          <p:cNvPr id="14339" name="Rectangle 2"/>
          <p:cNvSpPr>
            <a:spLocks noGrp="1" noChangeArrowheads="1"/>
          </p:cNvSpPr>
          <p:nvPr>
            <p:ph type="title"/>
          </p:nvPr>
        </p:nvSpPr>
        <p:spPr>
          <a:xfrm>
            <a:off x="158750" y="77788"/>
            <a:ext cx="6924675" cy="862012"/>
          </a:xfrm>
        </p:spPr>
        <p:txBody>
          <a:bodyPr/>
          <a:lstStyle/>
          <a:p>
            <a:pPr eaLnBrk="1" hangingPunct="1"/>
            <a:r>
              <a:rPr lang="en-US" altLang="en-US" smtClean="0"/>
              <a:t>Acknowledgments</a:t>
            </a:r>
          </a:p>
        </p:txBody>
      </p:sp>
      <p:sp>
        <p:nvSpPr>
          <p:cNvPr id="492547" name="Rectangle 3"/>
          <p:cNvSpPr>
            <a:spLocks noGrp="1" noChangeArrowheads="1"/>
          </p:cNvSpPr>
          <p:nvPr>
            <p:ph type="body" idx="1"/>
          </p:nvPr>
        </p:nvSpPr>
        <p:spPr>
          <a:xfrm>
            <a:off x="220663" y="1250950"/>
            <a:ext cx="4910137" cy="5211763"/>
          </a:xfrm>
        </p:spPr>
        <p:txBody>
          <a:bodyPr/>
          <a:lstStyle/>
          <a:p>
            <a:pPr eaLnBrk="1" hangingPunct="1">
              <a:lnSpc>
                <a:spcPct val="80000"/>
              </a:lnSpc>
              <a:buFontTx/>
              <a:buNone/>
            </a:pPr>
            <a:r>
              <a:rPr lang="en-US" altLang="en-US" sz="1800" b="1" smtClean="0"/>
              <a:t>Professor D. Subbaram Naidu</a:t>
            </a:r>
          </a:p>
          <a:p>
            <a:pPr eaLnBrk="1" hangingPunct="1">
              <a:lnSpc>
                <a:spcPct val="80000"/>
              </a:lnSpc>
              <a:buFont typeface="Times New Roman" panose="02020603050405020304" pitchFamily="18" charset="0"/>
              <a:buChar char="–"/>
            </a:pPr>
            <a:r>
              <a:rPr lang="en-US" altLang="en-US" sz="1800" smtClean="0"/>
              <a:t>Idaho State University</a:t>
            </a:r>
          </a:p>
          <a:p>
            <a:pPr eaLnBrk="1" hangingPunct="1">
              <a:lnSpc>
                <a:spcPct val="80000"/>
              </a:lnSpc>
              <a:buFont typeface="Times New Roman" panose="02020603050405020304" pitchFamily="18" charset="0"/>
              <a:buChar char="–"/>
            </a:pPr>
            <a:r>
              <a:rPr lang="en-US" altLang="en-US" sz="1800" smtClean="0"/>
              <a:t>Measurement and Control Engineering Research Center</a:t>
            </a:r>
          </a:p>
          <a:p>
            <a:pPr eaLnBrk="1" hangingPunct="1">
              <a:lnSpc>
                <a:spcPct val="80000"/>
              </a:lnSpc>
              <a:buFontTx/>
              <a:buNone/>
            </a:pPr>
            <a:r>
              <a:rPr lang="en-US" altLang="en-US" sz="1800" b="1" smtClean="0"/>
              <a:t>Professor YangQuan Chen</a:t>
            </a:r>
          </a:p>
          <a:p>
            <a:pPr eaLnBrk="1" hangingPunct="1">
              <a:lnSpc>
                <a:spcPct val="80000"/>
              </a:lnSpc>
              <a:buFontTx/>
              <a:buNone/>
            </a:pPr>
            <a:r>
              <a:rPr lang="en-US" altLang="en-US" sz="1800" b="1" smtClean="0"/>
              <a:t>Professor Nicholas Flann</a:t>
            </a:r>
          </a:p>
          <a:p>
            <a:pPr eaLnBrk="1" hangingPunct="1">
              <a:lnSpc>
                <a:spcPct val="80000"/>
              </a:lnSpc>
              <a:buFont typeface="Times New Roman" panose="02020603050405020304" pitchFamily="18" charset="0"/>
              <a:buChar char="–"/>
            </a:pPr>
            <a:r>
              <a:rPr lang="en-US" altLang="en-US" sz="1800" smtClean="0"/>
              <a:t>Utah State University (USU)</a:t>
            </a:r>
          </a:p>
          <a:p>
            <a:pPr eaLnBrk="1" hangingPunct="1">
              <a:lnSpc>
                <a:spcPct val="80000"/>
              </a:lnSpc>
              <a:buFont typeface="Times New Roman" panose="02020603050405020304" pitchFamily="18" charset="0"/>
              <a:buChar char="–"/>
            </a:pPr>
            <a:r>
              <a:rPr lang="en-US" altLang="en-US" sz="1800" smtClean="0"/>
              <a:t>Center for Self-Organizing and Intelligent  Systems (CSOIS)</a:t>
            </a:r>
          </a:p>
          <a:p>
            <a:pPr eaLnBrk="1" hangingPunct="1">
              <a:lnSpc>
                <a:spcPct val="80000"/>
              </a:lnSpc>
              <a:buFontTx/>
              <a:buNone/>
            </a:pPr>
            <a:r>
              <a:rPr lang="en-US" altLang="en-US" sz="1800" b="1" smtClean="0"/>
              <a:t>Mr. Mel Torrie</a:t>
            </a:r>
          </a:p>
          <a:p>
            <a:pPr eaLnBrk="1" hangingPunct="1">
              <a:lnSpc>
                <a:spcPct val="80000"/>
              </a:lnSpc>
              <a:buFont typeface="Times New Roman" panose="02020603050405020304" pitchFamily="18" charset="0"/>
              <a:buChar char="–"/>
            </a:pPr>
            <a:r>
              <a:rPr lang="en-US" altLang="en-US" sz="1800" smtClean="0"/>
              <a:t>Autonomous Solutions, Inc.</a:t>
            </a:r>
            <a:endParaRPr lang="en-US" altLang="en-US" sz="1800" b="1" smtClean="0"/>
          </a:p>
          <a:p>
            <a:pPr eaLnBrk="1" hangingPunct="1">
              <a:lnSpc>
                <a:spcPct val="80000"/>
              </a:lnSpc>
              <a:buFontTx/>
              <a:buNone/>
            </a:pPr>
            <a:r>
              <a:rPr lang="en-US" altLang="en-US" sz="1800" b="1" smtClean="0"/>
              <a:t>David Watson</a:t>
            </a:r>
          </a:p>
          <a:p>
            <a:pPr eaLnBrk="1" hangingPunct="1">
              <a:lnSpc>
                <a:spcPct val="80000"/>
              </a:lnSpc>
              <a:buFontTx/>
              <a:buNone/>
            </a:pPr>
            <a:r>
              <a:rPr lang="en-US" altLang="en-US" sz="1800" b="1" smtClean="0"/>
              <a:t>David Schiedt</a:t>
            </a:r>
          </a:p>
          <a:p>
            <a:pPr eaLnBrk="1" hangingPunct="1">
              <a:lnSpc>
                <a:spcPct val="80000"/>
              </a:lnSpc>
              <a:buFontTx/>
              <a:buNone/>
            </a:pPr>
            <a:r>
              <a:rPr lang="en-US" altLang="en-US" sz="1800" b="1" smtClean="0"/>
              <a:t>Dr. I-Jeng Wang</a:t>
            </a:r>
          </a:p>
          <a:p>
            <a:pPr eaLnBrk="1" hangingPunct="1">
              <a:lnSpc>
                <a:spcPct val="80000"/>
              </a:lnSpc>
              <a:buFontTx/>
              <a:buNone/>
            </a:pPr>
            <a:r>
              <a:rPr lang="en-US" altLang="en-US" sz="1800" b="1" smtClean="0"/>
              <a:t>Dr. Dennis Lucarelli</a:t>
            </a:r>
          </a:p>
          <a:p>
            <a:pPr eaLnBrk="1" hangingPunct="1">
              <a:lnSpc>
                <a:spcPct val="80000"/>
              </a:lnSpc>
              <a:buFont typeface="Times New Roman" panose="02020603050405020304" pitchFamily="18" charset="0"/>
              <a:buChar char="–"/>
            </a:pPr>
            <a:r>
              <a:rPr lang="en-US" altLang="en-US" sz="1800" smtClean="0"/>
              <a:t>Johns Hopkins Applied Physics Lab (APL)</a:t>
            </a:r>
          </a:p>
          <a:p>
            <a:pPr eaLnBrk="1" hangingPunct="1">
              <a:lnSpc>
                <a:spcPct val="80000"/>
              </a:lnSpc>
              <a:buFont typeface="Times New Roman" panose="02020603050405020304" pitchFamily="18" charset="0"/>
              <a:buNone/>
            </a:pPr>
            <a:endParaRPr lang="en-US" altLang="en-US" sz="1800" b="1" smtClean="0"/>
          </a:p>
          <a:p>
            <a:pPr eaLnBrk="1" hangingPunct="1">
              <a:lnSpc>
                <a:spcPct val="80000"/>
              </a:lnSpc>
              <a:buFont typeface="Times New Roman" panose="02020603050405020304" pitchFamily="18" charset="0"/>
              <a:buNone/>
            </a:pPr>
            <a:r>
              <a:rPr lang="en-US" altLang="en-US" sz="1800" b="1" smtClean="0"/>
              <a:t>ALL MY STUDENTS OVER THE YEARS!</a:t>
            </a:r>
          </a:p>
          <a:p>
            <a:pPr eaLnBrk="1" hangingPunct="1">
              <a:lnSpc>
                <a:spcPct val="80000"/>
              </a:lnSpc>
              <a:buFontTx/>
              <a:buNone/>
            </a:pPr>
            <a:endParaRPr lang="en-US" altLang="en-US" sz="1800" smtClean="0"/>
          </a:p>
        </p:txBody>
      </p:sp>
      <p:pic>
        <p:nvPicPr>
          <p:cNvPr id="143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4835525"/>
            <a:ext cx="22098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CSOI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32131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597025"/>
            <a:ext cx="8620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450975"/>
            <a:ext cx="152400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8113" y="2471738"/>
            <a:ext cx="1400175"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346" name="Group 9"/>
          <p:cNvGrpSpPr>
            <a:grpSpLocks/>
          </p:cNvGrpSpPr>
          <p:nvPr/>
        </p:nvGrpSpPr>
        <p:grpSpPr bwMode="auto">
          <a:xfrm>
            <a:off x="3957638" y="3938588"/>
            <a:ext cx="3660775" cy="779462"/>
            <a:chOff x="2294" y="1699"/>
            <a:chExt cx="2803" cy="1076"/>
          </a:xfrm>
        </p:grpSpPr>
        <p:pic>
          <p:nvPicPr>
            <p:cNvPr id="1434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4" y="1699"/>
              <a:ext cx="1272" cy="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8" name="Text Box 11"/>
            <p:cNvSpPr txBox="1">
              <a:spLocks noChangeArrowheads="1"/>
            </p:cNvSpPr>
            <p:nvPr/>
          </p:nvSpPr>
          <p:spPr bwMode="auto">
            <a:xfrm>
              <a:off x="2651" y="2269"/>
              <a:ext cx="2446" cy="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latin typeface="Arial" panose="020B0604020202020204" pitchFamily="34" charset="0"/>
                </a:rPr>
                <a:t>Autonomous Solutions, Inc.</a:t>
              </a:r>
              <a:r>
                <a:rPr lang="en-US" altLang="en-US" sz="1800">
                  <a:latin typeface="Arial" panose="020B0604020202020204" pitchFamily="34" charset="0"/>
                  <a:cs typeface="Arial" panose="020B0604020202020204"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254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149719D-4D3F-43AE-A2AB-54F1F03EBBB2}" type="slidenum">
              <a:rPr lang="en-US" altLang="en-US"/>
              <a:pPr>
                <a:defRPr/>
              </a:pPr>
              <a:t>12</a:t>
            </a:fld>
            <a:endParaRPr lang="en-US" altLang="en-US"/>
          </a:p>
        </p:txBody>
      </p:sp>
      <p:sp>
        <p:nvSpPr>
          <p:cNvPr id="15363" name="Rectangle 2"/>
          <p:cNvSpPr>
            <a:spLocks noGrp="1" noChangeArrowheads="1"/>
          </p:cNvSpPr>
          <p:nvPr>
            <p:ph type="title"/>
          </p:nvPr>
        </p:nvSpPr>
        <p:spPr>
          <a:xfrm>
            <a:off x="158750" y="77788"/>
            <a:ext cx="6924675" cy="862012"/>
          </a:xfrm>
        </p:spPr>
        <p:txBody>
          <a:bodyPr/>
          <a:lstStyle/>
          <a:p>
            <a:pPr eaLnBrk="1" hangingPunct="1"/>
            <a:r>
              <a:rPr lang="en-US" altLang="en-US" smtClean="0"/>
              <a:t>Outline</a:t>
            </a:r>
          </a:p>
        </p:txBody>
      </p:sp>
      <p:sp>
        <p:nvSpPr>
          <p:cNvPr id="15364" name="Rectangle 3"/>
          <p:cNvSpPr>
            <a:spLocks noGrp="1" noChangeArrowheads="1"/>
          </p:cNvSpPr>
          <p:nvPr>
            <p:ph type="body" idx="1"/>
          </p:nvPr>
        </p:nvSpPr>
        <p:spPr>
          <a:xfrm>
            <a:off x="209550" y="1384300"/>
            <a:ext cx="8670925" cy="4592638"/>
          </a:xfrm>
        </p:spPr>
        <p:txBody>
          <a:bodyPr/>
          <a:lstStyle/>
          <a:p>
            <a:pPr lvl="1" eaLnBrk="1" hangingPunct="1">
              <a:buClr>
                <a:schemeClr val="tx1"/>
              </a:buClr>
              <a:buFontTx/>
              <a:buChar char="•"/>
            </a:pPr>
            <a:r>
              <a:rPr lang="en-US" altLang="en-US" sz="2400" b="1" smtClean="0"/>
              <a:t>What is an Unmanned System?</a:t>
            </a:r>
          </a:p>
          <a:p>
            <a:pPr lvl="1" eaLnBrk="1" hangingPunct="1">
              <a:buClr>
                <a:schemeClr val="tx1"/>
              </a:buClr>
              <a:buFontTx/>
              <a:buChar char="•"/>
            </a:pPr>
            <a:r>
              <a:rPr lang="en-US" altLang="en-US" sz="2400" smtClean="0"/>
              <a:t>Unmanned system components</a:t>
            </a:r>
          </a:p>
          <a:p>
            <a:pPr lvl="2" eaLnBrk="1" hangingPunct="1">
              <a:buClr>
                <a:schemeClr val="tx1"/>
              </a:buClr>
              <a:buFont typeface="Times New Roman" panose="02020603050405020304" pitchFamily="18" charset="0"/>
              <a:buChar char="−"/>
            </a:pPr>
            <a:r>
              <a:rPr lang="en-US" altLang="en-US" sz="2400" smtClean="0"/>
              <a:t>Motion and locomotion</a:t>
            </a:r>
          </a:p>
          <a:p>
            <a:pPr lvl="2" eaLnBrk="1" hangingPunct="1">
              <a:buClr>
                <a:schemeClr val="tx1"/>
              </a:buClr>
              <a:buFont typeface="Times New Roman" panose="02020603050405020304" pitchFamily="18" charset="0"/>
              <a:buChar char="−"/>
            </a:pPr>
            <a:r>
              <a:rPr lang="en-US" altLang="en-US" sz="2400" smtClean="0"/>
              <a:t>Electro-mechanical </a:t>
            </a:r>
          </a:p>
          <a:p>
            <a:pPr lvl="2" eaLnBrk="1" hangingPunct="1">
              <a:buClr>
                <a:schemeClr val="tx1"/>
              </a:buClr>
              <a:buFont typeface="Times New Roman" panose="02020603050405020304" pitchFamily="18" charset="0"/>
              <a:buChar char="−"/>
            </a:pPr>
            <a:r>
              <a:rPr lang="en-US" altLang="en-US" sz="2400" smtClean="0"/>
              <a:t>Sensors</a:t>
            </a:r>
          </a:p>
          <a:p>
            <a:pPr lvl="2" eaLnBrk="1" hangingPunct="1">
              <a:buClr>
                <a:schemeClr val="tx1"/>
              </a:buClr>
              <a:buFont typeface="Times New Roman" panose="02020603050405020304" pitchFamily="18" charset="0"/>
              <a:buChar char="−"/>
            </a:pPr>
            <a:r>
              <a:rPr lang="en-US" altLang="en-US" sz="2400" smtClean="0"/>
              <a:t>Electronics and computational</a:t>
            </a:r>
            <a:r>
              <a:rPr lang="en-US" altLang="en-US" sz="2400" b="1" smtClean="0"/>
              <a:t> </a:t>
            </a:r>
            <a:r>
              <a:rPr lang="en-US" altLang="en-US" sz="2400" smtClean="0"/>
              <a:t>hardware</a:t>
            </a:r>
          </a:p>
          <a:p>
            <a:pPr lvl="1" eaLnBrk="1" hangingPunct="1">
              <a:buClr>
                <a:schemeClr val="tx1"/>
              </a:buClr>
              <a:buFontTx/>
              <a:buChar char="•"/>
            </a:pPr>
            <a:r>
              <a:rPr lang="en-US" altLang="en-US" sz="2400" smtClean="0"/>
              <a:t>Unmanned system architectures and algorithms</a:t>
            </a:r>
          </a:p>
          <a:p>
            <a:pPr lvl="2" eaLnBrk="1" hangingPunct="1">
              <a:buClr>
                <a:schemeClr val="tx1"/>
              </a:buClr>
              <a:buFont typeface="Times New Roman" panose="02020603050405020304" pitchFamily="18" charset="0"/>
              <a:buChar char="−"/>
            </a:pPr>
            <a:r>
              <a:rPr lang="en-US" altLang="en-US" sz="2400" smtClean="0"/>
              <a:t>Multi-resolution approach</a:t>
            </a:r>
          </a:p>
          <a:p>
            <a:pPr lvl="2" eaLnBrk="1" hangingPunct="1">
              <a:buClr>
                <a:schemeClr val="tx1"/>
              </a:buClr>
              <a:buFont typeface="Times New Roman" panose="02020603050405020304" pitchFamily="18" charset="0"/>
              <a:buChar char="−"/>
            </a:pPr>
            <a:r>
              <a:rPr lang="en-US" altLang="en-US" sz="2400" smtClean="0"/>
              <a:t>Software Architecture</a:t>
            </a:r>
          </a:p>
          <a:p>
            <a:pPr lvl="2" eaLnBrk="1" hangingPunct="1">
              <a:buClr>
                <a:schemeClr val="tx1"/>
              </a:buClr>
              <a:buFont typeface="Times New Roman" panose="02020603050405020304" pitchFamily="18" charset="0"/>
              <a:buChar char="−"/>
            </a:pPr>
            <a:r>
              <a:rPr lang="en-US" altLang="en-US" sz="2400" smtClean="0"/>
              <a:t>Reaction, adaptation, and learning via high-level feedback </a:t>
            </a:r>
            <a:endParaRPr lang="en-US" altLang="en-U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B3BF827F-DE7B-434E-AB2B-7BFF94C789F1}" type="slidenum">
              <a:rPr lang="en-US" altLang="en-US"/>
              <a:pPr>
                <a:defRPr/>
              </a:pPr>
              <a:t>13</a:t>
            </a:fld>
            <a:endParaRPr lang="en-US" altLang="en-US"/>
          </a:p>
        </p:txBody>
      </p:sp>
      <p:sp>
        <p:nvSpPr>
          <p:cNvPr id="16387" name="Rectangle 2"/>
          <p:cNvSpPr>
            <a:spLocks noGrp="1" noChangeArrowheads="1"/>
          </p:cNvSpPr>
          <p:nvPr>
            <p:ph type="title"/>
          </p:nvPr>
        </p:nvSpPr>
        <p:spPr>
          <a:xfrm>
            <a:off x="158750" y="77788"/>
            <a:ext cx="6924675" cy="862012"/>
          </a:xfrm>
        </p:spPr>
        <p:txBody>
          <a:bodyPr/>
          <a:lstStyle/>
          <a:p>
            <a:pPr eaLnBrk="1" hangingPunct="1"/>
            <a:r>
              <a:rPr lang="en-US" altLang="en-US" smtClean="0"/>
              <a:t>Unmanned Systems</a:t>
            </a:r>
          </a:p>
        </p:txBody>
      </p:sp>
      <p:sp>
        <p:nvSpPr>
          <p:cNvPr id="488451" name="Rectangle 3"/>
          <p:cNvSpPr>
            <a:spLocks noGrp="1" noChangeArrowheads="1"/>
          </p:cNvSpPr>
          <p:nvPr>
            <p:ph type="body" idx="1"/>
          </p:nvPr>
        </p:nvSpPr>
        <p:spPr>
          <a:xfrm>
            <a:off x="227013" y="1617663"/>
            <a:ext cx="6380162" cy="4624387"/>
          </a:xfrm>
        </p:spPr>
        <p:txBody>
          <a:bodyPr/>
          <a:lstStyle/>
          <a:p>
            <a:pPr eaLnBrk="1" hangingPunct="1">
              <a:lnSpc>
                <a:spcPct val="90000"/>
              </a:lnSpc>
            </a:pPr>
            <a:r>
              <a:rPr lang="en-US" altLang="en-US" smtClean="0"/>
              <a:t>What is an </a:t>
            </a:r>
            <a:r>
              <a:rPr lang="en-US" altLang="en-US" b="1" smtClean="0"/>
              <a:t>unmanned</a:t>
            </a:r>
            <a:r>
              <a:rPr lang="en-US" altLang="en-US" smtClean="0"/>
              <a:t> system?</a:t>
            </a:r>
          </a:p>
          <a:p>
            <a:pPr eaLnBrk="1" hangingPunct="1">
              <a:lnSpc>
                <a:spcPct val="90000"/>
              </a:lnSpc>
            </a:pPr>
            <a:r>
              <a:rPr lang="en-US" altLang="en-US" smtClean="0"/>
              <a:t>What is an unmanned </a:t>
            </a:r>
            <a:r>
              <a:rPr lang="en-US" altLang="en-US" b="1" smtClean="0"/>
              <a:t>vehicle</a:t>
            </a:r>
            <a:r>
              <a:rPr lang="en-US" altLang="en-US" smtClean="0"/>
              <a:t>?</a:t>
            </a:r>
          </a:p>
          <a:p>
            <a:pPr eaLnBrk="1" hangingPunct="1">
              <a:lnSpc>
                <a:spcPct val="90000"/>
              </a:lnSpc>
            </a:pPr>
            <a:r>
              <a:rPr lang="en-US" altLang="en-US" smtClean="0"/>
              <a:t>Is an unmanned system a </a:t>
            </a:r>
            <a:r>
              <a:rPr lang="en-US" altLang="en-US" b="1" smtClean="0"/>
              <a:t>robot</a:t>
            </a:r>
            <a:r>
              <a:rPr lang="en-US" altLang="en-US" smtClean="0"/>
              <a:t>?</a:t>
            </a:r>
          </a:p>
          <a:p>
            <a:pPr eaLnBrk="1" hangingPunct="1">
              <a:lnSpc>
                <a:spcPct val="90000"/>
              </a:lnSpc>
            </a:pPr>
            <a:r>
              <a:rPr lang="en-US" altLang="en-US" smtClean="0"/>
              <a:t>Is a robot an unmanned system?</a:t>
            </a:r>
          </a:p>
          <a:p>
            <a:pPr eaLnBrk="1" hangingPunct="1">
              <a:lnSpc>
                <a:spcPct val="90000"/>
              </a:lnSpc>
            </a:pPr>
            <a:r>
              <a:rPr lang="en-US" altLang="en-US" smtClean="0"/>
              <a:t>Is an unmanned system an </a:t>
            </a:r>
            <a:r>
              <a:rPr lang="en-US" altLang="en-US" b="1" smtClean="0"/>
              <a:t>autonomous</a:t>
            </a:r>
            <a:r>
              <a:rPr lang="en-US" altLang="en-US" smtClean="0"/>
              <a:t> system?</a:t>
            </a:r>
          </a:p>
          <a:p>
            <a:pPr eaLnBrk="1" hangingPunct="1">
              <a:lnSpc>
                <a:spcPct val="90000"/>
              </a:lnSpc>
            </a:pPr>
            <a:r>
              <a:rPr lang="en-US" altLang="en-US" smtClean="0"/>
              <a:t>What about </a:t>
            </a:r>
            <a:r>
              <a:rPr lang="en-US" altLang="en-US" b="1" smtClean="0"/>
              <a:t>unmanned sensors</a:t>
            </a:r>
            <a:r>
              <a:rPr lang="en-US" altLang="en-US" smtClean="0"/>
              <a:t>?</a:t>
            </a:r>
          </a:p>
          <a:p>
            <a:pPr eaLnBrk="1" hangingPunct="1">
              <a:lnSpc>
                <a:spcPct val="90000"/>
              </a:lnSpc>
            </a:pPr>
            <a:r>
              <a:rPr lang="en-US" altLang="en-US" smtClean="0"/>
              <a:t>What about </a:t>
            </a:r>
            <a:r>
              <a:rPr lang="en-US" altLang="en-US" b="1" smtClean="0"/>
              <a:t>mobile sensors</a:t>
            </a:r>
            <a:r>
              <a:rPr lang="en-US" altLang="en-US" smtClean="0"/>
              <a:t>?</a:t>
            </a:r>
          </a:p>
          <a:p>
            <a:pPr eaLnBrk="1" hangingPunct="1">
              <a:lnSpc>
                <a:spcPct val="90000"/>
              </a:lnSpc>
            </a:pPr>
            <a:r>
              <a:rPr lang="en-US" altLang="en-US" smtClean="0"/>
              <a:t>What about telepresense or </a:t>
            </a:r>
            <a:r>
              <a:rPr lang="en-US" altLang="en-US" b="1" smtClean="0"/>
              <a:t>tele-operation</a:t>
            </a:r>
            <a:r>
              <a:rPr lang="en-US" altLang="en-US" smtClean="0"/>
              <a:t>?</a:t>
            </a:r>
          </a:p>
          <a:p>
            <a:pPr eaLnBrk="1" hangingPunct="1">
              <a:lnSpc>
                <a:spcPct val="90000"/>
              </a:lnSpc>
            </a:pPr>
            <a:r>
              <a:rPr lang="en-US" altLang="en-US" smtClean="0"/>
              <a:t>What about teams of unmanned vehicles, or </a:t>
            </a:r>
            <a:r>
              <a:rPr lang="en-US" altLang="en-US" b="1" smtClean="0"/>
              <a:t>swarms</a:t>
            </a:r>
            <a:r>
              <a:rPr lang="en-US" altLang="en-US" smtClean="0"/>
              <a:t>?</a:t>
            </a:r>
          </a:p>
        </p:txBody>
      </p:sp>
      <p:pic>
        <p:nvPicPr>
          <p:cNvPr id="163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825" y="1298575"/>
            <a:ext cx="3627438" cy="149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8453" name="Picture 5" descr="08vd-s2m-a9-flocking-icma05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95988" y="4133850"/>
            <a:ext cx="298132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6"/>
          <p:cNvSpPr txBox="1">
            <a:spLocks noChangeArrowheads="1"/>
          </p:cNvSpPr>
          <p:nvPr/>
        </p:nvSpPr>
        <p:spPr bwMode="auto">
          <a:xfrm>
            <a:off x="6546850" y="2760663"/>
            <a:ext cx="152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t>DARPA Crusher 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845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84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8845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8845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88451">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8451">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88451">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88451">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84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88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889D844-0BF4-4A93-9C5A-381CDEB6103F}" type="slidenum">
              <a:rPr lang="en-US" altLang="en-US"/>
              <a:pPr>
                <a:defRPr/>
              </a:pPr>
              <a:t>14</a:t>
            </a:fld>
            <a:endParaRPr lang="en-US" altLang="en-US"/>
          </a:p>
        </p:txBody>
      </p:sp>
      <p:sp>
        <p:nvSpPr>
          <p:cNvPr id="17411" name="Rectangle 2"/>
          <p:cNvSpPr>
            <a:spLocks noGrp="1" noChangeArrowheads="1"/>
          </p:cNvSpPr>
          <p:nvPr>
            <p:ph type="title"/>
          </p:nvPr>
        </p:nvSpPr>
        <p:spPr>
          <a:xfrm>
            <a:off x="158750" y="77788"/>
            <a:ext cx="6924675" cy="862012"/>
          </a:xfrm>
        </p:spPr>
        <p:txBody>
          <a:bodyPr/>
          <a:lstStyle/>
          <a:p>
            <a:pPr eaLnBrk="1" hangingPunct="1"/>
            <a:r>
              <a:rPr lang="en-US" altLang="en-US" smtClean="0"/>
              <a:t>Unmanned System</a:t>
            </a:r>
          </a:p>
        </p:txBody>
      </p:sp>
      <p:sp>
        <p:nvSpPr>
          <p:cNvPr id="17412" name="Rectangle 3"/>
          <p:cNvSpPr>
            <a:spLocks noGrp="1" noChangeArrowheads="1"/>
          </p:cNvSpPr>
          <p:nvPr>
            <p:ph type="body" idx="1"/>
          </p:nvPr>
        </p:nvSpPr>
        <p:spPr>
          <a:xfrm>
            <a:off x="341313" y="1285875"/>
            <a:ext cx="8396287" cy="5181600"/>
          </a:xfrm>
        </p:spPr>
        <p:txBody>
          <a:bodyPr/>
          <a:lstStyle/>
          <a:p>
            <a:pPr eaLnBrk="1" hangingPunct="1"/>
            <a:r>
              <a:rPr lang="en-US" altLang="en-US" sz="2000" smtClean="0"/>
              <a:t>Let us define:</a:t>
            </a:r>
          </a:p>
          <a:p>
            <a:pPr lvl="1" eaLnBrk="1" hangingPunct="1"/>
            <a:r>
              <a:rPr lang="en-US" altLang="en-US" b="1" smtClean="0"/>
              <a:t>Unmanned system</a:t>
            </a:r>
            <a:r>
              <a:rPr lang="en-US" altLang="en-US" smtClean="0"/>
              <a:t>: any electro-mechanical system which has the capability to carry out a prescribed task or portion of a prescribed task automatically, without human intervention</a:t>
            </a:r>
          </a:p>
          <a:p>
            <a:pPr lvl="1" eaLnBrk="1" hangingPunct="1"/>
            <a:r>
              <a:rPr lang="en-US" altLang="en-US" b="1" smtClean="0"/>
              <a:t>Unmanned vehicle</a:t>
            </a:r>
            <a:r>
              <a:rPr lang="en-US" altLang="en-US" smtClean="0"/>
              <a:t>: a vehicle that does not contain a person</a:t>
            </a:r>
          </a:p>
          <a:p>
            <a:pPr lvl="2" eaLnBrk="1" hangingPunct="1"/>
            <a:r>
              <a:rPr lang="en-US" altLang="en-US" smtClean="0"/>
              <a:t>Can be tele-operated</a:t>
            </a:r>
          </a:p>
          <a:p>
            <a:pPr lvl="2" eaLnBrk="1" hangingPunct="1"/>
            <a:r>
              <a:rPr lang="en-US" altLang="en-US" smtClean="0"/>
              <a:t>Can be autonomous  </a:t>
            </a:r>
          </a:p>
          <a:p>
            <a:pPr lvl="2" eaLnBrk="1" hangingPunct="1"/>
            <a:r>
              <a:rPr lang="en-US" altLang="en-US" smtClean="0"/>
              <a:t>Typically deploys a payload (sensor or actuator)</a:t>
            </a:r>
          </a:p>
          <a:p>
            <a:pPr eaLnBrk="1" hangingPunct="1"/>
            <a:r>
              <a:rPr lang="en-US" altLang="en-US" sz="2000" smtClean="0"/>
              <a:t>Focus today will be on </a:t>
            </a:r>
            <a:r>
              <a:rPr lang="en-US" altLang="en-US" sz="2000" b="1" smtClean="0"/>
              <a:t>unmanned vehicles</a:t>
            </a:r>
            <a:endParaRPr lang="en-US" altLang="en-US" sz="2000" smtClean="0"/>
          </a:p>
          <a:p>
            <a:pPr eaLnBrk="1" hangingPunct="1"/>
            <a:r>
              <a:rPr lang="en-US" altLang="en-US" sz="2000" smtClean="0"/>
              <a:t>Unmanned vehicles can come in several flavors: </a:t>
            </a:r>
            <a:r>
              <a:rPr lang="en-US" altLang="en-US" sz="2000" b="1" smtClean="0"/>
              <a:t>UxV</a:t>
            </a:r>
          </a:p>
          <a:p>
            <a:pPr lvl="1" eaLnBrk="1" hangingPunct="1"/>
            <a:r>
              <a:rPr lang="en-US" altLang="en-US" smtClean="0"/>
              <a:t>Land: UGV</a:t>
            </a:r>
          </a:p>
          <a:p>
            <a:pPr lvl="1" eaLnBrk="1" hangingPunct="1"/>
            <a:r>
              <a:rPr lang="en-US" altLang="en-US" smtClean="0"/>
              <a:t>Air: UAV</a:t>
            </a:r>
          </a:p>
          <a:p>
            <a:pPr lvl="1" eaLnBrk="1" hangingPunct="1"/>
            <a:r>
              <a:rPr lang="en-US" altLang="en-US" smtClean="0"/>
              <a:t>Maritime: UUV, USV</a:t>
            </a:r>
          </a:p>
          <a:p>
            <a:pPr lvl="1" eaLnBrk="1" hangingPunct="1"/>
            <a:r>
              <a:rPr lang="en-US" altLang="en-US" smtClean="0"/>
              <a:t>Sensors: UGS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lide Number Placeholder 3"/>
          <p:cNvSpPr>
            <a:spLocks noGrp="1"/>
          </p:cNvSpPr>
          <p:nvPr>
            <p:ph type="sldNum" sz="quarter" idx="10"/>
          </p:nvPr>
        </p:nvSpPr>
        <p:spPr/>
        <p:txBody>
          <a:bodyPr/>
          <a:lstStyle/>
          <a:p>
            <a:pPr>
              <a:defRPr/>
            </a:pPr>
            <a:fld id="{A6C2841D-4C3B-49F4-A798-FAF01BC4B926}" type="slidenum">
              <a:rPr lang="en-US" altLang="en-US"/>
              <a:pPr>
                <a:defRPr/>
              </a:pPr>
              <a:t>15</a:t>
            </a:fld>
            <a:endParaRPr lang="en-US" altLang="en-US"/>
          </a:p>
        </p:txBody>
      </p:sp>
      <p:sp>
        <p:nvSpPr>
          <p:cNvPr id="18435" name="Rectangle 2"/>
          <p:cNvSpPr>
            <a:spLocks noGrp="1" noChangeArrowheads="1"/>
          </p:cNvSpPr>
          <p:nvPr>
            <p:ph type="title"/>
          </p:nvPr>
        </p:nvSpPr>
        <p:spPr>
          <a:xfrm>
            <a:off x="158750" y="77788"/>
            <a:ext cx="6924675" cy="862012"/>
          </a:xfrm>
        </p:spPr>
        <p:txBody>
          <a:bodyPr/>
          <a:lstStyle/>
          <a:p>
            <a:pPr eaLnBrk="1" hangingPunct="1"/>
            <a:r>
              <a:rPr lang="en-US" altLang="en-US" sz="3200" smtClean="0"/>
              <a:t>What Makes a UxV?</a:t>
            </a:r>
          </a:p>
        </p:txBody>
      </p:sp>
      <p:sp>
        <p:nvSpPr>
          <p:cNvPr id="496643" name="Rectangle 3"/>
          <p:cNvSpPr>
            <a:spLocks noGrp="1" noChangeArrowheads="1"/>
          </p:cNvSpPr>
          <p:nvPr>
            <p:ph type="body" idx="1"/>
          </p:nvPr>
        </p:nvSpPr>
        <p:spPr>
          <a:xfrm>
            <a:off x="220663" y="1387475"/>
            <a:ext cx="8670925" cy="4965700"/>
          </a:xfrm>
        </p:spPr>
        <p:txBody>
          <a:bodyPr/>
          <a:lstStyle/>
          <a:p>
            <a:pPr eaLnBrk="1" hangingPunct="1"/>
            <a:r>
              <a:rPr lang="en-US" altLang="en-US" smtClean="0"/>
              <a:t>All UxVs have </a:t>
            </a:r>
            <a:r>
              <a:rPr lang="en-US" altLang="en-US" b="1" smtClean="0"/>
              <a:t>common elements</a:t>
            </a:r>
            <a:r>
              <a:rPr lang="en-US" altLang="en-US" smtClean="0"/>
              <a:t>: </a:t>
            </a:r>
          </a:p>
          <a:p>
            <a:pPr lvl="1" eaLnBrk="1" hangingPunct="1"/>
            <a:r>
              <a:rPr lang="en-US" altLang="en-US" sz="2400" smtClean="0"/>
              <a:t>Mechanical components (drive, power, chassis)</a:t>
            </a:r>
          </a:p>
          <a:p>
            <a:pPr lvl="1" eaLnBrk="1" hangingPunct="1"/>
            <a:r>
              <a:rPr lang="en-US" altLang="en-US" sz="2400" smtClean="0"/>
              <a:t>Electronics</a:t>
            </a:r>
          </a:p>
          <a:p>
            <a:pPr lvl="1" eaLnBrk="1" hangingPunct="1"/>
            <a:r>
              <a:rPr lang="en-US" altLang="en-US" sz="2400" smtClean="0"/>
              <a:t>Sensing/mission payloads</a:t>
            </a:r>
          </a:p>
          <a:p>
            <a:pPr lvl="1" eaLnBrk="1" hangingPunct="1"/>
            <a:r>
              <a:rPr lang="en-US" altLang="en-US" sz="2400" smtClean="0"/>
              <a:t>Communication systems</a:t>
            </a:r>
          </a:p>
          <a:p>
            <a:pPr lvl="1" eaLnBrk="1" hangingPunct="1"/>
            <a:r>
              <a:rPr lang="en-US" altLang="en-US" sz="2400" smtClean="0"/>
              <a:t>Control</a:t>
            </a:r>
          </a:p>
          <a:p>
            <a:pPr lvl="1" eaLnBrk="1" hangingPunct="1"/>
            <a:r>
              <a:rPr lang="en-US" altLang="en-US" sz="2400" smtClean="0"/>
              <a:t>“Smarts”</a:t>
            </a:r>
          </a:p>
          <a:p>
            <a:pPr lvl="1" eaLnBrk="1" hangingPunct="1"/>
            <a:r>
              <a:rPr lang="en-US" altLang="en-US" sz="2400" smtClean="0"/>
              <a:t>Interface to user</a:t>
            </a:r>
          </a:p>
          <a:p>
            <a:pPr eaLnBrk="1" hangingPunct="1"/>
            <a:endParaRPr lang="en-US" altLang="en-US" smtClean="0"/>
          </a:p>
          <a:p>
            <a:pPr eaLnBrk="1" hangingPunct="1"/>
            <a:r>
              <a:rPr lang="en-US" altLang="en-US" smtClean="0"/>
              <a:t>Our perspective is that all unmanned systems should be developed from the perspective of its </a:t>
            </a:r>
            <a:r>
              <a:rPr lang="en-US" altLang="en-US" b="1" smtClean="0"/>
              <a:t>concept of operations</a:t>
            </a:r>
            <a:r>
              <a:rPr lang="en-US" altLang="en-US" smtClean="0"/>
              <a:t> (CONOPS)</a:t>
            </a:r>
          </a:p>
        </p:txBody>
      </p:sp>
      <p:grpSp>
        <p:nvGrpSpPr>
          <p:cNvPr id="18437" name="Group 4"/>
          <p:cNvGrpSpPr>
            <a:grpSpLocks/>
          </p:cNvGrpSpPr>
          <p:nvPr/>
        </p:nvGrpSpPr>
        <p:grpSpPr bwMode="auto">
          <a:xfrm>
            <a:off x="6716713" y="2879725"/>
            <a:ext cx="1204912" cy="846138"/>
            <a:chOff x="2016" y="768"/>
            <a:chExt cx="2123" cy="2084"/>
          </a:xfrm>
        </p:grpSpPr>
        <p:grpSp>
          <p:nvGrpSpPr>
            <p:cNvPr id="18439" name="Group 5"/>
            <p:cNvGrpSpPr>
              <a:grpSpLocks/>
            </p:cNvGrpSpPr>
            <p:nvPr/>
          </p:nvGrpSpPr>
          <p:grpSpPr bwMode="auto">
            <a:xfrm>
              <a:off x="3456" y="2016"/>
              <a:ext cx="334" cy="644"/>
              <a:chOff x="2544" y="2544"/>
              <a:chExt cx="334" cy="644"/>
            </a:xfrm>
          </p:grpSpPr>
          <p:sp>
            <p:nvSpPr>
              <p:cNvPr id="18507" name="Oval 6"/>
              <p:cNvSpPr>
                <a:spLocks noChangeArrowheads="1"/>
              </p:cNvSpPr>
              <p:nvPr/>
            </p:nvSpPr>
            <p:spPr bwMode="auto">
              <a:xfrm>
                <a:off x="2544" y="2860"/>
                <a:ext cx="334" cy="328"/>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508" name="Oval 7"/>
              <p:cNvSpPr>
                <a:spLocks noChangeArrowheads="1"/>
              </p:cNvSpPr>
              <p:nvPr/>
            </p:nvSpPr>
            <p:spPr bwMode="auto">
              <a:xfrm>
                <a:off x="2597" y="2913"/>
                <a:ext cx="226" cy="222"/>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509" name="Rectangle 8"/>
              <p:cNvSpPr>
                <a:spLocks noChangeArrowheads="1"/>
              </p:cNvSpPr>
              <p:nvPr/>
            </p:nvSpPr>
            <p:spPr bwMode="auto">
              <a:xfrm>
                <a:off x="2679" y="2544"/>
                <a:ext cx="66" cy="316"/>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510" name="Rectangle 9"/>
              <p:cNvSpPr>
                <a:spLocks noChangeArrowheads="1"/>
              </p:cNvSpPr>
              <p:nvPr/>
            </p:nvSpPr>
            <p:spPr bwMode="auto">
              <a:xfrm>
                <a:off x="2665" y="2899"/>
                <a:ext cx="80" cy="158"/>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511" name="Line 10"/>
              <p:cNvSpPr>
                <a:spLocks noChangeShapeType="1"/>
              </p:cNvSpPr>
              <p:nvPr/>
            </p:nvSpPr>
            <p:spPr bwMode="auto">
              <a:xfrm>
                <a:off x="2665" y="2544"/>
                <a:ext cx="0" cy="15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440" name="Group 11"/>
            <p:cNvGrpSpPr>
              <a:grpSpLocks/>
            </p:cNvGrpSpPr>
            <p:nvPr/>
          </p:nvGrpSpPr>
          <p:grpSpPr bwMode="auto">
            <a:xfrm>
              <a:off x="2832" y="2064"/>
              <a:ext cx="334" cy="644"/>
              <a:chOff x="2544" y="2544"/>
              <a:chExt cx="334" cy="644"/>
            </a:xfrm>
          </p:grpSpPr>
          <p:sp>
            <p:nvSpPr>
              <p:cNvPr id="18502" name="Oval 12"/>
              <p:cNvSpPr>
                <a:spLocks noChangeArrowheads="1"/>
              </p:cNvSpPr>
              <p:nvPr/>
            </p:nvSpPr>
            <p:spPr bwMode="auto">
              <a:xfrm>
                <a:off x="2544" y="2860"/>
                <a:ext cx="334" cy="328"/>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503" name="Oval 13"/>
              <p:cNvSpPr>
                <a:spLocks noChangeArrowheads="1"/>
              </p:cNvSpPr>
              <p:nvPr/>
            </p:nvSpPr>
            <p:spPr bwMode="auto">
              <a:xfrm>
                <a:off x="2597" y="2913"/>
                <a:ext cx="226" cy="222"/>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504" name="Rectangle 14"/>
              <p:cNvSpPr>
                <a:spLocks noChangeArrowheads="1"/>
              </p:cNvSpPr>
              <p:nvPr/>
            </p:nvSpPr>
            <p:spPr bwMode="auto">
              <a:xfrm>
                <a:off x="2679" y="2544"/>
                <a:ext cx="66" cy="316"/>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505" name="Rectangle 15"/>
              <p:cNvSpPr>
                <a:spLocks noChangeArrowheads="1"/>
              </p:cNvSpPr>
              <p:nvPr/>
            </p:nvSpPr>
            <p:spPr bwMode="auto">
              <a:xfrm>
                <a:off x="2665" y="2899"/>
                <a:ext cx="80" cy="158"/>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506" name="Line 16"/>
              <p:cNvSpPr>
                <a:spLocks noChangeShapeType="1"/>
              </p:cNvSpPr>
              <p:nvPr/>
            </p:nvSpPr>
            <p:spPr bwMode="auto">
              <a:xfrm>
                <a:off x="2665" y="2544"/>
                <a:ext cx="0" cy="15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441" name="Group 17"/>
            <p:cNvGrpSpPr>
              <a:grpSpLocks/>
            </p:cNvGrpSpPr>
            <p:nvPr/>
          </p:nvGrpSpPr>
          <p:grpSpPr bwMode="auto">
            <a:xfrm>
              <a:off x="2208" y="2064"/>
              <a:ext cx="334" cy="644"/>
              <a:chOff x="2544" y="2544"/>
              <a:chExt cx="334" cy="644"/>
            </a:xfrm>
          </p:grpSpPr>
          <p:sp>
            <p:nvSpPr>
              <p:cNvPr id="18497" name="Oval 18"/>
              <p:cNvSpPr>
                <a:spLocks noChangeArrowheads="1"/>
              </p:cNvSpPr>
              <p:nvPr/>
            </p:nvSpPr>
            <p:spPr bwMode="auto">
              <a:xfrm>
                <a:off x="2544" y="2860"/>
                <a:ext cx="334" cy="328"/>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98" name="Oval 19"/>
              <p:cNvSpPr>
                <a:spLocks noChangeArrowheads="1"/>
              </p:cNvSpPr>
              <p:nvPr/>
            </p:nvSpPr>
            <p:spPr bwMode="auto">
              <a:xfrm>
                <a:off x="2597" y="2913"/>
                <a:ext cx="226" cy="222"/>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99" name="Rectangle 20"/>
              <p:cNvSpPr>
                <a:spLocks noChangeArrowheads="1"/>
              </p:cNvSpPr>
              <p:nvPr/>
            </p:nvSpPr>
            <p:spPr bwMode="auto">
              <a:xfrm>
                <a:off x="2679" y="2544"/>
                <a:ext cx="66" cy="316"/>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500" name="Rectangle 21"/>
              <p:cNvSpPr>
                <a:spLocks noChangeArrowheads="1"/>
              </p:cNvSpPr>
              <p:nvPr/>
            </p:nvSpPr>
            <p:spPr bwMode="auto">
              <a:xfrm>
                <a:off x="2665" y="2899"/>
                <a:ext cx="80" cy="158"/>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501" name="Line 22"/>
              <p:cNvSpPr>
                <a:spLocks noChangeShapeType="1"/>
              </p:cNvSpPr>
              <p:nvPr/>
            </p:nvSpPr>
            <p:spPr bwMode="auto">
              <a:xfrm>
                <a:off x="2665" y="2544"/>
                <a:ext cx="0" cy="15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442" name="Group 23"/>
            <p:cNvGrpSpPr>
              <a:grpSpLocks/>
            </p:cNvGrpSpPr>
            <p:nvPr/>
          </p:nvGrpSpPr>
          <p:grpSpPr bwMode="auto">
            <a:xfrm>
              <a:off x="2064" y="1584"/>
              <a:ext cx="1686" cy="825"/>
              <a:chOff x="1728" y="1392"/>
              <a:chExt cx="2304" cy="1200"/>
            </a:xfrm>
          </p:grpSpPr>
          <p:sp>
            <p:nvSpPr>
              <p:cNvPr id="18485" name="AutoShape 24"/>
              <p:cNvSpPr>
                <a:spLocks noChangeArrowheads="1"/>
              </p:cNvSpPr>
              <p:nvPr/>
            </p:nvSpPr>
            <p:spPr bwMode="auto">
              <a:xfrm flipH="1">
                <a:off x="3792" y="1776"/>
                <a:ext cx="48" cy="528"/>
              </a:xfrm>
              <a:prstGeom prst="cube">
                <a:avLst>
                  <a:gd name="adj" fmla="val 25000"/>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86" name="AutoShape 25"/>
              <p:cNvSpPr>
                <a:spLocks noChangeArrowheads="1"/>
              </p:cNvSpPr>
              <p:nvPr/>
            </p:nvSpPr>
            <p:spPr bwMode="auto">
              <a:xfrm flipH="1">
                <a:off x="3936" y="1632"/>
                <a:ext cx="48" cy="528"/>
              </a:xfrm>
              <a:prstGeom prst="cube">
                <a:avLst>
                  <a:gd name="adj" fmla="val 25000"/>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87" name="Rectangle 26"/>
              <p:cNvSpPr>
                <a:spLocks noChangeArrowheads="1"/>
              </p:cNvSpPr>
              <p:nvPr/>
            </p:nvSpPr>
            <p:spPr bwMode="auto">
              <a:xfrm rot="5400000">
                <a:off x="2400" y="1200"/>
                <a:ext cx="48" cy="52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88" name="Rectangle 27"/>
              <p:cNvSpPr>
                <a:spLocks noChangeArrowheads="1"/>
              </p:cNvSpPr>
              <p:nvPr/>
            </p:nvSpPr>
            <p:spPr bwMode="auto">
              <a:xfrm rot="5400000">
                <a:off x="3408" y="1200"/>
                <a:ext cx="48" cy="52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89" name="Rectangle 28"/>
              <p:cNvSpPr>
                <a:spLocks noChangeArrowheads="1"/>
              </p:cNvSpPr>
              <p:nvPr/>
            </p:nvSpPr>
            <p:spPr bwMode="auto">
              <a:xfrm rot="5400000">
                <a:off x="3264" y="1344"/>
                <a:ext cx="48" cy="52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90" name="Rectangle 29"/>
              <p:cNvSpPr>
                <a:spLocks noChangeArrowheads="1"/>
              </p:cNvSpPr>
              <p:nvPr/>
            </p:nvSpPr>
            <p:spPr bwMode="auto">
              <a:xfrm rot="5400000">
                <a:off x="2208" y="1344"/>
                <a:ext cx="48" cy="52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91" name="Rectangle 30"/>
              <p:cNvSpPr>
                <a:spLocks noChangeArrowheads="1"/>
              </p:cNvSpPr>
              <p:nvPr/>
            </p:nvSpPr>
            <p:spPr bwMode="auto">
              <a:xfrm>
                <a:off x="1920" y="1872"/>
                <a:ext cx="48" cy="52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92" name="Rectangle 31"/>
              <p:cNvSpPr>
                <a:spLocks noChangeArrowheads="1"/>
              </p:cNvSpPr>
              <p:nvPr/>
            </p:nvSpPr>
            <p:spPr bwMode="auto">
              <a:xfrm>
                <a:off x="2352" y="1872"/>
                <a:ext cx="48" cy="52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93" name="Rectangle 32"/>
              <p:cNvSpPr>
                <a:spLocks noChangeArrowheads="1"/>
              </p:cNvSpPr>
              <p:nvPr/>
            </p:nvSpPr>
            <p:spPr bwMode="auto">
              <a:xfrm>
                <a:off x="2736" y="1872"/>
                <a:ext cx="48" cy="52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94" name="Rectangle 33"/>
              <p:cNvSpPr>
                <a:spLocks noChangeArrowheads="1"/>
              </p:cNvSpPr>
              <p:nvPr/>
            </p:nvSpPr>
            <p:spPr bwMode="auto">
              <a:xfrm>
                <a:off x="3120" y="1872"/>
                <a:ext cx="48" cy="52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95" name="Rectangle 34"/>
              <p:cNvSpPr>
                <a:spLocks noChangeArrowheads="1"/>
              </p:cNvSpPr>
              <p:nvPr/>
            </p:nvSpPr>
            <p:spPr bwMode="auto">
              <a:xfrm>
                <a:off x="3504" y="1872"/>
                <a:ext cx="48" cy="52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96" name="AutoShape 35"/>
              <p:cNvSpPr>
                <a:spLocks noChangeArrowheads="1"/>
              </p:cNvSpPr>
              <p:nvPr/>
            </p:nvSpPr>
            <p:spPr bwMode="auto">
              <a:xfrm>
                <a:off x="1728" y="1392"/>
                <a:ext cx="2304" cy="1200"/>
              </a:xfrm>
              <a:prstGeom prst="cube">
                <a:avLst>
                  <a:gd name="adj" fmla="val 25000"/>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pSp>
        <p:grpSp>
          <p:nvGrpSpPr>
            <p:cNvPr id="18443" name="Group 36"/>
            <p:cNvGrpSpPr>
              <a:grpSpLocks/>
            </p:cNvGrpSpPr>
            <p:nvPr/>
          </p:nvGrpSpPr>
          <p:grpSpPr bwMode="auto">
            <a:xfrm>
              <a:off x="3185" y="974"/>
              <a:ext cx="954" cy="688"/>
              <a:chOff x="3936" y="1200"/>
              <a:chExt cx="625" cy="480"/>
            </a:xfrm>
          </p:grpSpPr>
          <p:sp>
            <p:nvSpPr>
              <p:cNvPr id="18476" name="Line 37"/>
              <p:cNvSpPr>
                <a:spLocks noChangeShapeType="1"/>
              </p:cNvSpPr>
              <p:nvPr/>
            </p:nvSpPr>
            <p:spPr bwMode="auto">
              <a:xfrm rot="19794160" flipV="1">
                <a:off x="3993" y="1348"/>
                <a:ext cx="248" cy="1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77" name="Line 38"/>
              <p:cNvSpPr>
                <a:spLocks noChangeShapeType="1"/>
              </p:cNvSpPr>
              <p:nvPr/>
            </p:nvSpPr>
            <p:spPr bwMode="auto">
              <a:xfrm flipV="1">
                <a:off x="4190" y="1274"/>
                <a:ext cx="30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78" name="Line 39"/>
              <p:cNvSpPr>
                <a:spLocks noChangeShapeType="1"/>
              </p:cNvSpPr>
              <p:nvPr/>
            </p:nvSpPr>
            <p:spPr bwMode="auto">
              <a:xfrm>
                <a:off x="4499" y="1200"/>
                <a:ext cx="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79" name="Line 40"/>
              <p:cNvSpPr>
                <a:spLocks noChangeShapeType="1"/>
              </p:cNvSpPr>
              <p:nvPr/>
            </p:nvSpPr>
            <p:spPr bwMode="auto">
              <a:xfrm>
                <a:off x="4499" y="1348"/>
                <a:ext cx="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80" name="Line 41"/>
              <p:cNvSpPr>
                <a:spLocks noChangeShapeType="1"/>
              </p:cNvSpPr>
              <p:nvPr/>
            </p:nvSpPr>
            <p:spPr bwMode="auto">
              <a:xfrm>
                <a:off x="4499" y="1200"/>
                <a:ext cx="0" cy="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81" name="Oval 42"/>
              <p:cNvSpPr>
                <a:spLocks noChangeArrowheads="1"/>
              </p:cNvSpPr>
              <p:nvPr/>
            </p:nvSpPr>
            <p:spPr bwMode="auto">
              <a:xfrm rot="-1805840">
                <a:off x="4162" y="1237"/>
                <a:ext cx="72" cy="8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82" name="AutoShape 43"/>
              <p:cNvSpPr>
                <a:spLocks noChangeArrowheads="1"/>
              </p:cNvSpPr>
              <p:nvPr/>
            </p:nvSpPr>
            <p:spPr bwMode="auto">
              <a:xfrm rot="80183">
                <a:off x="3936" y="1569"/>
                <a:ext cx="226" cy="11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lnTo>
                      <a:pt x="5400" y="10800"/>
                    </a:lnTo>
                    <a:close/>
                  </a:path>
                </a:pathLst>
              </a:custGeom>
              <a:solidFill>
                <a:srgbClr val="969696">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83" name="Oval 44"/>
              <p:cNvSpPr>
                <a:spLocks noChangeArrowheads="1"/>
              </p:cNvSpPr>
              <p:nvPr/>
            </p:nvSpPr>
            <p:spPr bwMode="auto">
              <a:xfrm rot="-1805840">
                <a:off x="4021" y="1533"/>
                <a:ext cx="56" cy="6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84" name="Line 45"/>
              <p:cNvSpPr>
                <a:spLocks noChangeShapeType="1"/>
              </p:cNvSpPr>
              <p:nvPr/>
            </p:nvSpPr>
            <p:spPr bwMode="auto">
              <a:xfrm>
                <a:off x="3937" y="1644"/>
                <a:ext cx="22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444" name="Group 46"/>
            <p:cNvGrpSpPr>
              <a:grpSpLocks/>
            </p:cNvGrpSpPr>
            <p:nvPr/>
          </p:nvGrpSpPr>
          <p:grpSpPr bwMode="auto">
            <a:xfrm>
              <a:off x="2378" y="768"/>
              <a:ext cx="440" cy="894"/>
              <a:chOff x="4992" y="1296"/>
              <a:chExt cx="422" cy="816"/>
            </a:xfrm>
          </p:grpSpPr>
          <p:sp>
            <p:nvSpPr>
              <p:cNvPr id="18473" name="AutoShape 47">
                <a:hlinkClick r:id="" action="ppaction://noaction" highlightClick="1"/>
              </p:cNvPr>
              <p:cNvSpPr>
                <a:spLocks noChangeArrowheads="1"/>
              </p:cNvSpPr>
              <p:nvPr/>
            </p:nvSpPr>
            <p:spPr bwMode="auto">
              <a:xfrm>
                <a:off x="4992" y="1296"/>
                <a:ext cx="422" cy="292"/>
              </a:xfrm>
              <a:prstGeom prst="actionButtonMovi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74" name="Line 48"/>
              <p:cNvSpPr>
                <a:spLocks noChangeShapeType="1"/>
              </p:cNvSpPr>
              <p:nvPr/>
            </p:nvSpPr>
            <p:spPr bwMode="auto">
              <a:xfrm>
                <a:off x="5184" y="1584"/>
                <a:ext cx="0" cy="52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75" name="Line 49"/>
              <p:cNvSpPr>
                <a:spLocks noChangeShapeType="1"/>
              </p:cNvSpPr>
              <p:nvPr/>
            </p:nvSpPr>
            <p:spPr bwMode="auto">
              <a:xfrm>
                <a:off x="5088" y="2112"/>
                <a:ext cx="22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445" name="Group 50"/>
            <p:cNvGrpSpPr>
              <a:grpSpLocks/>
            </p:cNvGrpSpPr>
            <p:nvPr/>
          </p:nvGrpSpPr>
          <p:grpSpPr bwMode="auto">
            <a:xfrm>
              <a:off x="3038" y="1112"/>
              <a:ext cx="955" cy="687"/>
              <a:chOff x="3936" y="1200"/>
              <a:chExt cx="625" cy="480"/>
            </a:xfrm>
          </p:grpSpPr>
          <p:sp>
            <p:nvSpPr>
              <p:cNvPr id="18464" name="Line 51"/>
              <p:cNvSpPr>
                <a:spLocks noChangeShapeType="1"/>
              </p:cNvSpPr>
              <p:nvPr/>
            </p:nvSpPr>
            <p:spPr bwMode="auto">
              <a:xfrm rot="19794160" flipV="1">
                <a:off x="3993" y="1348"/>
                <a:ext cx="248" cy="14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5" name="Line 52"/>
              <p:cNvSpPr>
                <a:spLocks noChangeShapeType="1"/>
              </p:cNvSpPr>
              <p:nvPr/>
            </p:nvSpPr>
            <p:spPr bwMode="auto">
              <a:xfrm flipV="1">
                <a:off x="4190" y="1274"/>
                <a:ext cx="30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6" name="Line 53"/>
              <p:cNvSpPr>
                <a:spLocks noChangeShapeType="1"/>
              </p:cNvSpPr>
              <p:nvPr/>
            </p:nvSpPr>
            <p:spPr bwMode="auto">
              <a:xfrm>
                <a:off x="4499" y="1200"/>
                <a:ext cx="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7" name="Line 54"/>
              <p:cNvSpPr>
                <a:spLocks noChangeShapeType="1"/>
              </p:cNvSpPr>
              <p:nvPr/>
            </p:nvSpPr>
            <p:spPr bwMode="auto">
              <a:xfrm>
                <a:off x="4499" y="1348"/>
                <a:ext cx="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8" name="Line 55"/>
              <p:cNvSpPr>
                <a:spLocks noChangeShapeType="1"/>
              </p:cNvSpPr>
              <p:nvPr/>
            </p:nvSpPr>
            <p:spPr bwMode="auto">
              <a:xfrm>
                <a:off x="4499" y="1200"/>
                <a:ext cx="0" cy="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9" name="Oval 56"/>
              <p:cNvSpPr>
                <a:spLocks noChangeArrowheads="1"/>
              </p:cNvSpPr>
              <p:nvPr/>
            </p:nvSpPr>
            <p:spPr bwMode="auto">
              <a:xfrm rot="-1805840">
                <a:off x="4162" y="1237"/>
                <a:ext cx="72" cy="8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70" name="AutoShape 57"/>
              <p:cNvSpPr>
                <a:spLocks noChangeArrowheads="1"/>
              </p:cNvSpPr>
              <p:nvPr/>
            </p:nvSpPr>
            <p:spPr bwMode="auto">
              <a:xfrm rot="80183">
                <a:off x="3936" y="1569"/>
                <a:ext cx="226" cy="11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lnTo>
                      <a:pt x="5400" y="10800"/>
                    </a:lnTo>
                    <a:close/>
                  </a:path>
                </a:pathLst>
              </a:custGeom>
              <a:solidFill>
                <a:srgbClr val="969696">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71" name="Oval 58"/>
              <p:cNvSpPr>
                <a:spLocks noChangeArrowheads="1"/>
              </p:cNvSpPr>
              <p:nvPr/>
            </p:nvSpPr>
            <p:spPr bwMode="auto">
              <a:xfrm rot="-1805840">
                <a:off x="4021" y="1533"/>
                <a:ext cx="56" cy="6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72" name="Line 59"/>
              <p:cNvSpPr>
                <a:spLocks noChangeShapeType="1"/>
              </p:cNvSpPr>
              <p:nvPr/>
            </p:nvSpPr>
            <p:spPr bwMode="auto">
              <a:xfrm>
                <a:off x="3937" y="1644"/>
                <a:ext cx="22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446" name="Group 60"/>
            <p:cNvGrpSpPr>
              <a:grpSpLocks/>
            </p:cNvGrpSpPr>
            <p:nvPr/>
          </p:nvGrpSpPr>
          <p:grpSpPr bwMode="auto">
            <a:xfrm>
              <a:off x="2640" y="2208"/>
              <a:ext cx="334" cy="644"/>
              <a:chOff x="2544" y="2544"/>
              <a:chExt cx="334" cy="644"/>
            </a:xfrm>
          </p:grpSpPr>
          <p:sp>
            <p:nvSpPr>
              <p:cNvPr id="18459" name="Oval 61"/>
              <p:cNvSpPr>
                <a:spLocks noChangeArrowheads="1"/>
              </p:cNvSpPr>
              <p:nvPr/>
            </p:nvSpPr>
            <p:spPr bwMode="auto">
              <a:xfrm>
                <a:off x="2544" y="2860"/>
                <a:ext cx="334" cy="328"/>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60" name="Oval 62"/>
              <p:cNvSpPr>
                <a:spLocks noChangeArrowheads="1"/>
              </p:cNvSpPr>
              <p:nvPr/>
            </p:nvSpPr>
            <p:spPr bwMode="auto">
              <a:xfrm>
                <a:off x="2597" y="2913"/>
                <a:ext cx="226" cy="222"/>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61" name="Rectangle 63"/>
              <p:cNvSpPr>
                <a:spLocks noChangeArrowheads="1"/>
              </p:cNvSpPr>
              <p:nvPr/>
            </p:nvSpPr>
            <p:spPr bwMode="auto">
              <a:xfrm>
                <a:off x="2679" y="2544"/>
                <a:ext cx="66" cy="316"/>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62" name="Rectangle 64"/>
              <p:cNvSpPr>
                <a:spLocks noChangeArrowheads="1"/>
              </p:cNvSpPr>
              <p:nvPr/>
            </p:nvSpPr>
            <p:spPr bwMode="auto">
              <a:xfrm>
                <a:off x="2665" y="2899"/>
                <a:ext cx="80" cy="158"/>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63" name="Line 65"/>
              <p:cNvSpPr>
                <a:spLocks noChangeShapeType="1"/>
              </p:cNvSpPr>
              <p:nvPr/>
            </p:nvSpPr>
            <p:spPr bwMode="auto">
              <a:xfrm>
                <a:off x="2665" y="2544"/>
                <a:ext cx="0" cy="15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447" name="Group 66"/>
            <p:cNvGrpSpPr>
              <a:grpSpLocks/>
            </p:cNvGrpSpPr>
            <p:nvPr/>
          </p:nvGrpSpPr>
          <p:grpSpPr bwMode="auto">
            <a:xfrm>
              <a:off x="3312" y="2208"/>
              <a:ext cx="334" cy="644"/>
              <a:chOff x="2544" y="2544"/>
              <a:chExt cx="334" cy="644"/>
            </a:xfrm>
          </p:grpSpPr>
          <p:sp>
            <p:nvSpPr>
              <p:cNvPr id="18454" name="Oval 67"/>
              <p:cNvSpPr>
                <a:spLocks noChangeArrowheads="1"/>
              </p:cNvSpPr>
              <p:nvPr/>
            </p:nvSpPr>
            <p:spPr bwMode="auto">
              <a:xfrm>
                <a:off x="2544" y="2860"/>
                <a:ext cx="334" cy="328"/>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55" name="Oval 68"/>
              <p:cNvSpPr>
                <a:spLocks noChangeArrowheads="1"/>
              </p:cNvSpPr>
              <p:nvPr/>
            </p:nvSpPr>
            <p:spPr bwMode="auto">
              <a:xfrm>
                <a:off x="2597" y="2913"/>
                <a:ext cx="226" cy="222"/>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56" name="Rectangle 69"/>
              <p:cNvSpPr>
                <a:spLocks noChangeArrowheads="1"/>
              </p:cNvSpPr>
              <p:nvPr/>
            </p:nvSpPr>
            <p:spPr bwMode="auto">
              <a:xfrm>
                <a:off x="2679" y="2544"/>
                <a:ext cx="66" cy="316"/>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57" name="Rectangle 70"/>
              <p:cNvSpPr>
                <a:spLocks noChangeArrowheads="1"/>
              </p:cNvSpPr>
              <p:nvPr/>
            </p:nvSpPr>
            <p:spPr bwMode="auto">
              <a:xfrm>
                <a:off x="2665" y="2899"/>
                <a:ext cx="80" cy="158"/>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58" name="Line 71"/>
              <p:cNvSpPr>
                <a:spLocks noChangeShapeType="1"/>
              </p:cNvSpPr>
              <p:nvPr/>
            </p:nvSpPr>
            <p:spPr bwMode="auto">
              <a:xfrm>
                <a:off x="2665" y="2544"/>
                <a:ext cx="0" cy="15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448" name="Group 72"/>
            <p:cNvGrpSpPr>
              <a:grpSpLocks/>
            </p:cNvGrpSpPr>
            <p:nvPr/>
          </p:nvGrpSpPr>
          <p:grpSpPr bwMode="auto">
            <a:xfrm>
              <a:off x="2016" y="2208"/>
              <a:ext cx="334" cy="644"/>
              <a:chOff x="2544" y="2544"/>
              <a:chExt cx="334" cy="644"/>
            </a:xfrm>
          </p:grpSpPr>
          <p:sp>
            <p:nvSpPr>
              <p:cNvPr id="18449" name="Oval 73"/>
              <p:cNvSpPr>
                <a:spLocks noChangeArrowheads="1"/>
              </p:cNvSpPr>
              <p:nvPr/>
            </p:nvSpPr>
            <p:spPr bwMode="auto">
              <a:xfrm>
                <a:off x="2544" y="2860"/>
                <a:ext cx="334" cy="328"/>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50" name="Oval 74"/>
              <p:cNvSpPr>
                <a:spLocks noChangeArrowheads="1"/>
              </p:cNvSpPr>
              <p:nvPr/>
            </p:nvSpPr>
            <p:spPr bwMode="auto">
              <a:xfrm>
                <a:off x="2597" y="2913"/>
                <a:ext cx="226" cy="222"/>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51" name="Rectangle 75"/>
              <p:cNvSpPr>
                <a:spLocks noChangeArrowheads="1"/>
              </p:cNvSpPr>
              <p:nvPr/>
            </p:nvSpPr>
            <p:spPr bwMode="auto">
              <a:xfrm>
                <a:off x="2679" y="2544"/>
                <a:ext cx="66" cy="316"/>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52" name="Rectangle 76"/>
              <p:cNvSpPr>
                <a:spLocks noChangeArrowheads="1"/>
              </p:cNvSpPr>
              <p:nvPr/>
            </p:nvSpPr>
            <p:spPr bwMode="auto">
              <a:xfrm>
                <a:off x="2665" y="2899"/>
                <a:ext cx="80" cy="158"/>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53" name="Line 77"/>
              <p:cNvSpPr>
                <a:spLocks noChangeShapeType="1"/>
              </p:cNvSpPr>
              <p:nvPr/>
            </p:nvSpPr>
            <p:spPr bwMode="auto">
              <a:xfrm>
                <a:off x="2665" y="2544"/>
                <a:ext cx="0" cy="15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18438" name="Picture 78" descr="Drag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113" y="4210050"/>
            <a:ext cx="12334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664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966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966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9664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9664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9664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9664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966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pPr>
              <a:defRPr/>
            </a:pPr>
            <a:fld id="{31983636-6104-4760-972D-8811AE5200CF}" type="slidenum">
              <a:rPr lang="en-US" altLang="en-US"/>
              <a:pPr>
                <a:defRPr/>
              </a:pPr>
              <a:t>16</a:t>
            </a:fld>
            <a:endParaRPr lang="en-US" altLang="en-US"/>
          </a:p>
        </p:txBody>
      </p:sp>
      <p:sp>
        <p:nvSpPr>
          <p:cNvPr id="19459" name="Rectangle 2"/>
          <p:cNvSpPr>
            <a:spLocks noChangeArrowheads="1"/>
          </p:cNvSpPr>
          <p:nvPr/>
        </p:nvSpPr>
        <p:spPr bwMode="auto">
          <a:xfrm>
            <a:off x="566738" y="903288"/>
            <a:ext cx="77724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b="1">
                <a:solidFill>
                  <a:schemeClr val="tx2"/>
                </a:solidFill>
              </a:rPr>
              <a:t>Example CONOPS - Automated Tractors</a:t>
            </a:r>
            <a:endParaRPr lang="en-US" altLang="en-US" sz="2000" b="1">
              <a:solidFill>
                <a:schemeClr val="tx2"/>
              </a:solidFill>
            </a:endParaRPr>
          </a:p>
        </p:txBody>
      </p:sp>
      <p:sp>
        <p:nvSpPr>
          <p:cNvPr id="19460" name="Rectangle 3"/>
          <p:cNvSpPr>
            <a:spLocks noChangeArrowheads="1"/>
          </p:cNvSpPr>
          <p:nvPr/>
        </p:nvSpPr>
        <p:spPr bwMode="auto">
          <a:xfrm>
            <a:off x="311150" y="5446713"/>
            <a:ext cx="45688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a:solidFill>
                  <a:schemeClr val="tx2"/>
                </a:solidFill>
              </a:rPr>
              <a:t>Example CONOPS  -Unique Mobility Robots</a:t>
            </a:r>
            <a:br>
              <a:rPr lang="en-US" altLang="en-US" sz="2800">
                <a:solidFill>
                  <a:schemeClr val="tx2"/>
                </a:solidFill>
              </a:rPr>
            </a:br>
            <a:r>
              <a:rPr lang="en-US" altLang="en-US" sz="2800">
                <a:solidFill>
                  <a:schemeClr val="tx2"/>
                </a:solidFill>
              </a:rPr>
              <a:t> </a:t>
            </a:r>
            <a:r>
              <a:rPr lang="en-US" altLang="en-US" sz="2000" b="1">
                <a:solidFill>
                  <a:schemeClr val="tx2"/>
                </a:solidFill>
              </a:rPr>
              <a:t>(Autonomous Solutions, Inc.)</a:t>
            </a:r>
          </a:p>
        </p:txBody>
      </p:sp>
      <p:sp>
        <p:nvSpPr>
          <p:cNvPr id="19462" name="Line 6"/>
          <p:cNvSpPr>
            <a:spLocks noChangeShapeType="1"/>
          </p:cNvSpPr>
          <p:nvPr/>
        </p:nvSpPr>
        <p:spPr bwMode="auto">
          <a:xfrm>
            <a:off x="4251325" y="5867400"/>
            <a:ext cx="70167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5510Spray">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a:stretch>
            <a:fillRect/>
          </a:stretch>
        </p:blipFill>
        <p:spPr>
          <a:xfrm>
            <a:off x="224790" y="1600200"/>
            <a:ext cx="4389120" cy="3291840"/>
          </a:xfrm>
          <a:prstGeom prst="rect">
            <a:avLst/>
          </a:prstGeom>
        </p:spPr>
      </p:pic>
      <p:pic>
        <p:nvPicPr>
          <p:cNvPr id="3" name="8200Spray">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9"/>
          <a:stretch>
            <a:fillRect/>
          </a:stretch>
        </p:blipFill>
        <p:spPr>
          <a:xfrm>
            <a:off x="5007610" y="1477645"/>
            <a:ext cx="3273425" cy="2499379"/>
          </a:xfrm>
          <a:prstGeom prst="rect">
            <a:avLst/>
          </a:prstGeom>
        </p:spPr>
      </p:pic>
      <p:pic>
        <p:nvPicPr>
          <p:cNvPr id="4" name="ChaosNewWalking700Kbps">
            <a:hlinkClick r:id="" action="ppaction://media"/>
          </p:cNvPr>
          <p:cNvPicPr>
            <a:picLocks noChangeAspect="1"/>
          </p:cNvPicPr>
          <p:nvPr>
            <a:videoFile r:link="rId6"/>
            <p:extLst>
              <p:ext uri="{DAA4B4D4-6D71-4841-9C94-3DE7FCFB9230}">
                <p14:media xmlns:p14="http://schemas.microsoft.com/office/powerpoint/2010/main" r:link="rId5"/>
              </p:ext>
            </p:extLst>
          </p:nvPr>
        </p:nvPicPr>
        <p:blipFill>
          <a:blip r:embed="rId10"/>
          <a:stretch>
            <a:fillRect/>
          </a:stretch>
        </p:blipFill>
        <p:spPr>
          <a:xfrm>
            <a:off x="5006975" y="4141806"/>
            <a:ext cx="3316792" cy="2487594"/>
          </a:xfrm>
          <a:prstGeom prst="rect">
            <a:avLst/>
          </a:prstGeom>
        </p:spPr>
      </p:pic>
      <p:sp>
        <p:nvSpPr>
          <p:cNvPr id="5" name="Date Placeholder 4"/>
          <p:cNvSpPr>
            <a:spLocks noGrp="1"/>
          </p:cNvSpPr>
          <p:nvPr>
            <p:ph type="dt" sz="half" idx="10"/>
          </p:nvPr>
        </p:nvSpPr>
        <p:spPr/>
        <p:txBody>
          <a:bodyPr/>
          <a:lstStyle/>
          <a:p>
            <a:pPr>
              <a:defRPr/>
            </a:pPr>
            <a:r>
              <a:rPr lang="en-US" altLang="en-US" smtClean="0"/>
              <a:t>7/30/2016</a:t>
            </a:r>
            <a:endParaRPr lang="en-US" altLang="en-US"/>
          </a:p>
        </p:txBody>
      </p:sp>
      <p:sp>
        <p:nvSpPr>
          <p:cNvPr id="6" name="Footer Placeholder 5"/>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669B5B-3D46-4975-AED7-8682BBC2BEF0}" type="slidenum">
              <a:rPr lang="en-US" altLang="en-US"/>
              <a:pPr>
                <a:defRPr/>
              </a:pPr>
              <a:t>17</a:t>
            </a:fld>
            <a:endParaRPr lang="en-US" altLang="en-US"/>
          </a:p>
        </p:txBody>
      </p:sp>
      <p:sp>
        <p:nvSpPr>
          <p:cNvPr id="21507" name="Rectangle 2"/>
          <p:cNvSpPr>
            <a:spLocks noGrp="1" noChangeArrowheads="1"/>
          </p:cNvSpPr>
          <p:nvPr>
            <p:ph type="title"/>
          </p:nvPr>
        </p:nvSpPr>
        <p:spPr>
          <a:xfrm>
            <a:off x="158750" y="77788"/>
            <a:ext cx="6924675" cy="862012"/>
          </a:xfrm>
        </p:spPr>
        <p:txBody>
          <a:bodyPr/>
          <a:lstStyle/>
          <a:p>
            <a:pPr eaLnBrk="1" hangingPunct="1"/>
            <a:r>
              <a:rPr lang="en-US" altLang="en-US" sz="3200" smtClean="0"/>
              <a:t>What Makes a UxV?</a:t>
            </a:r>
          </a:p>
        </p:txBody>
      </p:sp>
      <p:sp>
        <p:nvSpPr>
          <p:cNvPr id="497667" name="Rectangle 3"/>
          <p:cNvSpPr>
            <a:spLocks noGrp="1" noChangeArrowheads="1"/>
          </p:cNvSpPr>
          <p:nvPr>
            <p:ph type="body" idx="1"/>
          </p:nvPr>
        </p:nvSpPr>
        <p:spPr/>
        <p:txBody>
          <a:bodyPr/>
          <a:lstStyle/>
          <a:p>
            <a:pPr eaLnBrk="1" hangingPunct="1"/>
            <a:r>
              <a:rPr lang="en-US" altLang="en-US" smtClean="0"/>
              <a:t>All UxVs have </a:t>
            </a:r>
            <a:r>
              <a:rPr lang="en-US" altLang="en-US" b="1" smtClean="0"/>
              <a:t>common elements</a:t>
            </a:r>
            <a:r>
              <a:rPr lang="en-US" altLang="en-US" smtClean="0"/>
              <a:t>: </a:t>
            </a:r>
          </a:p>
          <a:p>
            <a:pPr lvl="1" eaLnBrk="1" hangingPunct="1"/>
            <a:r>
              <a:rPr lang="en-US" altLang="en-US" sz="2400" smtClean="0"/>
              <a:t>Mechanical components (drive, power, chassis)</a:t>
            </a:r>
          </a:p>
          <a:p>
            <a:pPr lvl="1" eaLnBrk="1" hangingPunct="1"/>
            <a:r>
              <a:rPr lang="en-US" altLang="en-US" sz="2400" smtClean="0"/>
              <a:t>Electronics</a:t>
            </a:r>
          </a:p>
          <a:p>
            <a:pPr lvl="1" eaLnBrk="1" hangingPunct="1"/>
            <a:r>
              <a:rPr lang="en-US" altLang="en-US" sz="2400" smtClean="0"/>
              <a:t>Sensing/mission payloads</a:t>
            </a:r>
          </a:p>
          <a:p>
            <a:pPr lvl="1" eaLnBrk="1" hangingPunct="1"/>
            <a:r>
              <a:rPr lang="en-US" altLang="en-US" sz="2400" smtClean="0"/>
              <a:t>Communication systems</a:t>
            </a:r>
          </a:p>
          <a:p>
            <a:pPr lvl="1" eaLnBrk="1" hangingPunct="1"/>
            <a:r>
              <a:rPr lang="en-US" altLang="en-US" sz="2400" smtClean="0"/>
              <a:t>Control</a:t>
            </a:r>
          </a:p>
          <a:p>
            <a:pPr lvl="1" eaLnBrk="1" hangingPunct="1"/>
            <a:r>
              <a:rPr lang="en-US" altLang="en-US" sz="2400" smtClean="0"/>
              <a:t>“Smarts”</a:t>
            </a:r>
          </a:p>
          <a:p>
            <a:pPr lvl="1" eaLnBrk="1" hangingPunct="1"/>
            <a:r>
              <a:rPr lang="en-US" altLang="en-US" sz="2400" smtClean="0"/>
              <a:t>Interface to user</a:t>
            </a:r>
          </a:p>
          <a:p>
            <a:pPr eaLnBrk="1" hangingPunct="1"/>
            <a:r>
              <a:rPr lang="en-US" altLang="en-US" smtClean="0"/>
              <a:t>Our perspective is that all unmanned systems should be developed from the perspective of its </a:t>
            </a:r>
            <a:r>
              <a:rPr lang="en-US" altLang="en-US" b="1" smtClean="0"/>
              <a:t>concept of operations</a:t>
            </a:r>
            <a:r>
              <a:rPr lang="en-US" altLang="en-US" smtClean="0"/>
              <a:t> (CONOPS)</a:t>
            </a:r>
            <a:endParaRPr lang="en-US" altLang="en-US" sz="2800" smtClean="0"/>
          </a:p>
          <a:p>
            <a:pPr eaLnBrk="1" hangingPunct="1"/>
            <a:r>
              <a:rPr lang="en-US" altLang="en-US" smtClean="0"/>
              <a:t>Once a CONOPS has been defined, then </a:t>
            </a:r>
            <a:r>
              <a:rPr lang="en-US" altLang="en-US" b="1" smtClean="0"/>
              <a:t>systems engineering</a:t>
            </a:r>
            <a:r>
              <a:rPr lang="en-US" altLang="en-US" smtClean="0"/>
              <a:t> is used to flow-down requirements for subsystems.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76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405B89FA-AE35-44F2-AA4A-9D5331254D52}" type="slidenum">
              <a:rPr lang="en-US" altLang="en-US"/>
              <a:pPr>
                <a:defRPr/>
              </a:pPr>
              <a:t>18</a:t>
            </a:fld>
            <a:endParaRPr lang="en-US" altLang="en-US"/>
          </a:p>
        </p:txBody>
      </p:sp>
      <p:sp>
        <p:nvSpPr>
          <p:cNvPr id="557060" name="Rectangle 4"/>
          <p:cNvSpPr>
            <a:spLocks noChangeArrowheads="1"/>
          </p:cNvSpPr>
          <p:nvPr/>
        </p:nvSpPr>
        <p:spPr bwMode="auto">
          <a:xfrm>
            <a:off x="304800" y="1371600"/>
            <a:ext cx="8458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01638" indent="-401638">
              <a:spcBef>
                <a:spcPct val="20000"/>
              </a:spcBef>
              <a:buChar char="•"/>
              <a:defRPr sz="2400">
                <a:solidFill>
                  <a:schemeClr val="tx1"/>
                </a:solidFill>
                <a:latin typeface="Times New Roman" panose="02020603050405020304" pitchFamily="18" charset="0"/>
              </a:defRPr>
            </a:lvl1pPr>
            <a:lvl2pPr marL="969963" indent="-401638">
              <a:spcBef>
                <a:spcPct val="20000"/>
              </a:spcBef>
              <a:buChar char="–"/>
              <a:defRPr sz="2000">
                <a:solidFill>
                  <a:schemeClr val="tx1"/>
                </a:solidFill>
                <a:latin typeface="Times New Roman" panose="02020603050405020304" pitchFamily="18" charset="0"/>
              </a:defRPr>
            </a:lvl2pPr>
            <a:lvl3pPr marL="1843088" indent="-457200">
              <a:spcBef>
                <a:spcPct val="20000"/>
              </a:spcBef>
              <a:buChar char="•"/>
              <a:defRPr sz="2000">
                <a:solidFill>
                  <a:schemeClr val="tx1"/>
                </a:solidFill>
                <a:latin typeface="Times New Roman" panose="02020603050405020304" pitchFamily="18" charset="0"/>
              </a:defRPr>
            </a:lvl3pPr>
            <a:lvl4pPr marL="2338388" indent="-381000">
              <a:spcBef>
                <a:spcPct val="20000"/>
              </a:spcBef>
              <a:buSzPct val="70000"/>
              <a:buChar char="o"/>
              <a:defRPr sz="2000">
                <a:solidFill>
                  <a:schemeClr val="tx1"/>
                </a:solidFill>
                <a:latin typeface="Times New Roman" panose="02020603050405020304" pitchFamily="18" charset="0"/>
              </a:defRPr>
            </a:lvl4pPr>
            <a:lvl5pPr marL="2833688" indent="-3810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3290888" indent="-3810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3748088" indent="-3810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4205288" indent="-3810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4662488" indent="-3810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r>
              <a:rPr lang="en-US" altLang="en-US" sz="1600"/>
              <a:t>We consider two key aspects of unmanned vehicles and autonomy:</a:t>
            </a:r>
          </a:p>
          <a:p>
            <a:pPr lvl="1" eaLnBrk="1" hangingPunct="1"/>
            <a:r>
              <a:rPr lang="en-US" altLang="en-US" sz="1600"/>
              <a:t>Inherent physical capabilities built into the system</a:t>
            </a:r>
          </a:p>
          <a:p>
            <a:pPr lvl="1" eaLnBrk="1" hangingPunct="1"/>
            <a:r>
              <a:rPr lang="en-US" altLang="en-US" sz="1600"/>
              <a:t>Intelligent control to exploit these capabilities </a:t>
            </a:r>
          </a:p>
          <a:p>
            <a:pPr eaLnBrk="1" hangingPunct="1"/>
            <a:r>
              <a:rPr lang="en-US" altLang="en-US" sz="1600" b="1"/>
              <a:t>Inherent physical capabilities</a:t>
            </a:r>
          </a:p>
          <a:p>
            <a:pPr lvl="1" eaLnBrk="1" hangingPunct="1"/>
            <a:r>
              <a:rPr lang="en-US" altLang="en-US" sz="1600"/>
              <a:t>Mechanisms for mobility and manipulation</a:t>
            </a:r>
          </a:p>
          <a:p>
            <a:pPr lvl="1" eaLnBrk="1" hangingPunct="1"/>
            <a:r>
              <a:rPr lang="en-US" altLang="en-US" sz="1600"/>
              <a:t>Power </a:t>
            </a:r>
          </a:p>
          <a:p>
            <a:pPr lvl="1" eaLnBrk="1" hangingPunct="1"/>
            <a:r>
              <a:rPr lang="en-US" altLang="en-US" sz="1600"/>
              <a:t>Sensors for perception</a:t>
            </a:r>
          </a:p>
          <a:p>
            <a:pPr lvl="2" eaLnBrk="1" hangingPunct="1"/>
            <a:r>
              <a:rPr lang="en-US" altLang="en-US" sz="1600"/>
              <a:t>Proprioceptive</a:t>
            </a:r>
          </a:p>
          <a:p>
            <a:pPr lvl="2" eaLnBrk="1" hangingPunct="1"/>
            <a:r>
              <a:rPr lang="en-US" altLang="en-US" sz="1600"/>
              <a:t>External</a:t>
            </a:r>
          </a:p>
          <a:p>
            <a:pPr lvl="1" eaLnBrk="1" hangingPunct="1"/>
            <a:r>
              <a:rPr lang="en-US" altLang="en-US" sz="1600"/>
              <a:t>Computational power</a:t>
            </a:r>
          </a:p>
          <a:p>
            <a:pPr eaLnBrk="1" hangingPunct="1"/>
            <a:r>
              <a:rPr lang="en-US" altLang="en-US" sz="1600" b="1"/>
              <a:t>Intelligent control to exploit these capabilities</a:t>
            </a:r>
            <a:r>
              <a:rPr lang="en-US" altLang="en-US" sz="1600"/>
              <a:t> </a:t>
            </a:r>
          </a:p>
          <a:p>
            <a:pPr lvl="1" eaLnBrk="1" hangingPunct="1"/>
            <a:r>
              <a:rPr lang="en-US" altLang="en-US" sz="1600"/>
              <a:t>Machine-level control</a:t>
            </a:r>
          </a:p>
          <a:p>
            <a:pPr lvl="1" eaLnBrk="1" hangingPunct="1"/>
            <a:r>
              <a:rPr lang="en-US" altLang="en-US" sz="1600"/>
              <a:t>Perception algorithms</a:t>
            </a:r>
          </a:p>
          <a:p>
            <a:pPr lvl="1" eaLnBrk="1" hangingPunct="1"/>
            <a:r>
              <a:rPr lang="en-US" altLang="en-US" sz="1600"/>
              <a:t>Reasoning, decision-making, learning</a:t>
            </a:r>
          </a:p>
          <a:p>
            <a:pPr lvl="1" eaLnBrk="1" hangingPunct="1"/>
            <a:r>
              <a:rPr lang="en-US" altLang="en-US" sz="1600"/>
              <a:t>Human-machine interfaces</a:t>
            </a:r>
          </a:p>
        </p:txBody>
      </p:sp>
      <p:grpSp>
        <p:nvGrpSpPr>
          <p:cNvPr id="557061" name="Group 5"/>
          <p:cNvGrpSpPr>
            <a:grpSpLocks/>
          </p:cNvGrpSpPr>
          <p:nvPr/>
        </p:nvGrpSpPr>
        <p:grpSpPr bwMode="auto">
          <a:xfrm>
            <a:off x="5553075" y="2476500"/>
            <a:ext cx="2990850" cy="2152650"/>
            <a:chOff x="3498" y="1560"/>
            <a:chExt cx="1884" cy="1356"/>
          </a:xfrm>
        </p:grpSpPr>
        <p:sp>
          <p:nvSpPr>
            <p:cNvPr id="22538" name="AutoShape 6"/>
            <p:cNvSpPr>
              <a:spLocks/>
            </p:cNvSpPr>
            <p:nvPr/>
          </p:nvSpPr>
          <p:spPr bwMode="auto">
            <a:xfrm>
              <a:off x="3498" y="1560"/>
              <a:ext cx="114" cy="1356"/>
            </a:xfrm>
            <a:prstGeom prst="rightBrace">
              <a:avLst>
                <a:gd name="adj1" fmla="val 9912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39" name="Text Box 7"/>
            <p:cNvSpPr txBox="1">
              <a:spLocks noChangeArrowheads="1"/>
            </p:cNvSpPr>
            <p:nvPr/>
          </p:nvSpPr>
          <p:spPr bwMode="auto">
            <a:xfrm>
              <a:off x="4046" y="2010"/>
              <a:ext cx="133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These are driven by</a:t>
              </a:r>
            </a:p>
            <a:p>
              <a:pPr eaLnBrk="1" hangingPunct="1">
                <a:spcBef>
                  <a:spcPct val="0"/>
                </a:spcBef>
                <a:buFontTx/>
                <a:buNone/>
              </a:pPr>
              <a:r>
                <a:rPr lang="en-US" altLang="en-US" sz="1800" b="1"/>
                <a:t>your CONOPS</a:t>
              </a:r>
            </a:p>
          </p:txBody>
        </p:sp>
        <p:sp>
          <p:nvSpPr>
            <p:cNvPr id="22540" name="Line 8"/>
            <p:cNvSpPr>
              <a:spLocks noChangeShapeType="1"/>
            </p:cNvSpPr>
            <p:nvPr/>
          </p:nvSpPr>
          <p:spPr bwMode="auto">
            <a:xfrm flipH="1">
              <a:off x="3666" y="2208"/>
              <a:ext cx="390" cy="6"/>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7065" name="Group 9"/>
          <p:cNvGrpSpPr>
            <a:grpSpLocks/>
          </p:cNvGrpSpPr>
          <p:nvPr/>
        </p:nvGrpSpPr>
        <p:grpSpPr bwMode="auto">
          <a:xfrm>
            <a:off x="5476875" y="4829175"/>
            <a:ext cx="3462338" cy="1504950"/>
            <a:chOff x="3450" y="3042"/>
            <a:chExt cx="2181" cy="948"/>
          </a:xfrm>
        </p:grpSpPr>
        <p:sp>
          <p:nvSpPr>
            <p:cNvPr id="22535" name="AutoShape 10"/>
            <p:cNvSpPr>
              <a:spLocks/>
            </p:cNvSpPr>
            <p:nvPr/>
          </p:nvSpPr>
          <p:spPr bwMode="auto">
            <a:xfrm>
              <a:off x="3450" y="3042"/>
              <a:ext cx="150" cy="948"/>
            </a:xfrm>
            <a:prstGeom prst="rightBrace">
              <a:avLst>
                <a:gd name="adj1" fmla="val 5266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2536" name="Text Box 11"/>
            <p:cNvSpPr txBox="1">
              <a:spLocks noChangeArrowheads="1"/>
            </p:cNvSpPr>
            <p:nvPr/>
          </p:nvSpPr>
          <p:spPr bwMode="auto">
            <a:xfrm>
              <a:off x="4165" y="3093"/>
              <a:ext cx="1466"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b="1"/>
                <a:t>These are driven by</a:t>
              </a:r>
            </a:p>
            <a:p>
              <a:pPr eaLnBrk="1" hangingPunct="1">
                <a:spcBef>
                  <a:spcPct val="0"/>
                </a:spcBef>
                <a:buFontTx/>
                <a:buNone/>
              </a:pPr>
              <a:r>
                <a:rPr lang="en-US" altLang="en-US" sz="1800" b="1"/>
                <a:t>your CONOPS, but also by your inherent physical capabilities</a:t>
              </a:r>
            </a:p>
          </p:txBody>
        </p:sp>
        <p:sp>
          <p:nvSpPr>
            <p:cNvPr id="22537" name="Line 12"/>
            <p:cNvSpPr>
              <a:spLocks noChangeShapeType="1"/>
            </p:cNvSpPr>
            <p:nvPr/>
          </p:nvSpPr>
          <p:spPr bwMode="auto">
            <a:xfrm flipH="1">
              <a:off x="3664" y="3493"/>
              <a:ext cx="452" cy="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34" name="Rectangle 13"/>
          <p:cNvSpPr>
            <a:spLocks noChangeArrowheads="1"/>
          </p:cNvSpPr>
          <p:nvPr/>
        </p:nvSpPr>
        <p:spPr bwMode="auto">
          <a:xfrm>
            <a:off x="304800" y="19050"/>
            <a:ext cx="77724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200" b="1">
                <a:solidFill>
                  <a:schemeClr val="tx2"/>
                </a:solidFill>
              </a:rPr>
              <a:t>Unmanned Systems: Capabilities and Control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706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706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7060">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7060">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7060">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7060">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7060">
                                            <p:txEl>
                                              <p:pRg st="9" end="9"/>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57060">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7060">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7060">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7060">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7060">
                                            <p:txEl>
                                              <p:pRg st="14" end="1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5706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57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30850738-C5C3-4221-ABE1-B8ED71E3D49F}" type="slidenum">
              <a:rPr lang="en-US" altLang="en-US"/>
              <a:pPr>
                <a:defRPr/>
              </a:pPr>
              <a:t>19</a:t>
            </a:fld>
            <a:endParaRPr lang="en-US" altLang="en-US"/>
          </a:p>
        </p:txBody>
      </p:sp>
      <p:sp>
        <p:nvSpPr>
          <p:cNvPr id="23555" name="Rectangle 2"/>
          <p:cNvSpPr>
            <a:spLocks noGrp="1" noChangeArrowheads="1"/>
          </p:cNvSpPr>
          <p:nvPr>
            <p:ph type="title"/>
          </p:nvPr>
        </p:nvSpPr>
        <p:spPr>
          <a:xfrm>
            <a:off x="158750" y="77788"/>
            <a:ext cx="6924675" cy="862012"/>
          </a:xfrm>
        </p:spPr>
        <p:txBody>
          <a:bodyPr/>
          <a:lstStyle/>
          <a:p>
            <a:pPr eaLnBrk="1" hangingPunct="1"/>
            <a:r>
              <a:rPr lang="en-US" altLang="en-US" smtClean="0"/>
              <a:t>Case Study/Illustrative Example</a:t>
            </a:r>
          </a:p>
        </p:txBody>
      </p:sp>
      <p:sp>
        <p:nvSpPr>
          <p:cNvPr id="23556" name="Rectangle 3"/>
          <p:cNvSpPr>
            <a:spLocks noGrp="1" noChangeArrowheads="1"/>
          </p:cNvSpPr>
          <p:nvPr>
            <p:ph type="body" idx="1"/>
          </p:nvPr>
        </p:nvSpPr>
        <p:spPr/>
        <p:txBody>
          <a:bodyPr/>
          <a:lstStyle/>
          <a:p>
            <a:pPr eaLnBrk="1" hangingPunct="1"/>
            <a:r>
              <a:rPr lang="en-US" altLang="en-US" smtClean="0"/>
              <a:t>In following, we discuss</a:t>
            </a:r>
          </a:p>
          <a:p>
            <a:pPr lvl="1" eaLnBrk="1" hangingPunct="1"/>
            <a:r>
              <a:rPr lang="en-US" altLang="en-US" sz="2400" smtClean="0"/>
              <a:t>Inherent capability in unmanned ground systems</a:t>
            </a:r>
          </a:p>
          <a:p>
            <a:pPr lvl="1" eaLnBrk="1" hangingPunct="1"/>
            <a:r>
              <a:rPr lang="en-US" altLang="en-US" sz="2400" smtClean="0"/>
              <a:t>Exploitation of these inherent capabilities</a:t>
            </a:r>
          </a:p>
          <a:p>
            <a:pPr lvl="1" eaLnBrk="1" hangingPunct="1">
              <a:buFontTx/>
              <a:buNone/>
            </a:pPr>
            <a:endParaRPr lang="en-US" altLang="en-US" sz="2400" smtClean="0"/>
          </a:p>
          <a:p>
            <a:pPr eaLnBrk="1" hangingPunct="1"/>
            <a:r>
              <a:rPr lang="en-US" altLang="en-US" smtClean="0"/>
              <a:t>Primarily use the Omni-Directional Inspection System (ODIS) as a case study</a:t>
            </a:r>
          </a:p>
          <a:p>
            <a:pPr lvl="1" eaLnBrk="1" hangingPunct="1"/>
            <a:r>
              <a:rPr lang="en-US" altLang="en-US" sz="2400" smtClean="0"/>
              <a:t>Inherent capability in ODIS</a:t>
            </a:r>
          </a:p>
          <a:p>
            <a:pPr lvl="1" eaLnBrk="1" hangingPunct="1"/>
            <a:r>
              <a:rPr lang="en-US" altLang="en-US" sz="2400" smtClean="0"/>
              <a:t>Exploitation of these inherent capabilities</a:t>
            </a:r>
          </a:p>
          <a:p>
            <a:pPr eaLnBrk="1" hangingPunct="1"/>
            <a:endParaRPr lang="en-US" altLang="en-US" smtClean="0"/>
          </a:p>
          <a:p>
            <a:pPr eaLnBrk="1" hangingPunct="1"/>
            <a:endParaRPr lang="en-US" altLang="en-US" smtClean="0"/>
          </a:p>
          <a:p>
            <a:pPr lvl="1" eaLnBrk="1" hangingPunct="1"/>
            <a:endParaRPr lang="en-US" altLang="en-US" sz="2400" smtClean="0"/>
          </a:p>
        </p:txBody>
      </p:sp>
      <p:pic>
        <p:nvPicPr>
          <p:cNvPr id="235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825" y="3802063"/>
            <a:ext cx="2346325"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Acknowledgement</a:t>
            </a:r>
          </a:p>
        </p:txBody>
      </p:sp>
      <p:sp>
        <p:nvSpPr>
          <p:cNvPr id="12291" name="Content Placeholder 2"/>
          <p:cNvSpPr>
            <a:spLocks noGrp="1"/>
          </p:cNvSpPr>
          <p:nvPr>
            <p:ph idx="1"/>
          </p:nvPr>
        </p:nvSpPr>
        <p:spPr/>
        <p:txBody>
          <a:bodyPr/>
          <a:lstStyle/>
          <a:p>
            <a:r>
              <a:rPr lang="en-US" altLang="en-US" smtClean="0"/>
              <a:t>Prof. Chengdong Wu for the invitation</a:t>
            </a:r>
          </a:p>
          <a:p>
            <a:r>
              <a:rPr lang="en-US" altLang="en-US" smtClean="0"/>
              <a:t>This lecture module is based on IFAC 2008 World Congress tutorial paper/slides by Kevin L. Moore</a:t>
            </a:r>
          </a:p>
          <a:p>
            <a:pPr lvl="1"/>
            <a:r>
              <a:rPr lang="en-US" altLang="en-US" smtClean="0"/>
              <a:t>“A Tutorial Introduction to Autonomous Systems,” Kevin L. Moore, </a:t>
            </a:r>
            <a:r>
              <a:rPr lang="en-US" altLang="en-US" i="1" smtClean="0"/>
              <a:t>Proceedings of 2008 IFAC World Congress</a:t>
            </a:r>
            <a:r>
              <a:rPr lang="en-US" altLang="en-US" smtClean="0"/>
              <a:t>, pp. 11720-11731, Seoul, Korea. July 2008 (invited Keynote paper for Invited Session on Intelligent Autonomous Systems).</a:t>
            </a:r>
          </a:p>
        </p:txBody>
      </p:sp>
      <p:sp>
        <p:nvSpPr>
          <p:cNvPr id="4" name="Date Placeholder 3"/>
          <p:cNvSpPr>
            <a:spLocks noGrp="1"/>
          </p:cNvSpPr>
          <p:nvPr>
            <p:ph type="dt" sz="quarter" idx="10"/>
          </p:nvPr>
        </p:nvSpPr>
        <p:spPr/>
        <p:txBody>
          <a:bodyPr/>
          <a:lstStyle/>
          <a:p>
            <a:pPr>
              <a:defRPr/>
            </a:pPr>
            <a:r>
              <a:rPr lang="en-US" smtClean="0"/>
              <a:t>7/30/2016</a:t>
            </a:r>
            <a:endParaRPr lang="en-US"/>
          </a:p>
        </p:txBody>
      </p:sp>
      <p:sp>
        <p:nvSpPr>
          <p:cNvPr id="5" name="Footer Placeholder 4"/>
          <p:cNvSpPr>
            <a:spLocks noGrp="1"/>
          </p:cNvSpPr>
          <p:nvPr>
            <p:ph type="ftr" sz="quarter" idx="11"/>
          </p:nvPr>
        </p:nvSpPr>
        <p:spPr/>
        <p:txBody>
          <a:bodyPr/>
          <a:lstStyle/>
          <a:p>
            <a:pPr>
              <a:defRPr/>
            </a:pPr>
            <a:r>
              <a:rPr lang="en-US" smtClean="0"/>
              <a:t>UAS Tutorial Part 1: CSOIS Unmanned Autonomous Systems</a:t>
            </a:r>
            <a:endParaRPr lang="en-US"/>
          </a:p>
        </p:txBody>
      </p:sp>
      <p:sp>
        <p:nvSpPr>
          <p:cNvPr id="6" name="Slide Number Placeholder 5"/>
          <p:cNvSpPr>
            <a:spLocks noGrp="1"/>
          </p:cNvSpPr>
          <p:nvPr>
            <p:ph type="sldNum" sz="quarter" idx="12"/>
          </p:nvPr>
        </p:nvSpPr>
        <p:spPr/>
        <p:txBody>
          <a:bodyPr/>
          <a:lstStyle/>
          <a:p>
            <a:pPr>
              <a:defRPr/>
            </a:pPr>
            <a:r>
              <a:rPr lang="en-US" smtClean="0"/>
              <a:t>Slide-</a:t>
            </a:r>
            <a:fld id="{7E65BC81-63EF-409E-9109-F772AFF1DC81}" type="slidenum">
              <a:rPr lang="en-US" smtClean="0"/>
              <a:pPr>
                <a:defRPr/>
              </a:pPr>
              <a:t>2</a:t>
            </a:fld>
            <a:r>
              <a:rPr lang="en-US" smtClean="0"/>
              <a:t>/1024</a:t>
            </a:r>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C0395F19-1D46-4403-BDFF-4A6DEE48B348}" type="slidenum">
              <a:rPr lang="en-US" altLang="en-US"/>
              <a:pPr>
                <a:defRPr/>
              </a:pPr>
              <a:t>20</a:t>
            </a:fld>
            <a:endParaRPr lang="en-US" altLang="en-US"/>
          </a:p>
        </p:txBody>
      </p:sp>
      <p:sp>
        <p:nvSpPr>
          <p:cNvPr id="24579" name="Rectangle 2"/>
          <p:cNvSpPr>
            <a:spLocks noChangeArrowheads="1"/>
          </p:cNvSpPr>
          <p:nvPr/>
        </p:nvSpPr>
        <p:spPr bwMode="auto">
          <a:xfrm>
            <a:off x="609600" y="8382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b="1">
                <a:solidFill>
                  <a:schemeClr val="tx2"/>
                </a:solidFill>
              </a:rPr>
              <a:t>ODIS I – An Autonomous Robot Concept</a:t>
            </a:r>
          </a:p>
        </p:txBody>
      </p:sp>
      <p:pic>
        <p:nvPicPr>
          <p:cNvPr id="2" name="odis-ide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4369" y="1451610"/>
            <a:ext cx="7880985" cy="5253990"/>
          </a:xfrm>
          <a:prstGeom prst="rect">
            <a:avLst/>
          </a:prstGeom>
        </p:spPr>
      </p:pic>
      <p:sp>
        <p:nvSpPr>
          <p:cNvPr id="3" name="Date Placeholder 2"/>
          <p:cNvSpPr>
            <a:spLocks noGrp="1"/>
          </p:cNvSpPr>
          <p:nvPr>
            <p:ph type="dt" sz="half" idx="10"/>
          </p:nvPr>
        </p:nvSpPr>
        <p:spPr/>
        <p:txBody>
          <a:bodyPr/>
          <a:lstStyle/>
          <a:p>
            <a:pPr>
              <a:defRPr/>
            </a:pPr>
            <a:r>
              <a:rPr lang="en-US" altLang="en-US" smtClean="0"/>
              <a:t>7/30/2016</a:t>
            </a:r>
            <a:endParaRPr lang="en-US" altLang="en-US"/>
          </a:p>
        </p:txBody>
      </p:sp>
      <p:sp>
        <p:nvSpPr>
          <p:cNvPr id="4" name="Footer Placeholder 3"/>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EAD92AB-7D0E-4417-9734-EDBA40651536}" type="slidenum">
              <a:rPr lang="en-US" altLang="en-US"/>
              <a:pPr>
                <a:defRPr/>
              </a:pPr>
              <a:t>21</a:t>
            </a:fld>
            <a:endParaRPr lang="en-US" altLang="en-US"/>
          </a:p>
        </p:txBody>
      </p:sp>
      <p:sp>
        <p:nvSpPr>
          <p:cNvPr id="25603" name="Rectangle 2"/>
          <p:cNvSpPr>
            <a:spLocks noGrp="1" noChangeArrowheads="1"/>
          </p:cNvSpPr>
          <p:nvPr>
            <p:ph type="title"/>
          </p:nvPr>
        </p:nvSpPr>
        <p:spPr>
          <a:xfrm>
            <a:off x="158750" y="77788"/>
            <a:ext cx="6924675" cy="862012"/>
          </a:xfrm>
        </p:spPr>
        <p:txBody>
          <a:bodyPr/>
          <a:lstStyle/>
          <a:p>
            <a:pPr eaLnBrk="1" hangingPunct="1"/>
            <a:r>
              <a:rPr lang="en-US" altLang="en-US" smtClean="0"/>
              <a:t>Outline</a:t>
            </a:r>
          </a:p>
        </p:txBody>
      </p:sp>
      <p:sp>
        <p:nvSpPr>
          <p:cNvPr id="25604" name="Rectangle 3"/>
          <p:cNvSpPr>
            <a:spLocks noGrp="1" noChangeArrowheads="1"/>
          </p:cNvSpPr>
          <p:nvPr>
            <p:ph type="body" idx="1"/>
          </p:nvPr>
        </p:nvSpPr>
        <p:spPr>
          <a:xfrm>
            <a:off x="209550" y="1182688"/>
            <a:ext cx="8670925" cy="5211762"/>
          </a:xfrm>
        </p:spPr>
        <p:txBody>
          <a:bodyPr/>
          <a:lstStyle/>
          <a:p>
            <a:pPr lvl="1" eaLnBrk="1" hangingPunct="1">
              <a:buClr>
                <a:schemeClr val="tx1"/>
              </a:buClr>
              <a:buFontTx/>
              <a:buChar char="•"/>
            </a:pPr>
            <a:r>
              <a:rPr lang="en-US" altLang="en-US" sz="2400" smtClean="0"/>
              <a:t>What is an Unmanned System?</a:t>
            </a:r>
          </a:p>
          <a:p>
            <a:pPr lvl="1" eaLnBrk="1" hangingPunct="1">
              <a:buClr>
                <a:schemeClr val="tx1"/>
              </a:buClr>
              <a:buFontTx/>
              <a:buChar char="•"/>
            </a:pPr>
            <a:r>
              <a:rPr lang="en-US" altLang="en-US" sz="2400" b="1" smtClean="0"/>
              <a:t>Unmanned system components</a:t>
            </a:r>
          </a:p>
          <a:p>
            <a:pPr lvl="2" eaLnBrk="1" hangingPunct="1">
              <a:buClr>
                <a:schemeClr val="tx1"/>
              </a:buClr>
              <a:buFont typeface="Times New Roman" panose="02020603050405020304" pitchFamily="18" charset="0"/>
              <a:buChar char="−"/>
            </a:pPr>
            <a:r>
              <a:rPr lang="en-US" altLang="en-US" sz="2400" b="1" smtClean="0"/>
              <a:t>Motion and locomotion</a:t>
            </a:r>
          </a:p>
          <a:p>
            <a:pPr lvl="2" eaLnBrk="1" hangingPunct="1">
              <a:buClr>
                <a:schemeClr val="tx1"/>
              </a:buClr>
              <a:buFont typeface="Times New Roman" panose="02020603050405020304" pitchFamily="18" charset="0"/>
              <a:buChar char="−"/>
            </a:pPr>
            <a:r>
              <a:rPr lang="en-US" altLang="en-US" sz="2400" b="1" smtClean="0"/>
              <a:t>Electro-mechanical </a:t>
            </a:r>
          </a:p>
          <a:p>
            <a:pPr lvl="2" eaLnBrk="1" hangingPunct="1">
              <a:buClr>
                <a:schemeClr val="tx1"/>
              </a:buClr>
              <a:buFont typeface="Times New Roman" panose="02020603050405020304" pitchFamily="18" charset="0"/>
              <a:buChar char="−"/>
            </a:pPr>
            <a:r>
              <a:rPr lang="en-US" altLang="en-US" sz="2400" b="1" smtClean="0"/>
              <a:t>Sensors</a:t>
            </a:r>
          </a:p>
          <a:p>
            <a:pPr lvl="2" eaLnBrk="1" hangingPunct="1">
              <a:buClr>
                <a:schemeClr val="tx1"/>
              </a:buClr>
              <a:buFont typeface="Times New Roman" panose="02020603050405020304" pitchFamily="18" charset="0"/>
              <a:buChar char="−"/>
            </a:pPr>
            <a:r>
              <a:rPr lang="en-US" altLang="en-US" sz="2400" b="1" smtClean="0"/>
              <a:t>Electronics and computational hardware</a:t>
            </a:r>
          </a:p>
          <a:p>
            <a:pPr lvl="1" eaLnBrk="1" hangingPunct="1">
              <a:buClr>
                <a:schemeClr val="tx1"/>
              </a:buClr>
              <a:buFontTx/>
              <a:buChar char="•"/>
            </a:pPr>
            <a:r>
              <a:rPr lang="en-US" altLang="en-US" sz="2400" smtClean="0"/>
              <a:t>Unmanned system architectures and algorithms</a:t>
            </a:r>
          </a:p>
          <a:p>
            <a:pPr lvl="2" eaLnBrk="1" hangingPunct="1">
              <a:buClr>
                <a:schemeClr val="tx1"/>
              </a:buClr>
              <a:buFont typeface="Times New Roman" panose="02020603050405020304" pitchFamily="18" charset="0"/>
              <a:buChar char="−"/>
            </a:pPr>
            <a:r>
              <a:rPr lang="en-US" altLang="en-US" sz="2400" smtClean="0"/>
              <a:t>Multi-resolution approach</a:t>
            </a:r>
          </a:p>
          <a:p>
            <a:pPr lvl="2" eaLnBrk="1" hangingPunct="1">
              <a:buClr>
                <a:schemeClr val="tx1"/>
              </a:buClr>
              <a:buFont typeface="Times New Roman" panose="02020603050405020304" pitchFamily="18" charset="0"/>
              <a:buChar char="−"/>
            </a:pPr>
            <a:r>
              <a:rPr lang="en-US" altLang="en-US" sz="2400" smtClean="0"/>
              <a:t>Software Architecture</a:t>
            </a:r>
          </a:p>
          <a:p>
            <a:pPr lvl="2" eaLnBrk="1" hangingPunct="1">
              <a:buClr>
                <a:schemeClr val="tx1"/>
              </a:buClr>
              <a:buFont typeface="Times New Roman" panose="02020603050405020304" pitchFamily="18" charset="0"/>
              <a:buChar char="−"/>
            </a:pPr>
            <a:r>
              <a:rPr lang="en-US" altLang="en-US" sz="2400" smtClean="0"/>
              <a:t>Reaction, adaptation, and learning via high-level feedback </a:t>
            </a:r>
          </a:p>
          <a:p>
            <a:pPr lvl="1" eaLnBrk="1" hangingPunct="1">
              <a:buClr>
                <a:schemeClr val="tx1"/>
              </a:buClr>
              <a:buFontTx/>
              <a:buChar char="•"/>
            </a:pPr>
            <a:r>
              <a:rPr lang="en-US" altLang="en-US" sz="2400" smtClean="0"/>
              <a:t>Toward an algorithmic framework for autonomous UxVs</a:t>
            </a:r>
          </a:p>
          <a:p>
            <a:pPr eaLnBrk="1" hangingPunct="1"/>
            <a:endParaRPr lang="en-US" altLang="en-US"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2"/>
          </p:nvPr>
        </p:nvSpPr>
        <p:spPr/>
        <p:txBody>
          <a:bodyPr/>
          <a:lstStyle/>
          <a:p>
            <a:pPr>
              <a:defRPr/>
            </a:pPr>
            <a:fld id="{D923F760-F417-4FAA-A114-3558FA45D820}" type="slidenum">
              <a:rPr lang="en-US" altLang="en-US"/>
              <a:pPr>
                <a:defRPr/>
              </a:pPr>
              <a:t>22</a:t>
            </a:fld>
            <a:endParaRPr lang="en-US" altLang="en-US"/>
          </a:p>
        </p:txBody>
      </p:sp>
      <p:sp>
        <p:nvSpPr>
          <p:cNvPr id="26627" name="Rectangle 2"/>
          <p:cNvSpPr>
            <a:spLocks noGrp="1" noChangeArrowheads="1"/>
          </p:cNvSpPr>
          <p:nvPr>
            <p:ph type="title"/>
          </p:nvPr>
        </p:nvSpPr>
        <p:spPr>
          <a:xfrm>
            <a:off x="609600" y="990600"/>
            <a:ext cx="7793038" cy="871538"/>
          </a:xfrm>
        </p:spPr>
        <p:txBody>
          <a:bodyPr/>
          <a:lstStyle/>
          <a:p>
            <a:r>
              <a:rPr lang="en-US" altLang="en-US" sz="3200" smtClean="0"/>
              <a:t>UGV Technology</a:t>
            </a:r>
          </a:p>
        </p:txBody>
      </p:sp>
      <p:sp>
        <p:nvSpPr>
          <p:cNvPr id="26628" name="Line 3"/>
          <p:cNvSpPr>
            <a:spLocks noChangeShapeType="1"/>
          </p:cNvSpPr>
          <p:nvPr/>
        </p:nvSpPr>
        <p:spPr bwMode="auto">
          <a:xfrm>
            <a:off x="3657600" y="6446838"/>
            <a:ext cx="1828800"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26629" name="Group 9"/>
          <p:cNvGrpSpPr>
            <a:grpSpLocks/>
          </p:cNvGrpSpPr>
          <p:nvPr/>
        </p:nvGrpSpPr>
        <p:grpSpPr bwMode="auto">
          <a:xfrm>
            <a:off x="3644900" y="5519738"/>
            <a:ext cx="1841500" cy="949325"/>
            <a:chOff x="2296" y="3477"/>
            <a:chExt cx="1160" cy="598"/>
          </a:xfrm>
        </p:grpSpPr>
        <p:sp>
          <p:nvSpPr>
            <p:cNvPr id="26630" name="Arc 10"/>
            <p:cNvSpPr>
              <a:spLocks/>
            </p:cNvSpPr>
            <p:nvPr/>
          </p:nvSpPr>
          <p:spPr bwMode="auto">
            <a:xfrm>
              <a:off x="2296" y="3477"/>
              <a:ext cx="1152" cy="598"/>
            </a:xfrm>
            <a:custGeom>
              <a:avLst/>
              <a:gdLst>
                <a:gd name="T0" fmla="*/ 0 w 43200"/>
                <a:gd name="T1" fmla="*/ 0 h 23019"/>
                <a:gd name="T2" fmla="*/ 1 w 43200"/>
                <a:gd name="T3" fmla="*/ 0 h 23019"/>
                <a:gd name="T4" fmla="*/ 0 w 43200"/>
                <a:gd name="T5" fmla="*/ 0 h 23019"/>
                <a:gd name="T6" fmla="*/ 0 60000 65536"/>
                <a:gd name="T7" fmla="*/ 0 60000 65536"/>
                <a:gd name="T8" fmla="*/ 0 60000 65536"/>
              </a:gdLst>
              <a:ahLst/>
              <a:cxnLst>
                <a:cxn ang="T6">
                  <a:pos x="T0" y="T1"/>
                </a:cxn>
                <a:cxn ang="T7">
                  <a:pos x="T2" y="T3"/>
                </a:cxn>
                <a:cxn ang="T8">
                  <a:pos x="T4" y="T5"/>
                </a:cxn>
              </a:cxnLst>
              <a:rect l="0" t="0" r="r" b="b"/>
              <a:pathLst>
                <a:path w="43200" h="23019" fill="none" extrusionOk="0">
                  <a:moveTo>
                    <a:pt x="7" y="22153"/>
                  </a:moveTo>
                  <a:cubicBezTo>
                    <a:pt x="2" y="21969"/>
                    <a:pt x="0" y="21784"/>
                    <a:pt x="0" y="21600"/>
                  </a:cubicBezTo>
                  <a:cubicBezTo>
                    <a:pt x="0" y="9670"/>
                    <a:pt x="9670" y="0"/>
                    <a:pt x="21600" y="0"/>
                  </a:cubicBezTo>
                  <a:cubicBezTo>
                    <a:pt x="33529" y="0"/>
                    <a:pt x="43200" y="9670"/>
                    <a:pt x="43200" y="21600"/>
                  </a:cubicBezTo>
                  <a:cubicBezTo>
                    <a:pt x="43200" y="22073"/>
                    <a:pt x="43184" y="22546"/>
                    <a:pt x="43153" y="23019"/>
                  </a:cubicBezTo>
                </a:path>
                <a:path w="43200" h="23019" stroke="0" extrusionOk="0">
                  <a:moveTo>
                    <a:pt x="7" y="22153"/>
                  </a:moveTo>
                  <a:cubicBezTo>
                    <a:pt x="2" y="21969"/>
                    <a:pt x="0" y="21784"/>
                    <a:pt x="0" y="21600"/>
                  </a:cubicBezTo>
                  <a:cubicBezTo>
                    <a:pt x="0" y="9670"/>
                    <a:pt x="9670" y="0"/>
                    <a:pt x="21600" y="0"/>
                  </a:cubicBezTo>
                  <a:cubicBezTo>
                    <a:pt x="33529" y="0"/>
                    <a:pt x="43200" y="9670"/>
                    <a:pt x="43200" y="21600"/>
                  </a:cubicBezTo>
                  <a:cubicBezTo>
                    <a:pt x="43200" y="22073"/>
                    <a:pt x="43184" y="22546"/>
                    <a:pt x="43153" y="23019"/>
                  </a:cubicBezTo>
                  <a:lnTo>
                    <a:pt x="21600" y="21600"/>
                  </a:lnTo>
                  <a:lnTo>
                    <a:pt x="7" y="22153"/>
                  </a:lnTo>
                  <a:close/>
                </a:path>
              </a:pathLst>
            </a:custGeom>
            <a:solidFill>
              <a:srgbClr val="C5CEFD"/>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1" name="Line 11"/>
            <p:cNvSpPr>
              <a:spLocks noChangeShapeType="1"/>
            </p:cNvSpPr>
            <p:nvPr/>
          </p:nvSpPr>
          <p:spPr bwMode="auto">
            <a:xfrm>
              <a:off x="2304" y="4061"/>
              <a:ext cx="1152"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6632" name="Text Box 12"/>
            <p:cNvSpPr txBox="1">
              <a:spLocks noChangeArrowheads="1"/>
            </p:cNvSpPr>
            <p:nvPr/>
          </p:nvSpPr>
          <p:spPr bwMode="auto">
            <a:xfrm>
              <a:off x="2559" y="3515"/>
              <a:ext cx="68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Motion</a:t>
              </a:r>
            </a:p>
          </p:txBody>
        </p:sp>
      </p:gr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E3CAA65-8ADE-4310-B392-5B7ECCA3F779}" type="slidenum">
              <a:rPr lang="en-US" altLang="en-US"/>
              <a:pPr>
                <a:defRPr/>
              </a:pPr>
              <a:t>23</a:t>
            </a:fld>
            <a:endParaRPr lang="en-US" altLang="en-US"/>
          </a:p>
        </p:txBody>
      </p:sp>
      <p:sp>
        <p:nvSpPr>
          <p:cNvPr id="27651" name="Rectangle 2"/>
          <p:cNvSpPr>
            <a:spLocks noGrp="1" noChangeArrowheads="1"/>
          </p:cNvSpPr>
          <p:nvPr>
            <p:ph type="title"/>
          </p:nvPr>
        </p:nvSpPr>
        <p:spPr>
          <a:xfrm>
            <a:off x="158750" y="125413"/>
            <a:ext cx="6924675" cy="862012"/>
          </a:xfrm>
        </p:spPr>
        <p:txBody>
          <a:bodyPr/>
          <a:lstStyle/>
          <a:p>
            <a:pPr eaLnBrk="1" hangingPunct="1"/>
            <a:r>
              <a:rPr lang="en-US" altLang="en-US" sz="3200" smtClean="0"/>
              <a:t>Motion and Locomotion for Unmanned Systems	</a:t>
            </a:r>
          </a:p>
        </p:txBody>
      </p:sp>
      <p:sp>
        <p:nvSpPr>
          <p:cNvPr id="171011" name="Rectangle 3"/>
          <p:cNvSpPr>
            <a:spLocks noGrp="1" noChangeArrowheads="1"/>
          </p:cNvSpPr>
          <p:nvPr>
            <p:ph type="body" idx="1"/>
          </p:nvPr>
        </p:nvSpPr>
        <p:spPr>
          <a:xfrm>
            <a:off x="222250" y="1279525"/>
            <a:ext cx="8670925" cy="5211763"/>
          </a:xfrm>
        </p:spPr>
        <p:txBody>
          <a:bodyPr/>
          <a:lstStyle/>
          <a:p>
            <a:pPr marL="282575" indent="-282575" eaLnBrk="1" hangingPunct="1">
              <a:buFontTx/>
              <a:buNone/>
            </a:pPr>
            <a:r>
              <a:rPr lang="en-US" altLang="en-US" b="1" smtClean="0"/>
              <a:t>Except for UGS, most unmanned systems must move:</a:t>
            </a:r>
          </a:p>
          <a:p>
            <a:pPr marL="282575" indent="-282575" eaLnBrk="1" hangingPunct="1">
              <a:buFontTx/>
              <a:buNone/>
            </a:pPr>
            <a:endParaRPr lang="en-US" altLang="en-US" sz="1000" smtClean="0"/>
          </a:p>
          <a:p>
            <a:pPr marL="282575" indent="-282575" eaLnBrk="1" hangingPunct="1"/>
            <a:r>
              <a:rPr lang="en-US" altLang="en-US" smtClean="0"/>
              <a:t>UGV: wheels and tracks</a:t>
            </a:r>
          </a:p>
          <a:p>
            <a:pPr marL="282575" indent="-282575" eaLnBrk="1" hangingPunct="1"/>
            <a:r>
              <a:rPr lang="en-US" altLang="en-US" smtClean="0"/>
              <a:t>UAV: fixed wing, rotary wing, VTOL</a:t>
            </a:r>
          </a:p>
          <a:p>
            <a:pPr marL="282575" indent="-282575" eaLnBrk="1" hangingPunct="1"/>
            <a:r>
              <a:rPr lang="en-US" altLang="en-US" smtClean="0"/>
              <a:t>USV/UUV: propeller based, jetted</a:t>
            </a:r>
          </a:p>
          <a:p>
            <a:pPr marL="282575" indent="-282575" eaLnBrk="1" hangingPunct="1"/>
            <a:endParaRPr lang="en-US" altLang="en-US" smtClean="0"/>
          </a:p>
          <a:p>
            <a:pPr marL="282575" indent="-282575" eaLnBrk="1" hangingPunct="1">
              <a:buFontTx/>
              <a:buNone/>
            </a:pPr>
            <a:r>
              <a:rPr lang="en-US" altLang="en-US" smtClean="0"/>
              <a:t>    In general the motion and locomotion aspects of an unmanned vehicle are not remarkably different than that of their manned counterparts:</a:t>
            </a:r>
          </a:p>
          <a:p>
            <a:pPr marL="282575" indent="-282575" eaLnBrk="1" hangingPunct="1">
              <a:buFontTx/>
              <a:buNone/>
            </a:pPr>
            <a:endParaRPr lang="en-US" altLang="en-US" sz="1000" smtClean="0"/>
          </a:p>
          <a:p>
            <a:pPr lvl="1" eaLnBrk="1" hangingPunct="1"/>
            <a:r>
              <a:rPr lang="en-US" altLang="en-US" sz="2400" smtClean="0"/>
              <a:t>Design of motion and locomotion system becomes “only” an engineering task!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101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101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101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101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10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p:txBody>
          <a:bodyPr/>
          <a:lstStyle/>
          <a:p>
            <a:pPr>
              <a:defRPr/>
            </a:pPr>
            <a:fld id="{ECD68201-30AD-4B89-841B-C270E76A04FD}" type="slidenum">
              <a:rPr lang="en-US" altLang="en-US"/>
              <a:pPr>
                <a:defRPr/>
              </a:pPr>
              <a:t>24</a:t>
            </a:fld>
            <a:endParaRPr lang="en-US" altLang="en-US"/>
          </a:p>
        </p:txBody>
      </p:sp>
      <p:sp>
        <p:nvSpPr>
          <p:cNvPr id="28675" name="Rectangle 2"/>
          <p:cNvSpPr>
            <a:spLocks noGrp="1" noChangeArrowheads="1"/>
          </p:cNvSpPr>
          <p:nvPr>
            <p:ph type="title"/>
          </p:nvPr>
        </p:nvSpPr>
        <p:spPr/>
        <p:txBody>
          <a:bodyPr/>
          <a:lstStyle/>
          <a:p>
            <a:r>
              <a:rPr lang="en-US" altLang="en-US" sz="3200" smtClean="0"/>
              <a:t>Some ODV Robots Built At USU</a:t>
            </a:r>
          </a:p>
        </p:txBody>
      </p:sp>
      <p:pic>
        <p:nvPicPr>
          <p:cNvPr id="28676" name="Picture 3" descr="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2632075"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4"/>
          <p:cNvSpPr txBox="1">
            <a:spLocks noChangeArrowheads="1"/>
          </p:cNvSpPr>
          <p:nvPr/>
        </p:nvSpPr>
        <p:spPr bwMode="auto">
          <a:xfrm>
            <a:off x="914400" y="1676400"/>
            <a:ext cx="1309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T1 -1998</a:t>
            </a:r>
          </a:p>
        </p:txBody>
      </p:sp>
      <p:sp>
        <p:nvSpPr>
          <p:cNvPr id="28678" name="Text Box 5"/>
          <p:cNvSpPr txBox="1">
            <a:spLocks noChangeArrowheads="1"/>
          </p:cNvSpPr>
          <p:nvPr/>
        </p:nvSpPr>
        <p:spPr bwMode="auto">
          <a:xfrm>
            <a:off x="4038600" y="1676400"/>
            <a:ext cx="1309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T2 -1998</a:t>
            </a:r>
          </a:p>
        </p:txBody>
      </p:sp>
      <p:sp>
        <p:nvSpPr>
          <p:cNvPr id="28679" name="Text Box 6"/>
          <p:cNvSpPr txBox="1">
            <a:spLocks noChangeArrowheads="1"/>
          </p:cNvSpPr>
          <p:nvPr/>
        </p:nvSpPr>
        <p:spPr bwMode="auto">
          <a:xfrm>
            <a:off x="6400800" y="1600200"/>
            <a:ext cx="1862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ODIS I -2000</a:t>
            </a:r>
          </a:p>
        </p:txBody>
      </p:sp>
      <p:sp>
        <p:nvSpPr>
          <p:cNvPr id="28680" name="Text Box 7"/>
          <p:cNvSpPr txBox="1">
            <a:spLocks noChangeArrowheads="1"/>
          </p:cNvSpPr>
          <p:nvPr/>
        </p:nvSpPr>
        <p:spPr bwMode="auto">
          <a:xfrm>
            <a:off x="2971800" y="6137275"/>
            <a:ext cx="1309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T3 -1999</a:t>
            </a:r>
          </a:p>
        </p:txBody>
      </p:sp>
      <p:pic>
        <p:nvPicPr>
          <p:cNvPr id="2868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50" y="4775200"/>
            <a:ext cx="266065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9463" y="2057400"/>
            <a:ext cx="240982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981200"/>
            <a:ext cx="1676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Text Box 11"/>
          <p:cNvSpPr txBox="1">
            <a:spLocks noChangeArrowheads="1"/>
          </p:cNvSpPr>
          <p:nvPr/>
        </p:nvSpPr>
        <p:spPr bwMode="auto">
          <a:xfrm>
            <a:off x="6767513" y="3657600"/>
            <a:ext cx="1309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T4 -2003</a:t>
            </a:r>
          </a:p>
        </p:txBody>
      </p:sp>
      <p:pic>
        <p:nvPicPr>
          <p:cNvPr id="65548" name="Rotated steering.mpg">
            <a:hlinkClick r:id="" action="ppaction://media"/>
          </p:cNvPr>
          <p:cNvPicPr>
            <a:picLocks noGrp="1" noRot="1" noChangeAspect="1" noChangeArrowheads="1"/>
          </p:cNvPicPr>
          <p:nvPr>
            <p:ph idx="1"/>
            <a:videoFile r:link="rId1"/>
          </p:nvPr>
        </p:nvPicPr>
        <p:blipFill>
          <a:blip r:embed="rId7">
            <a:extLst>
              <a:ext uri="{28A0092B-C50C-407E-A947-70E740481C1C}">
                <a14:useLocalDpi xmlns:a14="http://schemas.microsoft.com/office/drawing/2010/main" val="0"/>
              </a:ext>
            </a:extLst>
          </a:blip>
          <a:srcRect/>
          <a:stretch>
            <a:fillRect/>
          </a:stretch>
        </p:blipFill>
        <p:spPr>
          <a:xfrm>
            <a:off x="6553200" y="4114800"/>
            <a:ext cx="1771650" cy="2362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6" name="Text Box 13"/>
          <p:cNvSpPr txBox="1">
            <a:spLocks noChangeArrowheads="1"/>
          </p:cNvSpPr>
          <p:nvPr/>
        </p:nvSpPr>
        <p:spPr bwMode="auto">
          <a:xfrm>
            <a:off x="6477000" y="6497638"/>
            <a:ext cx="2047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t>(Hydraulic drive/steer)</a:t>
            </a:r>
          </a:p>
        </p:txBody>
      </p:sp>
      <p:sp>
        <p:nvSpPr>
          <p:cNvPr id="65550" name="Text Box 14"/>
          <p:cNvSpPr txBox="1">
            <a:spLocks noChangeArrowheads="1"/>
          </p:cNvSpPr>
          <p:nvPr/>
        </p:nvSpPr>
        <p:spPr bwMode="auto">
          <a:xfrm>
            <a:off x="1219200" y="3114675"/>
            <a:ext cx="7239000" cy="32146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dirty="0"/>
              <a:t>Typical UGV Mobility Platforms</a:t>
            </a:r>
          </a:p>
          <a:p>
            <a:pPr>
              <a:spcBef>
                <a:spcPct val="0"/>
              </a:spcBef>
              <a:buFontTx/>
              <a:buNone/>
            </a:pPr>
            <a:endParaRPr lang="en-US" altLang="en-US" b="1" dirty="0"/>
          </a:p>
          <a:p>
            <a:pPr lvl="2">
              <a:spcBef>
                <a:spcPct val="0"/>
              </a:spcBef>
              <a:buFontTx/>
              <a:buNone/>
            </a:pPr>
            <a:r>
              <a:rPr lang="en-US" altLang="en-US" sz="2800" dirty="0"/>
              <a:t>Ackerman</a:t>
            </a:r>
          </a:p>
          <a:p>
            <a:pPr lvl="2">
              <a:spcBef>
                <a:spcPct val="0"/>
              </a:spcBef>
              <a:buFontTx/>
              <a:buNone/>
            </a:pPr>
            <a:r>
              <a:rPr lang="en-US" altLang="en-US" sz="2800" dirty="0"/>
              <a:t>Skid-Steer</a:t>
            </a:r>
          </a:p>
          <a:p>
            <a:pPr lvl="2">
              <a:spcBef>
                <a:spcPct val="0"/>
              </a:spcBef>
              <a:buFontTx/>
              <a:buNone/>
            </a:pPr>
            <a:r>
              <a:rPr lang="en-US" altLang="en-US" sz="2800" dirty="0"/>
              <a:t>Unicycle</a:t>
            </a:r>
          </a:p>
          <a:p>
            <a:pPr lvl="2">
              <a:spcBef>
                <a:spcPct val="0"/>
              </a:spcBef>
              <a:buFontTx/>
              <a:buNone/>
            </a:pPr>
            <a:r>
              <a:rPr lang="en-US" altLang="en-US" sz="2800" dirty="0"/>
              <a:t>Unique Mobility</a:t>
            </a:r>
          </a:p>
          <a:p>
            <a:pPr>
              <a:spcBef>
                <a:spcPct val="0"/>
              </a:spcBef>
              <a:buFontTx/>
              <a:buNone/>
            </a:pPr>
            <a:endParaRPr lang="en-US" altLang="en-US" sz="2800" dirty="0">
              <a:solidFill>
                <a:schemeClr val="bg1"/>
              </a:solidFill>
            </a:endParaRP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5550"/>
                                        </p:tgtEl>
                                      </p:cBhvr>
                                    </p:animEffect>
                                    <p:set>
                                      <p:cBhvr>
                                        <p:cTn id="7" dur="1" fill="hold">
                                          <p:stCondLst>
                                            <p:cond delay="499"/>
                                          </p:stCondLst>
                                        </p:cTn>
                                        <p:tgtEl>
                                          <p:spTgt spid="6555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040" fill="hold"/>
                                        <p:tgtEl>
                                          <p:spTgt spid="6554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5548"/>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65548"/>
                                        </p:tgtEl>
                                      </p:cBhvr>
                                    </p:cmd>
                                  </p:childTnLst>
                                </p:cTn>
                              </p:par>
                            </p:childTnLst>
                          </p:cTn>
                        </p:par>
                      </p:childTnLst>
                    </p:cTn>
                  </p:par>
                </p:childTnLst>
              </p:cTn>
              <p:nextCondLst>
                <p:cond evt="onClick" delay="0">
                  <p:tgtEl>
                    <p:spTgt spid="65548"/>
                  </p:tgtEl>
                </p:cond>
              </p:nextCondLst>
            </p:seq>
            <p:video>
              <p:cMediaNode>
                <p:cTn id="17" fill="hold" display="0">
                  <p:stCondLst>
                    <p:cond delay="indefinite"/>
                  </p:stCondLst>
                  <p:endCondLst>
                    <p:cond evt="onNext" delay="0">
                      <p:tgtEl>
                        <p:sldTgt/>
                      </p:tgtEl>
                    </p:cond>
                    <p:cond evt="onPrev" delay="0">
                      <p:tgtEl>
                        <p:sldTgt/>
                      </p:tgtEl>
                    </p:cond>
                  </p:endCondLst>
                </p:cTn>
                <p:tgtEl>
                  <p:spTgt spid="65548"/>
                </p:tgtEl>
              </p:cMediaNode>
            </p:video>
          </p:childTnLst>
        </p:cTn>
      </p:par>
    </p:tnLst>
    <p:bldLst>
      <p:bldP spid="655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892CE097-7EE5-4C43-AA2B-6BAE3169F72C}" type="slidenum">
              <a:rPr lang="en-US" altLang="en-US"/>
              <a:pPr>
                <a:defRPr/>
              </a:pPr>
              <a:t>25</a:t>
            </a:fld>
            <a:endParaRPr lang="en-US" altLang="en-US"/>
          </a:p>
        </p:txBody>
      </p:sp>
      <p:pic>
        <p:nvPicPr>
          <p:cNvPr id="29699" name="Picture 2" descr="WH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75" y="1735138"/>
            <a:ext cx="51054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ChangeArrowheads="1"/>
          </p:cNvSpPr>
          <p:nvPr/>
        </p:nvSpPr>
        <p:spPr bwMode="auto">
          <a:xfrm>
            <a:off x="685800" y="1077913"/>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a:solidFill>
                  <a:schemeClr val="tx2"/>
                </a:solidFill>
              </a:rPr>
              <a:t>Mobility Example: USU ODV Technology</a:t>
            </a:r>
            <a:r>
              <a:rPr lang="en-US" altLang="en-US">
                <a:solidFill>
                  <a:schemeClr val="tx2"/>
                </a:solidFill>
              </a:rPr>
              <a:t/>
            </a:r>
            <a:br>
              <a:rPr lang="en-US" altLang="en-US">
                <a:solidFill>
                  <a:schemeClr val="tx2"/>
                </a:solidFill>
              </a:rPr>
            </a:br>
            <a:endParaRPr lang="en-US" altLang="en-US" b="1">
              <a:solidFill>
                <a:schemeClr val="tx2"/>
              </a:solidFill>
            </a:endParaRPr>
          </a:p>
        </p:txBody>
      </p:sp>
      <p:sp>
        <p:nvSpPr>
          <p:cNvPr id="29701" name="Rectangle 4"/>
          <p:cNvSpPr>
            <a:spLocks noChangeArrowheads="1"/>
          </p:cNvSpPr>
          <p:nvPr/>
        </p:nvSpPr>
        <p:spPr bwMode="auto">
          <a:xfrm>
            <a:off x="457200" y="1976438"/>
            <a:ext cx="4452938"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US" altLang="en-US" sz="2000" dirty="0"/>
              <a:t>USU developed a mobility capability called the “smart wheel”</a:t>
            </a:r>
          </a:p>
          <a:p>
            <a:r>
              <a:rPr lang="en-US" altLang="en-US" sz="2000" dirty="0"/>
              <a:t>Each “smart wheel” has two or three independent degrees of freedom:</a:t>
            </a:r>
          </a:p>
          <a:p>
            <a:pPr lvl="1"/>
            <a:r>
              <a:rPr lang="en-US" altLang="en-US" sz="2000" dirty="0"/>
              <a:t>Drive</a:t>
            </a:r>
          </a:p>
          <a:p>
            <a:pPr lvl="1"/>
            <a:r>
              <a:rPr lang="en-US" altLang="en-US" sz="2000" dirty="0"/>
              <a:t>Steering (infinite rotation)</a:t>
            </a:r>
          </a:p>
          <a:p>
            <a:pPr lvl="1"/>
            <a:r>
              <a:rPr lang="en-US" altLang="en-US" sz="2000" dirty="0"/>
              <a:t>Height</a:t>
            </a:r>
          </a:p>
          <a:p>
            <a:r>
              <a:rPr lang="en-US" altLang="en-US" sz="2000" dirty="0"/>
              <a:t>Multiple smart wheels on a chassis creates a “nearly-holonomic” or </a:t>
            </a:r>
            <a:r>
              <a:rPr lang="en-US" altLang="en-US" sz="2000" dirty="0" err="1"/>
              <a:t>omni</a:t>
            </a:r>
            <a:r>
              <a:rPr lang="en-US" altLang="en-US" sz="2000" dirty="0"/>
              <a:t>-directional (ODV) vehicle </a:t>
            </a:r>
          </a:p>
          <a:p>
            <a:endParaRPr lang="en-US" altLang="en-US" sz="2000" dirty="0"/>
          </a:p>
          <a:p>
            <a:pPr lvl="1"/>
            <a:endParaRPr lang="en-US" altLang="en-US" b="1" dirty="0"/>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pPr>
              <a:defRPr/>
            </a:pPr>
            <a:fld id="{CC312B3F-5E5E-4F65-B804-5194E44C7784}" type="slidenum">
              <a:rPr lang="en-US" altLang="en-US"/>
              <a:pPr>
                <a:defRPr/>
              </a:pPr>
              <a:t>26</a:t>
            </a:fld>
            <a:endParaRPr lang="en-US" altLang="en-US"/>
          </a:p>
        </p:txBody>
      </p:sp>
      <p:sp>
        <p:nvSpPr>
          <p:cNvPr id="30723" name="Rectangle 2"/>
          <p:cNvSpPr>
            <a:spLocks noChangeArrowheads="1"/>
          </p:cNvSpPr>
          <p:nvPr/>
        </p:nvSpPr>
        <p:spPr bwMode="auto">
          <a:xfrm>
            <a:off x="685800" y="142494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dirty="0">
                <a:solidFill>
                  <a:schemeClr val="tx2"/>
                </a:solidFill>
              </a:rPr>
              <a:t>T1 Omni Directional Vehicle (ODV)</a:t>
            </a:r>
            <a:r>
              <a:rPr lang="en-US" altLang="en-US" sz="3600" b="1" dirty="0">
                <a:solidFill>
                  <a:schemeClr val="tx2"/>
                </a:solidFill>
              </a:rPr>
              <a:t/>
            </a:r>
            <a:br>
              <a:rPr lang="en-US" altLang="en-US" sz="3600" b="1" dirty="0">
                <a:solidFill>
                  <a:schemeClr val="tx2"/>
                </a:solidFill>
              </a:rPr>
            </a:br>
            <a:endParaRPr lang="en-US" altLang="en-US" sz="3600" b="1" dirty="0">
              <a:solidFill>
                <a:schemeClr val="tx2"/>
              </a:solidFill>
            </a:endParaRPr>
          </a:p>
        </p:txBody>
      </p:sp>
      <p:sp>
        <p:nvSpPr>
          <p:cNvPr id="30724" name="Text Box 3"/>
          <p:cNvSpPr txBox="1">
            <a:spLocks noChangeArrowheads="1"/>
          </p:cNvSpPr>
          <p:nvPr/>
        </p:nvSpPr>
        <p:spPr bwMode="auto">
          <a:xfrm>
            <a:off x="4800600" y="4724400"/>
            <a:ext cx="34147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Smart wheels make it</a:t>
            </a:r>
          </a:p>
          <a:p>
            <a:pPr>
              <a:spcBef>
                <a:spcPct val="0"/>
              </a:spcBef>
              <a:buFontTx/>
              <a:buNone/>
            </a:pPr>
            <a:r>
              <a:rPr lang="en-US" altLang="en-US" sz="2400"/>
              <a:t>possible to simultaneously</a:t>
            </a:r>
          </a:p>
          <a:p>
            <a:pPr>
              <a:spcBef>
                <a:spcPct val="0"/>
              </a:spcBef>
              <a:buFontTx/>
              <a:buNone/>
            </a:pPr>
            <a:r>
              <a:rPr lang="en-US" altLang="en-US" sz="2400"/>
              <a:t>   - Translate</a:t>
            </a:r>
          </a:p>
          <a:p>
            <a:pPr>
              <a:spcBef>
                <a:spcPct val="0"/>
              </a:spcBef>
              <a:buFontTx/>
              <a:buNone/>
            </a:pPr>
            <a:r>
              <a:rPr lang="en-US" altLang="en-US" sz="2400"/>
              <a:t>   -  Rotate</a:t>
            </a:r>
          </a:p>
        </p:txBody>
      </p:sp>
      <p:sp>
        <p:nvSpPr>
          <p:cNvPr id="30725" name="Text Box 4"/>
          <p:cNvSpPr txBox="1">
            <a:spLocks noChangeArrowheads="1"/>
          </p:cNvSpPr>
          <p:nvPr/>
        </p:nvSpPr>
        <p:spPr bwMode="auto">
          <a:xfrm>
            <a:off x="914400" y="4724400"/>
            <a:ext cx="3429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ODV steering gives improved mobility compared to </a:t>
            </a:r>
          </a:p>
          <a:p>
            <a:pPr>
              <a:spcBef>
                <a:spcPct val="0"/>
              </a:spcBef>
              <a:buFontTx/>
              <a:buNone/>
            </a:pPr>
            <a:r>
              <a:rPr lang="en-US" altLang="en-US" sz="2400" dirty="0"/>
              <a:t>conventional steering</a:t>
            </a:r>
          </a:p>
        </p:txBody>
      </p:sp>
      <p:pic>
        <p:nvPicPr>
          <p:cNvPr id="2" name="T1Crest16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67200" y="3200400"/>
            <a:ext cx="609600" cy="457200"/>
          </a:xfrm>
          <a:prstGeom prst="rect">
            <a:avLst/>
          </a:prstGeom>
        </p:spPr>
      </p:pic>
      <p:pic>
        <p:nvPicPr>
          <p:cNvPr id="3" name="T1Crest16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572000" y="1767839"/>
            <a:ext cx="4091940" cy="3068955"/>
          </a:xfrm>
          <a:prstGeom prst="rect">
            <a:avLst/>
          </a:prstGeom>
        </p:spPr>
      </p:pic>
      <p:pic>
        <p:nvPicPr>
          <p:cNvPr id="4" name="T1Terrain160">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360045" y="1767839"/>
            <a:ext cx="4059555" cy="3044666"/>
          </a:xfrm>
          <a:prstGeom prst="rect">
            <a:avLst/>
          </a:prstGeom>
        </p:spPr>
      </p:pic>
      <p:sp>
        <p:nvSpPr>
          <p:cNvPr id="5" name="Date Placeholder 4"/>
          <p:cNvSpPr>
            <a:spLocks noGrp="1"/>
          </p:cNvSpPr>
          <p:nvPr>
            <p:ph type="dt" sz="half" idx="10"/>
          </p:nvPr>
        </p:nvSpPr>
        <p:spPr/>
        <p:txBody>
          <a:bodyPr/>
          <a:lstStyle/>
          <a:p>
            <a:pPr>
              <a:defRPr/>
            </a:pPr>
            <a:r>
              <a:rPr lang="en-US" altLang="en-US" smtClean="0"/>
              <a:t>7/30/2016</a:t>
            </a:r>
            <a:endParaRPr lang="en-US" altLang="en-US"/>
          </a:p>
        </p:txBody>
      </p:sp>
      <p:sp>
        <p:nvSpPr>
          <p:cNvPr id="6" name="Footer Placeholder 5"/>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extLst>
      <p:ext uri="{BB962C8B-B14F-4D97-AF65-F5344CB8AC3E}">
        <p14:creationId xmlns:p14="http://schemas.microsoft.com/office/powerpoint/2010/main" val="129910781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44E96276-136B-463F-821C-1E543D84DB49}" type="slidenum">
              <a:rPr lang="en-US" altLang="en-US"/>
              <a:pPr>
                <a:defRPr/>
              </a:pPr>
              <a:t>27</a:t>
            </a:fld>
            <a:endParaRPr lang="en-US" altLang="en-US"/>
          </a:p>
        </p:txBody>
      </p:sp>
      <p:sp>
        <p:nvSpPr>
          <p:cNvPr id="31747" name="Rectangle 2"/>
          <p:cNvSpPr>
            <a:spLocks noChangeArrowheads="1"/>
          </p:cNvSpPr>
          <p:nvPr/>
        </p:nvSpPr>
        <p:spPr bwMode="auto">
          <a:xfrm>
            <a:off x="658813" y="936625"/>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a:solidFill>
                  <a:schemeClr val="tx2"/>
                </a:solidFill>
              </a:rPr>
              <a:t>T2 Omni Directional Vehicle</a:t>
            </a:r>
            <a:r>
              <a:rPr lang="en-US" altLang="en-US">
                <a:solidFill>
                  <a:schemeClr val="tx2"/>
                </a:solidFill>
              </a:rPr>
              <a:t> </a:t>
            </a:r>
            <a:endParaRPr lang="en-US" altLang="en-US" sz="3600" b="1">
              <a:solidFill>
                <a:schemeClr val="tx2"/>
              </a:solidFill>
            </a:endParaRPr>
          </a:p>
        </p:txBody>
      </p:sp>
      <p:pic>
        <p:nvPicPr>
          <p:cNvPr id="317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57375"/>
            <a:ext cx="4267200" cy="331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Text Box 4"/>
          <p:cNvSpPr txBox="1">
            <a:spLocks noChangeArrowheads="1"/>
          </p:cNvSpPr>
          <p:nvPr/>
        </p:nvSpPr>
        <p:spPr bwMode="auto">
          <a:xfrm>
            <a:off x="3962400" y="4724400"/>
            <a:ext cx="46497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T2 can be used for military scout </a:t>
            </a:r>
          </a:p>
          <a:p>
            <a:pPr eaLnBrk="1" hangingPunct="1">
              <a:spcBef>
                <a:spcPct val="0"/>
              </a:spcBef>
              <a:buFontTx/>
              <a:buNone/>
            </a:pPr>
            <a:r>
              <a:rPr lang="en-US" altLang="en-US" sz="2400"/>
              <a:t>missions, remote surveillance, EOD,</a:t>
            </a:r>
          </a:p>
          <a:p>
            <a:pPr eaLnBrk="1" hangingPunct="1">
              <a:spcBef>
                <a:spcPct val="0"/>
              </a:spcBef>
              <a:buFontTx/>
              <a:buNone/>
            </a:pPr>
            <a:r>
              <a:rPr lang="en-US" altLang="en-US" sz="2400"/>
              <a:t>remote sensor deployment, etc. </a:t>
            </a:r>
          </a:p>
        </p:txBody>
      </p:sp>
      <p:pic>
        <p:nvPicPr>
          <p:cNvPr id="175109" name="t2_curb.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572000" y="2226945"/>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133" fill="hold"/>
                                        <p:tgtEl>
                                          <p:spTgt spid="17510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5109"/>
                </p:tgtEl>
              </p:cMediaNode>
            </p:video>
            <p:seq concurrent="1" nextAc="seek">
              <p:cTn id="8" restart="whenNotActive" fill="hold" evtFilter="cancelBubble" nodeType="interactiveSeq">
                <p:stCondLst>
                  <p:cond evt="onClick" delay="0">
                    <p:tgtEl>
                      <p:spTgt spid="17510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5109"/>
                                        </p:tgtEl>
                                      </p:cBhvr>
                                    </p:cmd>
                                  </p:childTnLst>
                                </p:cTn>
                              </p:par>
                            </p:childTnLst>
                          </p:cTn>
                        </p:par>
                      </p:childTnLst>
                    </p:cTn>
                  </p:par>
                </p:childTnLst>
              </p:cTn>
              <p:nextCondLst>
                <p:cond evt="onClick" delay="0">
                  <p:tgtEl>
                    <p:spTgt spid="17510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11B2C2D-D27B-4C6D-AB78-22942397A13A}" type="slidenum">
              <a:rPr lang="en-US" altLang="en-US" smtClean="0"/>
              <a:pPr>
                <a:defRPr/>
              </a:pPr>
              <a:t>28</a:t>
            </a:fld>
            <a:endParaRPr lang="en-US" altLang="en-US"/>
          </a:p>
        </p:txBody>
      </p:sp>
      <p:pic>
        <p:nvPicPr>
          <p:cNvPr id="3" name="T1Terrain16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67200" y="3200400"/>
            <a:ext cx="609600" cy="457200"/>
          </a:xfrm>
          <a:prstGeom prst="rect">
            <a:avLst/>
          </a:prstGeom>
        </p:spPr>
      </p:pic>
      <p:sp>
        <p:nvSpPr>
          <p:cNvPr id="4" name="Date Placeholder 3"/>
          <p:cNvSpPr>
            <a:spLocks noGrp="1"/>
          </p:cNvSpPr>
          <p:nvPr>
            <p:ph type="dt" sz="half" idx="10"/>
          </p:nvPr>
        </p:nvSpPr>
        <p:spPr/>
        <p:txBody>
          <a:bodyPr/>
          <a:lstStyle/>
          <a:p>
            <a:pPr>
              <a:defRPr/>
            </a:pPr>
            <a:r>
              <a:rPr lang="en-US" altLang="en-US" smtClean="0"/>
              <a:t>7/30/2016</a:t>
            </a:r>
            <a:endParaRPr lang="en-US" altLang="en-US"/>
          </a:p>
        </p:txBody>
      </p:sp>
      <p:sp>
        <p:nvSpPr>
          <p:cNvPr id="5" name="Footer Placeholder 4"/>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pic>
        <p:nvPicPr>
          <p:cNvPr id="6" name="T3-Al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653539" y="1221582"/>
            <a:ext cx="6227446" cy="4670584"/>
          </a:xfrm>
          <a:prstGeom prst="rect">
            <a:avLst/>
          </a:prstGeom>
        </p:spPr>
      </p:pic>
    </p:spTree>
    <p:extLst>
      <p:ext uri="{BB962C8B-B14F-4D97-AF65-F5344CB8AC3E}">
        <p14:creationId xmlns:p14="http://schemas.microsoft.com/office/powerpoint/2010/main" val="38972696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
        <p:nvSpPr>
          <p:cNvPr id="4" name="Slide Number Placeholder 3"/>
          <p:cNvSpPr>
            <a:spLocks noGrp="1"/>
          </p:cNvSpPr>
          <p:nvPr>
            <p:ph type="sldNum" sz="quarter" idx="12"/>
          </p:nvPr>
        </p:nvSpPr>
        <p:spPr/>
        <p:txBody>
          <a:bodyPr/>
          <a:lstStyle/>
          <a:p>
            <a:pPr>
              <a:defRPr/>
            </a:pPr>
            <a:fld id="{E11B2C2D-D27B-4C6D-AB78-22942397A13A}" type="slidenum">
              <a:rPr lang="en-US" altLang="en-US" smtClean="0"/>
              <a:pPr>
                <a:defRPr/>
              </a:pPr>
              <a:t>29</a:t>
            </a:fld>
            <a:endParaRPr lang="en-US" altLang="en-US"/>
          </a:p>
        </p:txBody>
      </p:sp>
      <p:pic>
        <p:nvPicPr>
          <p:cNvPr id="5" name="Chaos 2010 Testing-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128" y="1354455"/>
            <a:ext cx="7968399" cy="4469130"/>
          </a:xfrm>
          <a:prstGeom prst="rect">
            <a:avLst/>
          </a:prstGeom>
        </p:spPr>
      </p:pic>
    </p:spTree>
    <p:extLst>
      <p:ext uri="{BB962C8B-B14F-4D97-AF65-F5344CB8AC3E}">
        <p14:creationId xmlns:p14="http://schemas.microsoft.com/office/powerpoint/2010/main" val="275617621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r>
              <a:rPr lang="en-US" dirty="0" err="1" smtClean="0"/>
              <a:t>Miniplan</a:t>
            </a:r>
            <a:endParaRPr lang="en-US" dirty="0"/>
          </a:p>
        </p:txBody>
      </p:sp>
      <p:sp>
        <p:nvSpPr>
          <p:cNvPr id="3" name="Content Placeholder 2"/>
          <p:cNvSpPr>
            <a:spLocks noGrp="1"/>
          </p:cNvSpPr>
          <p:nvPr>
            <p:ph idx="1"/>
          </p:nvPr>
        </p:nvSpPr>
        <p:spPr/>
        <p:txBody>
          <a:bodyPr/>
          <a:lstStyle/>
          <a:p>
            <a:r>
              <a:rPr lang="en-US" dirty="0" smtClean="0">
                <a:solidFill>
                  <a:srgbClr val="FF0000"/>
                </a:solidFill>
              </a:rPr>
              <a:t>Part 1: CSOIS Ground Mobile Robots (unmanned autonomous systems/vehicles)</a:t>
            </a:r>
          </a:p>
          <a:p>
            <a:r>
              <a:rPr lang="en-US" dirty="0" smtClean="0"/>
              <a:t>Part 2: UAS (unmanned aircraft systems)</a:t>
            </a:r>
          </a:p>
          <a:p>
            <a:r>
              <a:rPr lang="en-US" dirty="0" smtClean="0"/>
              <a:t>Part 3: Future Robotics Research: From CPS to CHS</a:t>
            </a:r>
            <a:endParaRPr lang="en-US" dirty="0"/>
          </a:p>
        </p:txBody>
      </p:sp>
      <p:sp>
        <p:nvSpPr>
          <p:cNvPr id="4" name="Date Placeholder 3"/>
          <p:cNvSpPr>
            <a:spLocks noGrp="1"/>
          </p:cNvSpPr>
          <p:nvPr>
            <p:ph type="dt" sz="half" idx="10"/>
          </p:nvPr>
        </p:nvSpPr>
        <p:spPr/>
        <p:txBody>
          <a:bodyPr/>
          <a:lstStyle/>
          <a:p>
            <a:pPr>
              <a:defRPr/>
            </a:pPr>
            <a:r>
              <a:rPr lang="en-US" smtClean="0"/>
              <a:t>7/30/2016</a:t>
            </a:r>
            <a:endParaRPr lang="en-US"/>
          </a:p>
        </p:txBody>
      </p:sp>
      <p:sp>
        <p:nvSpPr>
          <p:cNvPr id="5" name="Footer Placeholder 4"/>
          <p:cNvSpPr>
            <a:spLocks noGrp="1"/>
          </p:cNvSpPr>
          <p:nvPr>
            <p:ph type="ftr" sz="quarter" idx="11"/>
          </p:nvPr>
        </p:nvSpPr>
        <p:spPr/>
        <p:txBody>
          <a:bodyPr/>
          <a:lstStyle/>
          <a:p>
            <a:pPr>
              <a:defRPr/>
            </a:pPr>
            <a:r>
              <a:rPr lang="en-US" smtClean="0"/>
              <a:t>UAS Tutorial Part 1: CSOIS Unmanned Autonomous Systems</a:t>
            </a:r>
            <a:endParaRPr lang="en-US"/>
          </a:p>
        </p:txBody>
      </p:sp>
      <p:sp>
        <p:nvSpPr>
          <p:cNvPr id="6" name="Slide Number Placeholder 5"/>
          <p:cNvSpPr>
            <a:spLocks noGrp="1"/>
          </p:cNvSpPr>
          <p:nvPr>
            <p:ph type="sldNum" sz="quarter" idx="12"/>
          </p:nvPr>
        </p:nvSpPr>
        <p:spPr/>
        <p:txBody>
          <a:bodyPr/>
          <a:lstStyle/>
          <a:p>
            <a:pPr>
              <a:defRPr/>
            </a:pPr>
            <a:r>
              <a:rPr lang="en-US" smtClean="0"/>
              <a:t>Slide-</a:t>
            </a:r>
            <a:fld id="{A77D518D-BA07-42EE-954E-65CB717FBC08}" type="slidenum">
              <a:rPr lang="en-US" smtClean="0"/>
              <a:pPr>
                <a:defRPr/>
              </a:pPr>
              <a:t>3</a:t>
            </a:fld>
            <a:r>
              <a:rPr lang="en-US" smtClean="0"/>
              <a:t>/1024</a:t>
            </a:r>
            <a:endParaRPr lang="en-US"/>
          </a:p>
        </p:txBody>
      </p:sp>
    </p:spTree>
    <p:extLst>
      <p:ext uri="{BB962C8B-B14F-4D97-AF65-F5344CB8AC3E}">
        <p14:creationId xmlns:p14="http://schemas.microsoft.com/office/powerpoint/2010/main" val="411126883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7A02039E-C110-4F1B-919A-4E746BE67A3C}" type="slidenum">
              <a:rPr lang="en-US" altLang="en-US"/>
              <a:pPr>
                <a:defRPr/>
              </a:pPr>
              <a:t>30</a:t>
            </a:fld>
            <a:endParaRPr lang="en-US" altLang="en-US"/>
          </a:p>
        </p:txBody>
      </p:sp>
      <p:pic>
        <p:nvPicPr>
          <p:cNvPr id="32771" name="Picture 3" descr="ODIS at AUVSI 1 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1235075"/>
            <a:ext cx="36576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ODiS at AUVSI 2 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121285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6"/>
          <p:cNvSpPr txBox="1">
            <a:spLocks noChangeArrowheads="1"/>
          </p:cNvSpPr>
          <p:nvPr/>
        </p:nvSpPr>
        <p:spPr bwMode="auto">
          <a:xfrm>
            <a:off x="863600" y="4016375"/>
            <a:ext cx="7292975" cy="243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5425" indent="-2254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Omni-Directional Inspection System (ODIS)</a:t>
            </a:r>
          </a:p>
          <a:p>
            <a:pPr eaLnBrk="1" hangingPunct="1">
              <a:spcBef>
                <a:spcPct val="0"/>
              </a:spcBef>
              <a:buFontTx/>
              <a:buNone/>
            </a:pPr>
            <a:endParaRPr lang="en-US" altLang="en-US" sz="1000" b="1"/>
          </a:p>
          <a:p>
            <a:pPr eaLnBrk="1" hangingPunct="1">
              <a:spcBef>
                <a:spcPct val="0"/>
              </a:spcBef>
            </a:pPr>
            <a:r>
              <a:rPr lang="en-US" altLang="en-US" sz="2400"/>
              <a:t> First application of ODV technology</a:t>
            </a:r>
          </a:p>
          <a:p>
            <a:pPr eaLnBrk="1" hangingPunct="1">
              <a:spcBef>
                <a:spcPct val="0"/>
              </a:spcBef>
            </a:pPr>
            <a:r>
              <a:rPr lang="en-US" altLang="en-US" sz="2400"/>
              <a:t> Man-portable physical security mobile robotic system</a:t>
            </a:r>
          </a:p>
          <a:p>
            <a:pPr eaLnBrk="1" hangingPunct="1">
              <a:spcBef>
                <a:spcPct val="0"/>
              </a:spcBef>
            </a:pPr>
            <a:r>
              <a:rPr lang="en-US" altLang="en-US" sz="2400"/>
              <a:t> Remote inspection under vehicles in a parking area</a:t>
            </a:r>
          </a:p>
          <a:p>
            <a:pPr eaLnBrk="1" hangingPunct="1">
              <a:spcBef>
                <a:spcPct val="0"/>
              </a:spcBef>
            </a:pPr>
            <a:r>
              <a:rPr lang="en-US" altLang="en-US" sz="2400"/>
              <a:t> Carries camera or other sensors </a:t>
            </a:r>
          </a:p>
          <a:p>
            <a:pPr eaLnBrk="1" hangingPunct="1">
              <a:spcBef>
                <a:spcPct val="0"/>
              </a:spcBef>
            </a:pPr>
            <a:r>
              <a:rPr lang="en-US" altLang="en-US" sz="2400"/>
              <a:t> Can be tele-operated, semi-autonomous, or autonomous</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pPr>
              <a:defRPr/>
            </a:pPr>
            <a:fld id="{6378AB7A-F307-4525-B5E3-CB7AB6E37839}" type="slidenum">
              <a:rPr lang="en-US" altLang="en-US"/>
              <a:pPr>
                <a:defRPr/>
              </a:pPr>
              <a:t>31</a:t>
            </a:fld>
            <a:endParaRPr lang="en-US" altLang="en-US"/>
          </a:p>
        </p:txBody>
      </p:sp>
      <p:sp>
        <p:nvSpPr>
          <p:cNvPr id="33795" name="Rectangle 2"/>
          <p:cNvSpPr>
            <a:spLocks noChangeArrowheads="1"/>
          </p:cNvSpPr>
          <p:nvPr/>
        </p:nvSpPr>
        <p:spPr bwMode="auto">
          <a:xfrm>
            <a:off x="0" y="114300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buFontTx/>
              <a:buNone/>
            </a:pPr>
            <a:r>
              <a:rPr lang="en-US" altLang="en-US" b="1"/>
              <a:t>“Putting Robots in Harm’s Way So People Aren’t”</a:t>
            </a:r>
          </a:p>
          <a:p>
            <a:pPr algn="ctr">
              <a:buFontTx/>
              <a:buNone/>
            </a:pPr>
            <a:endParaRPr lang="en-US" altLang="en-US" sz="1000" b="1"/>
          </a:p>
          <a:p>
            <a:pPr algn="ctr">
              <a:buFontTx/>
              <a:buNone/>
            </a:pPr>
            <a:r>
              <a:rPr lang="en-US" altLang="en-US"/>
              <a:t>ODIS – the Omni-Directional Inspection System</a:t>
            </a:r>
          </a:p>
          <a:p>
            <a:pPr algn="ctr">
              <a:buFontTx/>
              <a:buNone/>
            </a:pPr>
            <a:r>
              <a:rPr lang="en-US" altLang="en-US" sz="2800"/>
              <a:t>An ODV Application: Physical Security</a:t>
            </a:r>
          </a:p>
          <a:p>
            <a:pPr algn="ctr">
              <a:buFontTx/>
              <a:buNone/>
            </a:pPr>
            <a:endParaRPr lang="en-US" altLang="en-US"/>
          </a:p>
        </p:txBody>
      </p:sp>
      <p:sp>
        <p:nvSpPr>
          <p:cNvPr id="33796" name="Text Box 3"/>
          <p:cNvSpPr txBox="1">
            <a:spLocks noChangeArrowheads="1"/>
          </p:cNvSpPr>
          <p:nvPr/>
        </p:nvSpPr>
        <p:spPr bwMode="auto">
          <a:xfrm>
            <a:off x="212725" y="41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3797" name="Text Box 4"/>
          <p:cNvSpPr txBox="1">
            <a:spLocks noChangeArrowheads="1"/>
          </p:cNvSpPr>
          <p:nvPr/>
        </p:nvSpPr>
        <p:spPr bwMode="auto">
          <a:xfrm>
            <a:off x="7527925" y="6061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pic>
        <p:nvPicPr>
          <p:cNvPr id="67589" name="odis-all.avi">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953000" y="32004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6"/>
          <p:cNvSpPr txBox="1">
            <a:spLocks noChangeArrowheads="1"/>
          </p:cNvSpPr>
          <p:nvPr/>
        </p:nvSpPr>
        <p:spPr bwMode="auto">
          <a:xfrm>
            <a:off x="5486400" y="6172200"/>
            <a:ext cx="2924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Under joystick control</a:t>
            </a:r>
          </a:p>
        </p:txBody>
      </p:sp>
      <p:pic>
        <p:nvPicPr>
          <p:cNvPr id="33800" name="Picture 7" descr="csois-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004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667" fill="hold"/>
                                        <p:tgtEl>
                                          <p:spTgt spid="6758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758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67589"/>
                                        </p:tgtEl>
                                      </p:cBhvr>
                                    </p:cmd>
                                  </p:childTnLst>
                                </p:cTn>
                              </p:par>
                            </p:childTnLst>
                          </p:cTn>
                        </p:par>
                      </p:childTnLst>
                    </p:cTn>
                  </p:par>
                </p:childTnLst>
              </p:cTn>
              <p:nextCondLst>
                <p:cond evt="onClick" delay="0">
                  <p:tgtEl>
                    <p:spTgt spid="67589"/>
                  </p:tgtEl>
                </p:cond>
              </p:nextCondLst>
            </p:seq>
            <p:video>
              <p:cMediaNode>
                <p:cTn id="12" fill="hold" display="0">
                  <p:stCondLst>
                    <p:cond delay="indefinite"/>
                  </p:stCondLst>
                  <p:endCondLst>
                    <p:cond evt="onNext" delay="0">
                      <p:tgtEl>
                        <p:sldTgt/>
                      </p:tgtEl>
                    </p:cond>
                    <p:cond evt="onPrev" delay="0">
                      <p:tgtEl>
                        <p:sldTgt/>
                      </p:tgtEl>
                    </p:cond>
                  </p:endCondLst>
                </p:cTn>
                <p:tgtEl>
                  <p:spTgt spid="67589"/>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2" descr="!CheckPoint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81075"/>
            <a:ext cx="304323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3" descr="!checkpoint12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733800"/>
            <a:ext cx="30432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4" descr="!checkpoint12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990600"/>
            <a:ext cx="30432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4085" name="Text Box 5"/>
          <p:cNvSpPr txBox="1">
            <a:spLocks noChangeArrowheads="1"/>
          </p:cNvSpPr>
          <p:nvPr/>
        </p:nvSpPr>
        <p:spPr bwMode="auto">
          <a:xfrm>
            <a:off x="2209800" y="304800"/>
            <a:ext cx="4267200" cy="457200"/>
          </a:xfrm>
          <a:prstGeom prst="rect">
            <a:avLst/>
          </a:prstGeom>
          <a:noFill/>
          <a:ln w="9525">
            <a:noFill/>
            <a:miter lim="800000"/>
            <a:headEnd/>
            <a:tailEnd/>
          </a:ln>
          <a:effectLst/>
        </p:spPr>
        <p:txBody>
          <a:bodyPr>
            <a:spAutoFit/>
          </a:bodyPr>
          <a:lstStyle/>
          <a:p>
            <a:pPr algn="ctr">
              <a:spcBef>
                <a:spcPct val="50000"/>
              </a:spcBef>
              <a:defRPr/>
            </a:pPr>
            <a:r>
              <a:rPr lang="en-US" b="1">
                <a:solidFill>
                  <a:schemeClr val="accent1"/>
                </a:solidFill>
                <a:effectLst>
                  <a:outerShdw blurRad="38100" dist="38100" dir="2700000" algn="tl">
                    <a:srgbClr val="C0C0C0"/>
                  </a:outerShdw>
                </a:effectLst>
                <a:latin typeface="Times New Roman" pitchFamily="18" charset="0"/>
              </a:rPr>
              <a:t>ODIS On Duty in Baghdad</a:t>
            </a:r>
          </a:p>
        </p:txBody>
      </p:sp>
      <p:sp>
        <p:nvSpPr>
          <p:cNvPr id="814086" name="Rectangle 6"/>
          <p:cNvSpPr>
            <a:spLocks noChangeArrowheads="1"/>
          </p:cNvSpPr>
          <p:nvPr/>
        </p:nvSpPr>
        <p:spPr bwMode="auto">
          <a:xfrm>
            <a:off x="1619250" y="6035675"/>
            <a:ext cx="6551613" cy="457200"/>
          </a:xfrm>
          <a:prstGeom prst="rect">
            <a:avLst/>
          </a:prstGeom>
          <a:noFill/>
          <a:ln w="9525">
            <a:noFill/>
            <a:miter lim="800000"/>
            <a:headEnd/>
            <a:tailEnd/>
          </a:ln>
          <a:effectLst/>
        </p:spPr>
        <p:txBody>
          <a:bodyPr>
            <a:spAutoFit/>
          </a:bodyPr>
          <a:lstStyle/>
          <a:p>
            <a:pPr>
              <a:defRPr/>
            </a:pPr>
            <a:r>
              <a:rPr lang="en-US" i="1">
                <a:solidFill>
                  <a:srgbClr val="FF0000"/>
                </a:solidFill>
                <a:effectLst>
                  <a:outerShdw blurRad="38100" dist="38100" dir="2700000" algn="tl">
                    <a:srgbClr val="C0C0C0"/>
                  </a:outerShdw>
                </a:effectLst>
                <a:latin typeface="Times New Roman" pitchFamily="18" charset="0"/>
              </a:rPr>
              <a:t>“Putting Robots in Harm’s Way, So People Aren’t”</a:t>
            </a:r>
          </a:p>
        </p:txBody>
      </p:sp>
      <p:pic>
        <p:nvPicPr>
          <p:cNvPr id="12298" name="Picture 7" descr="robots in la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3716338"/>
            <a:ext cx="3038475"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
        <p:nvSpPr>
          <p:cNvPr id="4" name="Slide Number Placeholder 3"/>
          <p:cNvSpPr>
            <a:spLocks noGrp="1"/>
          </p:cNvSpPr>
          <p:nvPr>
            <p:ph type="sldNum" sz="quarter" idx="12"/>
          </p:nvPr>
        </p:nvSpPr>
        <p:spPr/>
        <p:txBody>
          <a:bodyPr/>
          <a:lstStyle/>
          <a:p>
            <a:pPr>
              <a:defRPr/>
            </a:pPr>
            <a:fld id="{E11B2C2D-D27B-4C6D-AB78-22942397A13A}" type="slidenum">
              <a:rPr lang="en-US" altLang="en-US" smtClean="0"/>
              <a:pPr>
                <a:defRPr/>
              </a:pPr>
              <a:t>32</a:t>
            </a:fld>
            <a:endParaRPr lang="en-US" altLang="en-US"/>
          </a:p>
        </p:txBody>
      </p:sp>
    </p:spTree>
    <p:extLst>
      <p:ext uri="{BB962C8B-B14F-4D97-AF65-F5344CB8AC3E}">
        <p14:creationId xmlns:p14="http://schemas.microsoft.com/office/powerpoint/2010/main" val="19791172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22E5A818-0A41-4DB3-A7E6-E645D0942795}" type="slidenum">
              <a:rPr lang="en-US" altLang="en-US"/>
              <a:pPr>
                <a:defRPr/>
              </a:pPr>
              <a:t>33</a:t>
            </a:fld>
            <a:endParaRPr lang="en-US" altLang="en-US"/>
          </a:p>
        </p:txBody>
      </p:sp>
      <p:graphicFrame>
        <p:nvGraphicFramePr>
          <p:cNvPr id="34819" name="Object 2"/>
          <p:cNvGraphicFramePr>
            <a:graphicFrameLocks noChangeAspect="1"/>
          </p:cNvGraphicFramePr>
          <p:nvPr/>
        </p:nvGraphicFramePr>
        <p:xfrm>
          <a:off x="606425" y="2689225"/>
          <a:ext cx="7678738" cy="3652838"/>
        </p:xfrm>
        <a:graphic>
          <a:graphicData uri="http://schemas.openxmlformats.org/presentationml/2006/ole">
            <mc:AlternateContent xmlns:mc="http://schemas.openxmlformats.org/markup-compatibility/2006">
              <mc:Choice xmlns:v="urn:schemas-microsoft-com:vml" Requires="v">
                <p:oleObj spid="_x0000_s34839" name="VISIO" r:id="rId3" imgW="6213348" imgH="2955036" progId="Visio.Drawing.4">
                  <p:embed/>
                </p:oleObj>
              </mc:Choice>
              <mc:Fallback>
                <p:oleObj name="VISIO" r:id="rId3" imgW="6213348" imgH="2955036" progId="Visio.Drawing.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25" y="2689225"/>
                        <a:ext cx="7678738" cy="365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0" name="Text Box 3"/>
          <p:cNvSpPr txBox="1">
            <a:spLocks noChangeArrowheads="1"/>
          </p:cNvSpPr>
          <p:nvPr/>
        </p:nvSpPr>
        <p:spPr bwMode="auto">
          <a:xfrm>
            <a:off x="981075" y="1184275"/>
            <a:ext cx="73072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a:t>Systems Engineering a UGV: Case Study</a:t>
            </a:r>
          </a:p>
          <a:p>
            <a:pPr algn="ctr">
              <a:spcBef>
                <a:spcPct val="0"/>
              </a:spcBef>
              <a:buFontTx/>
              <a:buNone/>
            </a:pPr>
            <a:r>
              <a:rPr lang="en-US" altLang="en-US" b="1"/>
              <a:t>ODIS Design and Implementation</a:t>
            </a:r>
            <a:endParaRPr lang="en-US" altLang="en-US" sz="2400" b="1"/>
          </a:p>
        </p:txBody>
      </p:sp>
      <p:sp>
        <p:nvSpPr>
          <p:cNvPr id="34821" name="AutoShape 4">
            <a:hlinkClick r:id="rId5" action="ppaction://hlinksldjump" highlightClick="1"/>
          </p:cNvPr>
          <p:cNvSpPr>
            <a:spLocks noChangeArrowheads="1"/>
          </p:cNvSpPr>
          <p:nvPr/>
        </p:nvSpPr>
        <p:spPr bwMode="auto">
          <a:xfrm>
            <a:off x="8562975" y="6286500"/>
            <a:ext cx="385763" cy="366713"/>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AA8BA50-E196-48A4-861D-3FFEAC619014}" type="slidenum">
              <a:rPr lang="en-US" altLang="en-US"/>
              <a:pPr>
                <a:defRPr/>
              </a:pPr>
              <a:t>34</a:t>
            </a:fld>
            <a:endParaRPr lang="en-US" altLang="en-US"/>
          </a:p>
        </p:txBody>
      </p:sp>
      <p:sp>
        <p:nvSpPr>
          <p:cNvPr id="35843" name="Rectangle 2"/>
          <p:cNvSpPr>
            <a:spLocks noGrp="1" noChangeArrowheads="1"/>
          </p:cNvSpPr>
          <p:nvPr>
            <p:ph type="title"/>
          </p:nvPr>
        </p:nvSpPr>
        <p:spPr/>
        <p:txBody>
          <a:bodyPr/>
          <a:lstStyle/>
          <a:p>
            <a:r>
              <a:rPr lang="en-US" altLang="en-US" sz="3200" smtClean="0"/>
              <a:t>Overall Specifications</a:t>
            </a:r>
          </a:p>
        </p:txBody>
      </p:sp>
      <p:sp>
        <p:nvSpPr>
          <p:cNvPr id="35844" name="Rectangle 3"/>
          <p:cNvSpPr>
            <a:spLocks noGrp="1" noChangeArrowheads="1"/>
          </p:cNvSpPr>
          <p:nvPr>
            <p:ph type="body" idx="1"/>
          </p:nvPr>
        </p:nvSpPr>
        <p:spPr>
          <a:xfrm>
            <a:off x="838200" y="1676400"/>
            <a:ext cx="7772400" cy="4114800"/>
          </a:xfrm>
        </p:spPr>
        <p:txBody>
          <a:bodyPr/>
          <a:lstStyle/>
          <a:p>
            <a:pPr marL="495300" indent="-495300"/>
            <a:r>
              <a:rPr lang="en-US" altLang="en-US" sz="2000" smtClean="0"/>
              <a:t>Weight:				approx. 40 lb.</a:t>
            </a:r>
          </a:p>
          <a:p>
            <a:pPr marL="495300" indent="-495300"/>
            <a:r>
              <a:rPr lang="en-US" altLang="en-US" sz="2000" smtClean="0"/>
              <a:t>Height:				3.75 inches</a:t>
            </a:r>
          </a:p>
          <a:p>
            <a:pPr marL="495300" indent="-495300"/>
            <a:r>
              <a:rPr lang="en-US" altLang="en-US" sz="2000" smtClean="0"/>
              <a:t>Footprint:				25” X 32”</a:t>
            </a:r>
          </a:p>
          <a:p>
            <a:pPr marL="495300" indent="-495300"/>
            <a:r>
              <a:rPr lang="en-US" altLang="en-US" sz="2000" smtClean="0"/>
              <a:t>Velocity:				2.5 ft/sec</a:t>
            </a:r>
          </a:p>
          <a:p>
            <a:pPr marL="495300" indent="-495300"/>
            <a:r>
              <a:rPr lang="en-US" altLang="en-US" sz="2000" smtClean="0"/>
              <a:t>Power Source:			Battery</a:t>
            </a:r>
          </a:p>
          <a:p>
            <a:pPr marL="495300" indent="-495300"/>
            <a:r>
              <a:rPr lang="en-US" altLang="en-US" sz="2000" smtClean="0"/>
              <a:t>Number of Wheels:			3</a:t>
            </a:r>
          </a:p>
          <a:p>
            <a:pPr marL="495300" indent="-495300"/>
            <a:r>
              <a:rPr lang="en-US" altLang="en-US" sz="2000" smtClean="0"/>
              <a:t>Number of Processors:		8</a:t>
            </a:r>
          </a:p>
          <a:p>
            <a:pPr marL="495300" indent="-495300"/>
            <a:r>
              <a:rPr lang="en-US" altLang="en-US" sz="2000" smtClean="0"/>
              <a:t>Environmental Sensing:		Sonar, IR, Laser</a:t>
            </a:r>
          </a:p>
          <a:p>
            <a:pPr marL="495300" indent="-495300"/>
            <a:r>
              <a:rPr lang="en-US" altLang="en-US" sz="2000" smtClean="0"/>
              <a:t>Position Sensing:			dGPS, FOG</a:t>
            </a:r>
          </a:p>
          <a:p>
            <a:pPr marL="495300" indent="-495300"/>
            <a:r>
              <a:rPr lang="en-US" altLang="en-US" sz="2000" smtClean="0"/>
              <a:t>Vehicle Runtime:			1 Hour</a:t>
            </a:r>
          </a:p>
          <a:p>
            <a:pPr marL="495300" indent="-495300"/>
            <a:r>
              <a:rPr lang="en-US" altLang="en-US" sz="2000" smtClean="0"/>
              <a:t>Number of Battery Packs:		2 (12 V and 24 V)</a:t>
            </a:r>
          </a:p>
          <a:p>
            <a:pPr marL="495300" indent="-495300"/>
            <a:r>
              <a:rPr lang="en-US" altLang="en-US" sz="2000" smtClean="0"/>
              <a:t>Ground Clearance:			0.5 inches</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3B066F45-7FE5-4C7D-9D38-2E4B434A2FF3}" type="slidenum">
              <a:rPr lang="en-US" altLang="en-US"/>
              <a:pPr>
                <a:defRPr/>
              </a:pPr>
              <a:t>35</a:t>
            </a:fld>
            <a:endParaRPr lang="en-US" altLang="en-US"/>
          </a:p>
        </p:txBody>
      </p:sp>
      <p:sp>
        <p:nvSpPr>
          <p:cNvPr id="36867" name="Rectangle 2"/>
          <p:cNvSpPr>
            <a:spLocks noGrp="1" noChangeArrowheads="1"/>
          </p:cNvSpPr>
          <p:nvPr>
            <p:ph type="title"/>
          </p:nvPr>
        </p:nvSpPr>
        <p:spPr>
          <a:xfrm>
            <a:off x="685800" y="762000"/>
            <a:ext cx="7772400" cy="1143000"/>
          </a:xfrm>
        </p:spPr>
        <p:txBody>
          <a:bodyPr/>
          <a:lstStyle/>
          <a:p>
            <a:r>
              <a:rPr lang="en-US" altLang="en-US" sz="3200" smtClean="0"/>
              <a:t>Steering Characteristics</a:t>
            </a:r>
          </a:p>
        </p:txBody>
      </p:sp>
      <p:pic>
        <p:nvPicPr>
          <p:cNvPr id="3686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738" y="1854200"/>
            <a:ext cx="4300537"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6"/>
          <p:cNvSpPr txBox="1">
            <a:spLocks noChangeArrowheads="1"/>
          </p:cNvSpPr>
          <p:nvPr/>
        </p:nvSpPr>
        <p:spPr bwMode="auto">
          <a:xfrm>
            <a:off x="338138" y="2879725"/>
            <a:ext cx="4913312"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3550" indent="-2381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400"/>
              <a:t>24 Volt Maxon 110125 Motor</a:t>
            </a:r>
          </a:p>
          <a:p>
            <a:pPr eaLnBrk="1" hangingPunct="1">
              <a:spcBef>
                <a:spcPct val="0"/>
              </a:spcBef>
            </a:pPr>
            <a:r>
              <a:rPr lang="en-US" altLang="en-US" sz="2400"/>
              <a:t>98:1 Gear Reduction</a:t>
            </a:r>
          </a:p>
          <a:p>
            <a:pPr eaLnBrk="1" hangingPunct="1">
              <a:spcBef>
                <a:spcPct val="0"/>
              </a:spcBef>
            </a:pPr>
            <a:r>
              <a:rPr lang="en-US" altLang="en-US" sz="2400"/>
              <a:t>Integrated 6 Contact Custom </a:t>
            </a:r>
          </a:p>
          <a:p>
            <a:pPr eaLnBrk="1" hangingPunct="1">
              <a:spcBef>
                <a:spcPct val="0"/>
              </a:spcBef>
              <a:buFontTx/>
              <a:buNone/>
            </a:pPr>
            <a:r>
              <a:rPr lang="en-US" altLang="en-US" sz="2400"/>
              <a:t>   Slipring Assembly</a:t>
            </a:r>
          </a:p>
          <a:p>
            <a:pPr eaLnBrk="1" hangingPunct="1">
              <a:spcBef>
                <a:spcPct val="0"/>
              </a:spcBef>
            </a:pPr>
            <a:r>
              <a:rPr lang="en-US" altLang="en-US" sz="2400"/>
              <a:t>Steering Rate of 1 rev/sec max.</a:t>
            </a:r>
          </a:p>
          <a:p>
            <a:pPr eaLnBrk="1" hangingPunct="1">
              <a:spcBef>
                <a:spcPct val="0"/>
              </a:spcBef>
            </a:pPr>
            <a:r>
              <a:rPr lang="en-US" altLang="en-US" sz="2400"/>
              <a:t>Overall Weight = 3.24 lb.</a:t>
            </a:r>
          </a:p>
          <a:p>
            <a:pPr eaLnBrk="1" hangingPunct="1">
              <a:spcBef>
                <a:spcPct val="0"/>
              </a:spcBef>
            </a:pPr>
            <a:r>
              <a:rPr lang="en-US" altLang="en-US" sz="2400"/>
              <a:t>Computer Optics 10 bit Absolute </a:t>
            </a:r>
          </a:p>
          <a:p>
            <a:pPr eaLnBrk="1" hangingPunct="1">
              <a:spcBef>
                <a:spcPct val="0"/>
              </a:spcBef>
              <a:buFontTx/>
              <a:buNone/>
            </a:pPr>
            <a:r>
              <a:rPr lang="en-US" altLang="en-US" sz="2400"/>
              <a:t>   Encoder</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4"/>
          <p:cNvSpPr>
            <a:spLocks noGrp="1"/>
          </p:cNvSpPr>
          <p:nvPr>
            <p:ph type="sldNum" sz="quarter" idx="12"/>
          </p:nvPr>
        </p:nvSpPr>
        <p:spPr/>
        <p:txBody>
          <a:bodyPr/>
          <a:lstStyle/>
          <a:p>
            <a:pPr>
              <a:defRPr/>
            </a:pPr>
            <a:fld id="{CD2DC538-0F8C-4830-B38F-0C03E7C5BC41}" type="slidenum">
              <a:rPr lang="en-US" altLang="en-US"/>
              <a:pPr>
                <a:defRPr/>
              </a:pPr>
              <a:t>36</a:t>
            </a:fld>
            <a:endParaRPr lang="en-US" altLang="en-US"/>
          </a:p>
        </p:txBody>
      </p:sp>
      <p:sp>
        <p:nvSpPr>
          <p:cNvPr id="37891" name="Rectangle 2"/>
          <p:cNvSpPr>
            <a:spLocks noGrp="1" noChangeArrowheads="1"/>
          </p:cNvSpPr>
          <p:nvPr>
            <p:ph type="title"/>
          </p:nvPr>
        </p:nvSpPr>
        <p:spPr>
          <a:xfrm>
            <a:off x="685800" y="685800"/>
            <a:ext cx="7772400" cy="1143000"/>
          </a:xfrm>
        </p:spPr>
        <p:txBody>
          <a:bodyPr/>
          <a:lstStyle/>
          <a:p>
            <a:r>
              <a:rPr lang="en-US" altLang="en-US" sz="3200" smtClean="0"/>
              <a:t>ODIS Steering Layout </a:t>
            </a:r>
            <a:endParaRPr lang="en-US" altLang="en-US" smtClean="0"/>
          </a:p>
        </p:txBody>
      </p:sp>
      <p:grpSp>
        <p:nvGrpSpPr>
          <p:cNvPr id="37892" name="Group 3"/>
          <p:cNvGrpSpPr>
            <a:grpSpLocks/>
          </p:cNvGrpSpPr>
          <p:nvPr/>
        </p:nvGrpSpPr>
        <p:grpSpPr bwMode="auto">
          <a:xfrm>
            <a:off x="304800" y="1752600"/>
            <a:ext cx="8624888" cy="4191000"/>
            <a:chOff x="0" y="1104"/>
            <a:chExt cx="5433" cy="2640"/>
          </a:xfrm>
        </p:grpSpPr>
        <p:graphicFrame>
          <p:nvGraphicFramePr>
            <p:cNvPr id="37893" name="Object 4"/>
            <p:cNvGraphicFramePr>
              <a:graphicFrameLocks noChangeAspect="1"/>
            </p:cNvGraphicFramePr>
            <p:nvPr/>
          </p:nvGraphicFramePr>
          <p:xfrm>
            <a:off x="891" y="1419"/>
            <a:ext cx="3979" cy="1482"/>
          </p:xfrm>
          <a:graphic>
            <a:graphicData uri="http://schemas.openxmlformats.org/presentationml/2006/ole">
              <mc:AlternateContent xmlns:mc="http://schemas.openxmlformats.org/markup-compatibility/2006">
                <mc:Choice xmlns:v="urn:schemas-microsoft-com:vml" Requires="v">
                  <p:oleObj spid="_x0000_s37927" name="Bitmap Image" r:id="rId3" imgW="6314286" imgH="2352381" progId="Paint.Picture">
                    <p:embed/>
                  </p:oleObj>
                </mc:Choice>
                <mc:Fallback>
                  <p:oleObj name="Bitmap Image" r:id="rId3" imgW="6314286" imgH="2352381"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 y="1419"/>
                          <a:ext cx="3979" cy="1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4" name="Text Box 5"/>
            <p:cNvSpPr txBox="1">
              <a:spLocks noChangeArrowheads="1"/>
            </p:cNvSpPr>
            <p:nvPr/>
          </p:nvSpPr>
          <p:spPr bwMode="auto">
            <a:xfrm>
              <a:off x="192" y="2448"/>
              <a:ext cx="61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BEARING</a:t>
              </a:r>
              <a:endParaRPr lang="en-US" altLang="en-US" sz="2400"/>
            </a:p>
          </p:txBody>
        </p:sp>
        <p:sp>
          <p:nvSpPr>
            <p:cNvPr id="37895" name="Line 6"/>
            <p:cNvSpPr>
              <a:spLocks noChangeShapeType="1"/>
            </p:cNvSpPr>
            <p:nvPr/>
          </p:nvSpPr>
          <p:spPr bwMode="auto">
            <a:xfrm flipV="1">
              <a:off x="768" y="2400"/>
              <a:ext cx="384"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6" name="Text Box 7"/>
            <p:cNvSpPr txBox="1">
              <a:spLocks noChangeArrowheads="1"/>
            </p:cNvSpPr>
            <p:nvPr/>
          </p:nvSpPr>
          <p:spPr bwMode="auto">
            <a:xfrm>
              <a:off x="2400" y="1104"/>
              <a:ext cx="91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BELT PULLEYS</a:t>
              </a:r>
              <a:endParaRPr lang="en-US" altLang="en-US" sz="2400"/>
            </a:p>
          </p:txBody>
        </p:sp>
        <p:sp>
          <p:nvSpPr>
            <p:cNvPr id="37897" name="Line 8"/>
            <p:cNvSpPr>
              <a:spLocks noChangeShapeType="1"/>
            </p:cNvSpPr>
            <p:nvPr/>
          </p:nvSpPr>
          <p:spPr bwMode="auto">
            <a:xfrm flipH="1">
              <a:off x="2256" y="1296"/>
              <a:ext cx="57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8" name="Line 9"/>
            <p:cNvSpPr>
              <a:spLocks noChangeShapeType="1"/>
            </p:cNvSpPr>
            <p:nvPr/>
          </p:nvSpPr>
          <p:spPr bwMode="auto">
            <a:xfrm>
              <a:off x="2832" y="1296"/>
              <a:ext cx="912"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9" name="Line 10"/>
            <p:cNvSpPr>
              <a:spLocks noChangeShapeType="1"/>
            </p:cNvSpPr>
            <p:nvPr/>
          </p:nvSpPr>
          <p:spPr bwMode="auto">
            <a:xfrm>
              <a:off x="2832" y="1296"/>
              <a:ext cx="48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0" name="Text Box 11"/>
            <p:cNvSpPr txBox="1">
              <a:spLocks noChangeArrowheads="1"/>
            </p:cNvSpPr>
            <p:nvPr/>
          </p:nvSpPr>
          <p:spPr bwMode="auto">
            <a:xfrm>
              <a:off x="192" y="1392"/>
              <a:ext cx="713"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a:t>SLIPRING</a:t>
              </a:r>
            </a:p>
            <a:p>
              <a:pPr algn="ctr">
                <a:spcBef>
                  <a:spcPct val="0"/>
                </a:spcBef>
                <a:buFontTx/>
                <a:buNone/>
              </a:pPr>
              <a:r>
                <a:rPr lang="en-US" altLang="en-US" sz="1400"/>
                <a:t>ASSEMBLY</a:t>
              </a:r>
              <a:endParaRPr lang="en-US" altLang="en-US" sz="2400"/>
            </a:p>
          </p:txBody>
        </p:sp>
        <p:sp>
          <p:nvSpPr>
            <p:cNvPr id="37901" name="Line 12"/>
            <p:cNvSpPr>
              <a:spLocks noChangeShapeType="1"/>
            </p:cNvSpPr>
            <p:nvPr/>
          </p:nvSpPr>
          <p:spPr bwMode="auto">
            <a:xfrm>
              <a:off x="816" y="1680"/>
              <a:ext cx="288"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2" name="Text Box 13"/>
            <p:cNvSpPr txBox="1">
              <a:spLocks noChangeArrowheads="1"/>
            </p:cNvSpPr>
            <p:nvPr/>
          </p:nvSpPr>
          <p:spPr bwMode="auto">
            <a:xfrm>
              <a:off x="4176" y="3408"/>
              <a:ext cx="125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a:t>ABSOLUTE ENCODER</a:t>
              </a:r>
              <a:endParaRPr lang="en-US" altLang="en-US" sz="2400"/>
            </a:p>
          </p:txBody>
        </p:sp>
        <p:sp>
          <p:nvSpPr>
            <p:cNvPr id="37903" name="Line 14"/>
            <p:cNvSpPr>
              <a:spLocks noChangeShapeType="1"/>
            </p:cNvSpPr>
            <p:nvPr/>
          </p:nvSpPr>
          <p:spPr bwMode="auto">
            <a:xfrm flipH="1" flipV="1">
              <a:off x="4272" y="2592"/>
              <a:ext cx="480" cy="7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4" name="Text Box 15"/>
            <p:cNvSpPr txBox="1">
              <a:spLocks noChangeArrowheads="1"/>
            </p:cNvSpPr>
            <p:nvPr/>
          </p:nvSpPr>
          <p:spPr bwMode="auto">
            <a:xfrm>
              <a:off x="2769" y="3168"/>
              <a:ext cx="1117"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a:t>STEERING MOTOR </a:t>
              </a:r>
            </a:p>
            <a:p>
              <a:pPr algn="ctr">
                <a:spcBef>
                  <a:spcPct val="0"/>
                </a:spcBef>
                <a:buFontTx/>
                <a:buNone/>
              </a:pPr>
              <a:r>
                <a:rPr lang="en-US" altLang="en-US" sz="1400"/>
                <a:t>&amp; GEARHEAD</a:t>
              </a:r>
              <a:endParaRPr lang="en-US" altLang="en-US" sz="2400"/>
            </a:p>
          </p:txBody>
        </p:sp>
        <p:sp>
          <p:nvSpPr>
            <p:cNvPr id="37905" name="Line 16"/>
            <p:cNvSpPr>
              <a:spLocks noChangeShapeType="1"/>
            </p:cNvSpPr>
            <p:nvPr/>
          </p:nvSpPr>
          <p:spPr bwMode="auto">
            <a:xfrm flipV="1">
              <a:off x="3264" y="2640"/>
              <a:ext cx="48" cy="5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6" name="Text Box 17"/>
            <p:cNvSpPr txBox="1">
              <a:spLocks noChangeArrowheads="1"/>
            </p:cNvSpPr>
            <p:nvPr/>
          </p:nvSpPr>
          <p:spPr bwMode="auto">
            <a:xfrm>
              <a:off x="1440" y="3552"/>
              <a:ext cx="10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DRIVE ASSEMBLY</a:t>
              </a:r>
              <a:endParaRPr lang="en-US" altLang="en-US" sz="2400"/>
            </a:p>
          </p:txBody>
        </p:sp>
        <p:sp>
          <p:nvSpPr>
            <p:cNvPr id="37907" name="Line 18"/>
            <p:cNvSpPr>
              <a:spLocks noChangeShapeType="1"/>
            </p:cNvSpPr>
            <p:nvPr/>
          </p:nvSpPr>
          <p:spPr bwMode="auto">
            <a:xfrm flipV="1">
              <a:off x="1872" y="2496"/>
              <a:ext cx="96" cy="10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8" name="Text Box 19"/>
            <p:cNvSpPr txBox="1">
              <a:spLocks noChangeArrowheads="1"/>
            </p:cNvSpPr>
            <p:nvPr/>
          </p:nvSpPr>
          <p:spPr bwMode="auto">
            <a:xfrm>
              <a:off x="0" y="3264"/>
              <a:ext cx="137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CHASSIS ATTACHMENT</a:t>
              </a:r>
              <a:endParaRPr lang="en-US" altLang="en-US" sz="2400"/>
            </a:p>
          </p:txBody>
        </p:sp>
        <p:sp>
          <p:nvSpPr>
            <p:cNvPr id="37909" name="Line 20"/>
            <p:cNvSpPr>
              <a:spLocks noChangeShapeType="1"/>
            </p:cNvSpPr>
            <p:nvPr/>
          </p:nvSpPr>
          <p:spPr bwMode="auto">
            <a:xfrm flipV="1">
              <a:off x="624" y="2832"/>
              <a:ext cx="384"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BB8C112F-ED96-405C-9295-AD806FCCF832}" type="slidenum">
              <a:rPr lang="en-US" altLang="en-US"/>
              <a:pPr>
                <a:defRPr/>
              </a:pPr>
              <a:t>37</a:t>
            </a:fld>
            <a:endParaRPr lang="en-US" altLang="en-US"/>
          </a:p>
        </p:txBody>
      </p:sp>
      <p:sp>
        <p:nvSpPr>
          <p:cNvPr id="38915" name="Rectangle 2"/>
          <p:cNvSpPr>
            <a:spLocks noGrp="1" noChangeArrowheads="1"/>
          </p:cNvSpPr>
          <p:nvPr>
            <p:ph type="title"/>
          </p:nvPr>
        </p:nvSpPr>
        <p:spPr>
          <a:xfrm>
            <a:off x="685800" y="762000"/>
            <a:ext cx="7772400" cy="1143000"/>
          </a:xfrm>
        </p:spPr>
        <p:txBody>
          <a:bodyPr/>
          <a:lstStyle/>
          <a:p>
            <a:r>
              <a:rPr lang="en-US" altLang="en-US" sz="3200" smtClean="0"/>
              <a:t>Drive Characteristics</a:t>
            </a:r>
          </a:p>
        </p:txBody>
      </p:sp>
      <p:pic>
        <p:nvPicPr>
          <p:cNvPr id="389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760663"/>
            <a:ext cx="38100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6"/>
          <p:cNvSpPr txBox="1">
            <a:spLocks noChangeArrowheads="1"/>
          </p:cNvSpPr>
          <p:nvPr/>
        </p:nvSpPr>
        <p:spPr bwMode="auto">
          <a:xfrm>
            <a:off x="665163" y="2257425"/>
            <a:ext cx="2517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38918" name="Text Box 7"/>
          <p:cNvSpPr txBox="1">
            <a:spLocks noChangeArrowheads="1"/>
          </p:cNvSpPr>
          <p:nvPr/>
        </p:nvSpPr>
        <p:spPr bwMode="auto">
          <a:xfrm>
            <a:off x="349250" y="2011363"/>
            <a:ext cx="37846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5425" indent="-22542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400"/>
              <a:t>QT 1221A 17 Volt Kollmorgen Frameless Torquer Motor</a:t>
            </a:r>
          </a:p>
          <a:p>
            <a:pPr eaLnBrk="1" hangingPunct="1">
              <a:spcBef>
                <a:spcPct val="0"/>
              </a:spcBef>
            </a:pPr>
            <a:r>
              <a:rPr lang="en-US" altLang="en-US" sz="2400"/>
              <a:t>43:1 Micro-Mo Gearbox</a:t>
            </a:r>
          </a:p>
          <a:p>
            <a:pPr eaLnBrk="1" hangingPunct="1">
              <a:spcBef>
                <a:spcPct val="0"/>
              </a:spcBef>
            </a:pPr>
            <a:r>
              <a:rPr lang="en-US" altLang="en-US" sz="2400"/>
              <a:t>2.6 Feet/Second Top Speed</a:t>
            </a:r>
          </a:p>
          <a:p>
            <a:pPr eaLnBrk="1" hangingPunct="1">
              <a:spcBef>
                <a:spcPct val="0"/>
              </a:spcBef>
            </a:pPr>
            <a:r>
              <a:rPr lang="en-US" altLang="en-US" sz="2400"/>
              <a:t>25 Pounds Max Drive Force Per Wheel</a:t>
            </a:r>
          </a:p>
          <a:p>
            <a:pPr eaLnBrk="1" hangingPunct="1">
              <a:spcBef>
                <a:spcPct val="0"/>
              </a:spcBef>
            </a:pPr>
            <a:r>
              <a:rPr lang="en-US" altLang="en-US" sz="2400"/>
              <a:t>80 mm Wheel Diameter</a:t>
            </a:r>
          </a:p>
          <a:p>
            <a:pPr eaLnBrk="1" hangingPunct="1">
              <a:spcBef>
                <a:spcPct val="0"/>
              </a:spcBef>
            </a:pPr>
            <a:r>
              <a:rPr lang="en-US" altLang="en-US" sz="2400"/>
              <a:t>CUI Stack Incremental Encoder</a:t>
            </a:r>
          </a:p>
          <a:p>
            <a:pPr eaLnBrk="1" hangingPunct="1">
              <a:spcBef>
                <a:spcPct val="0"/>
              </a:spcBef>
            </a:pPr>
            <a:endParaRPr lang="en-US" altLang="en-US" sz="2400"/>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FE3065C8-FC3B-4D8D-B28E-D54FFE72542B}" type="slidenum">
              <a:rPr lang="en-US" altLang="en-US"/>
              <a:pPr>
                <a:defRPr/>
              </a:pPr>
              <a:t>38</a:t>
            </a:fld>
            <a:endParaRPr lang="en-US" altLang="en-US"/>
          </a:p>
        </p:txBody>
      </p:sp>
      <p:sp>
        <p:nvSpPr>
          <p:cNvPr id="39939" name="Rectangle 2"/>
          <p:cNvSpPr>
            <a:spLocks noGrp="1" noChangeArrowheads="1"/>
          </p:cNvSpPr>
          <p:nvPr>
            <p:ph type="title"/>
          </p:nvPr>
        </p:nvSpPr>
        <p:spPr>
          <a:xfrm>
            <a:off x="158750" y="77788"/>
            <a:ext cx="6924675" cy="862012"/>
          </a:xfrm>
        </p:spPr>
        <p:txBody>
          <a:bodyPr/>
          <a:lstStyle/>
          <a:p>
            <a:pPr eaLnBrk="1" hangingPunct="1"/>
            <a:r>
              <a:rPr lang="en-US" altLang="en-US" smtClean="0"/>
              <a:t>Power for Unmanned Systems</a:t>
            </a:r>
          </a:p>
        </p:txBody>
      </p:sp>
      <p:sp>
        <p:nvSpPr>
          <p:cNvPr id="39940" name="Rectangle 3"/>
          <p:cNvSpPr>
            <a:spLocks noGrp="1" noChangeArrowheads="1"/>
          </p:cNvSpPr>
          <p:nvPr>
            <p:ph type="body" idx="1"/>
          </p:nvPr>
        </p:nvSpPr>
        <p:spPr/>
        <p:txBody>
          <a:bodyPr/>
          <a:lstStyle/>
          <a:p>
            <a:pPr eaLnBrk="1" hangingPunct="1"/>
            <a:r>
              <a:rPr lang="en-US" altLang="en-US" smtClean="0"/>
              <a:t>Power for UxVs is one of today’s limiting issues.</a:t>
            </a:r>
          </a:p>
          <a:p>
            <a:pPr eaLnBrk="1" hangingPunct="1"/>
            <a:r>
              <a:rPr lang="en-US" altLang="en-US" smtClean="0"/>
              <a:t>Battery-based systems</a:t>
            </a:r>
          </a:p>
          <a:p>
            <a:pPr lvl="1" eaLnBrk="1" hangingPunct="1"/>
            <a:r>
              <a:rPr lang="en-US" altLang="en-US" smtClean="0"/>
              <a:t>Lead-acid</a:t>
            </a:r>
          </a:p>
          <a:p>
            <a:pPr lvl="1" eaLnBrk="1" hangingPunct="1"/>
            <a:r>
              <a:rPr lang="en-US" altLang="en-US" smtClean="0"/>
              <a:t>Nickel-Metal Hydride</a:t>
            </a:r>
          </a:p>
          <a:p>
            <a:pPr lvl="1" eaLnBrk="1" hangingPunct="1"/>
            <a:r>
              <a:rPr lang="en-US" altLang="en-US" smtClean="0"/>
              <a:t>Lithium-Ion</a:t>
            </a:r>
          </a:p>
          <a:p>
            <a:pPr lvl="1" eaLnBrk="1" hangingPunct="1"/>
            <a:r>
              <a:rPr lang="en-US" altLang="en-US" smtClean="0"/>
              <a:t>Silver-Zinc</a:t>
            </a:r>
          </a:p>
          <a:p>
            <a:pPr eaLnBrk="1" hangingPunct="1"/>
            <a:r>
              <a:rPr lang="en-US" altLang="en-US" smtClean="0"/>
              <a:t>Combustion-engines</a:t>
            </a:r>
          </a:p>
          <a:p>
            <a:pPr lvl="1" eaLnBrk="1" hangingPunct="1"/>
            <a:r>
              <a:rPr lang="en-US" altLang="en-US" smtClean="0"/>
              <a:t>Gasoline</a:t>
            </a:r>
          </a:p>
          <a:p>
            <a:pPr lvl="1" eaLnBrk="1" hangingPunct="1"/>
            <a:r>
              <a:rPr lang="en-US" altLang="en-US" smtClean="0"/>
              <a:t>Diesel </a:t>
            </a:r>
          </a:p>
          <a:p>
            <a:pPr eaLnBrk="1" hangingPunct="1"/>
            <a:r>
              <a:rPr lang="en-US" altLang="en-US" smtClean="0"/>
              <a:t>Fuel cells</a:t>
            </a:r>
          </a:p>
          <a:p>
            <a:pPr eaLnBrk="1" hangingPunct="1"/>
            <a:r>
              <a:rPr lang="en-US" altLang="en-US" smtClean="0"/>
              <a:t>Novel: wind/water</a:t>
            </a:r>
          </a:p>
          <a:p>
            <a:pPr eaLnBrk="1" hangingPunct="1"/>
            <a:endParaRPr lang="en-US" altLang="en-US" smtClean="0"/>
          </a:p>
        </p:txBody>
      </p:sp>
      <p:pic>
        <p:nvPicPr>
          <p:cNvPr id="3994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9625" y="1463675"/>
            <a:ext cx="1622425"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5" descr="P1010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925" y="4443413"/>
            <a:ext cx="2493963"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6" descr="P10100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138" y="2652713"/>
            <a:ext cx="2528887"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7"/>
          <p:cNvSpPr txBox="1">
            <a:spLocks noChangeArrowheads="1"/>
          </p:cNvSpPr>
          <p:nvPr/>
        </p:nvSpPr>
        <p:spPr bwMode="auto">
          <a:xfrm>
            <a:off x="3822700" y="4513263"/>
            <a:ext cx="27273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Fuel-cell powered ODIS developed by Kuchera Defense Systems</a:t>
            </a:r>
          </a:p>
        </p:txBody>
      </p:sp>
      <p:sp>
        <p:nvSpPr>
          <p:cNvPr id="39945" name="Text Box 8"/>
          <p:cNvSpPr txBox="1">
            <a:spLocks noChangeArrowheads="1"/>
          </p:cNvSpPr>
          <p:nvPr/>
        </p:nvSpPr>
        <p:spPr bwMode="auto">
          <a:xfrm>
            <a:off x="7270750" y="3151188"/>
            <a:ext cx="1412875" cy="517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Station-keeping sailboat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6"/>
          <p:cNvSpPr>
            <a:spLocks noGrp="1"/>
          </p:cNvSpPr>
          <p:nvPr>
            <p:ph type="sldNum" sz="quarter" idx="12"/>
          </p:nvPr>
        </p:nvSpPr>
        <p:spPr/>
        <p:txBody>
          <a:bodyPr/>
          <a:lstStyle/>
          <a:p>
            <a:pPr>
              <a:defRPr/>
            </a:pPr>
            <a:fld id="{E2E7ED40-C7BE-4804-9D03-3D6E3FC7188B}" type="slidenum">
              <a:rPr lang="en-US" altLang="en-US"/>
              <a:pPr>
                <a:defRPr/>
              </a:pPr>
              <a:t>39</a:t>
            </a:fld>
            <a:endParaRPr lang="en-US" altLang="en-US"/>
          </a:p>
        </p:txBody>
      </p:sp>
      <p:pic>
        <p:nvPicPr>
          <p:cNvPr id="4096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58039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2"/>
          <p:cNvSpPr>
            <a:spLocks noGrp="1" noChangeArrowheads="1"/>
          </p:cNvSpPr>
          <p:nvPr>
            <p:ph type="title"/>
          </p:nvPr>
        </p:nvSpPr>
        <p:spPr/>
        <p:txBody>
          <a:bodyPr/>
          <a:lstStyle/>
          <a:p>
            <a:r>
              <a:rPr lang="en-US" altLang="en-US" sz="3200" smtClean="0"/>
              <a:t>ODIS Battery Assembly</a:t>
            </a:r>
          </a:p>
        </p:txBody>
      </p:sp>
      <p:sp>
        <p:nvSpPr>
          <p:cNvPr id="40965" name="Line 4"/>
          <p:cNvSpPr>
            <a:spLocks noChangeShapeType="1"/>
          </p:cNvSpPr>
          <p:nvPr/>
        </p:nvSpPr>
        <p:spPr bwMode="auto">
          <a:xfrm>
            <a:off x="3962400" y="2133600"/>
            <a:ext cx="10668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6" name="Line 5"/>
          <p:cNvSpPr>
            <a:spLocks noChangeShapeType="1"/>
          </p:cNvSpPr>
          <p:nvPr/>
        </p:nvSpPr>
        <p:spPr bwMode="auto">
          <a:xfrm flipH="1" flipV="1">
            <a:off x="7467600" y="2667000"/>
            <a:ext cx="9144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7" name="Line 6"/>
          <p:cNvSpPr>
            <a:spLocks noChangeShapeType="1"/>
          </p:cNvSpPr>
          <p:nvPr/>
        </p:nvSpPr>
        <p:spPr bwMode="auto">
          <a:xfrm flipH="1" flipV="1">
            <a:off x="7467600" y="3124200"/>
            <a:ext cx="9144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8" name="Line 7"/>
          <p:cNvSpPr>
            <a:spLocks noChangeShapeType="1"/>
          </p:cNvSpPr>
          <p:nvPr/>
        </p:nvSpPr>
        <p:spPr bwMode="auto">
          <a:xfrm>
            <a:off x="1981200" y="2667000"/>
            <a:ext cx="14478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9" name="Line 8"/>
          <p:cNvSpPr>
            <a:spLocks noChangeShapeType="1"/>
          </p:cNvSpPr>
          <p:nvPr/>
        </p:nvSpPr>
        <p:spPr bwMode="auto">
          <a:xfrm>
            <a:off x="1524000" y="4343400"/>
            <a:ext cx="16002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0" name="Text Box 9"/>
          <p:cNvSpPr txBox="1">
            <a:spLocks noChangeArrowheads="1"/>
          </p:cNvSpPr>
          <p:nvPr/>
        </p:nvSpPr>
        <p:spPr bwMode="auto">
          <a:xfrm>
            <a:off x="3352800" y="1828800"/>
            <a:ext cx="9937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b="1"/>
              <a:t>Guide Block</a:t>
            </a:r>
          </a:p>
        </p:txBody>
      </p:sp>
      <p:sp>
        <p:nvSpPr>
          <p:cNvPr id="40971" name="Text Box 10"/>
          <p:cNvSpPr txBox="1">
            <a:spLocks noChangeArrowheads="1"/>
          </p:cNvSpPr>
          <p:nvPr/>
        </p:nvSpPr>
        <p:spPr bwMode="auto">
          <a:xfrm>
            <a:off x="1447800" y="2362200"/>
            <a:ext cx="9937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b="1"/>
              <a:t>Battery Clip</a:t>
            </a:r>
          </a:p>
        </p:txBody>
      </p:sp>
      <p:sp>
        <p:nvSpPr>
          <p:cNvPr id="40972" name="Text Box 11"/>
          <p:cNvSpPr txBox="1">
            <a:spLocks noChangeArrowheads="1"/>
          </p:cNvSpPr>
          <p:nvPr/>
        </p:nvSpPr>
        <p:spPr bwMode="auto">
          <a:xfrm>
            <a:off x="762000" y="4038600"/>
            <a:ext cx="14303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b="1"/>
              <a:t>12V NiMH Battery</a:t>
            </a:r>
          </a:p>
        </p:txBody>
      </p:sp>
      <p:sp>
        <p:nvSpPr>
          <p:cNvPr id="40973" name="Text Box 12"/>
          <p:cNvSpPr txBox="1">
            <a:spLocks noChangeArrowheads="1"/>
          </p:cNvSpPr>
          <p:nvPr/>
        </p:nvSpPr>
        <p:spPr bwMode="auto">
          <a:xfrm>
            <a:off x="8001000" y="4114800"/>
            <a:ext cx="758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b="1"/>
              <a:t>Contacts</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3928" y="5518298"/>
            <a:ext cx="5215819" cy="935038"/>
          </a:xfrm>
        </p:spPr>
        <p:txBody>
          <a:bodyPr/>
          <a:lstStyle/>
          <a:p>
            <a:r>
              <a:rPr lang="en-US" dirty="0" smtClean="0">
                <a:solidFill>
                  <a:schemeClr val="accent2"/>
                </a:solidFill>
              </a:rPr>
              <a:t>Skip Ad in 1 minutes</a:t>
            </a:r>
            <a:endParaRPr lang="en-US" dirty="0">
              <a:solidFill>
                <a:schemeClr val="accent2"/>
              </a:solidFill>
            </a:endParaRPr>
          </a:p>
        </p:txBody>
      </p:sp>
      <p:sp>
        <p:nvSpPr>
          <p:cNvPr id="5" name="Footer Placeholder 4"/>
          <p:cNvSpPr>
            <a:spLocks noGrp="1"/>
          </p:cNvSpPr>
          <p:nvPr>
            <p:ph type="ftr" sz="quarter" idx="11"/>
          </p:nvPr>
        </p:nvSpPr>
        <p:spPr/>
        <p:txBody>
          <a:bodyPr/>
          <a:lstStyle/>
          <a:p>
            <a:pPr>
              <a:defRPr/>
            </a:pPr>
            <a:r>
              <a:rPr lang="en-US" smtClean="0"/>
              <a:t>UAS Tutorial Part 1: CSOIS Unmanned Autonomous Systems</a:t>
            </a:r>
            <a:endParaRPr lang="en-US"/>
          </a:p>
        </p:txBody>
      </p:sp>
      <p:sp>
        <p:nvSpPr>
          <p:cNvPr id="6" name="Slide Number Placeholder 5"/>
          <p:cNvSpPr>
            <a:spLocks noGrp="1"/>
          </p:cNvSpPr>
          <p:nvPr>
            <p:ph type="sldNum" sz="quarter" idx="12"/>
          </p:nvPr>
        </p:nvSpPr>
        <p:spPr/>
        <p:txBody>
          <a:bodyPr/>
          <a:lstStyle/>
          <a:p>
            <a:pPr>
              <a:defRPr/>
            </a:pPr>
            <a:r>
              <a:rPr lang="en-US" smtClean="0"/>
              <a:t>Slide-</a:t>
            </a:r>
            <a:fld id="{5364909A-3F3E-460A-BC82-B071F2D46A2C}" type="slidenum">
              <a:rPr lang="en-US" smtClean="0"/>
              <a:pPr>
                <a:defRPr/>
              </a:pPr>
              <a:t>4</a:t>
            </a:fld>
            <a:r>
              <a:rPr lang="en-US" smtClean="0"/>
              <a:t>/1024</a:t>
            </a:r>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225" y="1919288"/>
            <a:ext cx="4019550"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mtClean="0"/>
              <a:t>7/30/2016</a:t>
            </a:r>
            <a:endParaRPr lang="en-US"/>
          </a:p>
        </p:txBody>
      </p:sp>
    </p:spTree>
    <p:extLst>
      <p:ext uri="{BB962C8B-B14F-4D97-AF65-F5344CB8AC3E}">
        <p14:creationId xmlns:p14="http://schemas.microsoft.com/office/powerpoint/2010/main" val="316049201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p:cNvSpPr>
            <a:spLocks noGrp="1"/>
          </p:cNvSpPr>
          <p:nvPr>
            <p:ph type="sldNum" sz="quarter" idx="12"/>
          </p:nvPr>
        </p:nvSpPr>
        <p:spPr/>
        <p:txBody>
          <a:bodyPr/>
          <a:lstStyle/>
          <a:p>
            <a:pPr>
              <a:defRPr/>
            </a:pPr>
            <a:fld id="{0A46F8BD-F375-46E1-8575-A08E48CC119F}" type="slidenum">
              <a:rPr lang="en-US" altLang="en-US"/>
              <a:pPr>
                <a:defRPr/>
              </a:pPr>
              <a:t>40</a:t>
            </a:fld>
            <a:endParaRPr lang="en-US" altLang="en-US"/>
          </a:p>
        </p:txBody>
      </p:sp>
      <p:sp>
        <p:nvSpPr>
          <p:cNvPr id="41987" name="Rectangle 2"/>
          <p:cNvSpPr>
            <a:spLocks noGrp="1" noChangeArrowheads="1"/>
          </p:cNvSpPr>
          <p:nvPr>
            <p:ph type="title"/>
          </p:nvPr>
        </p:nvSpPr>
        <p:spPr>
          <a:xfrm>
            <a:off x="609600" y="990600"/>
            <a:ext cx="7793038" cy="871538"/>
          </a:xfrm>
        </p:spPr>
        <p:txBody>
          <a:bodyPr/>
          <a:lstStyle/>
          <a:p>
            <a:r>
              <a:rPr lang="en-US" altLang="en-US" sz="3200" smtClean="0"/>
              <a:t>UGV Technology</a:t>
            </a:r>
          </a:p>
        </p:txBody>
      </p:sp>
      <p:sp>
        <p:nvSpPr>
          <p:cNvPr id="41988" name="Line 3"/>
          <p:cNvSpPr>
            <a:spLocks noChangeShapeType="1"/>
          </p:cNvSpPr>
          <p:nvPr/>
        </p:nvSpPr>
        <p:spPr bwMode="auto">
          <a:xfrm>
            <a:off x="3657600" y="6446838"/>
            <a:ext cx="1828800"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503812" name="Group 4"/>
          <p:cNvGrpSpPr>
            <a:grpSpLocks/>
          </p:cNvGrpSpPr>
          <p:nvPr/>
        </p:nvGrpSpPr>
        <p:grpSpPr bwMode="auto">
          <a:xfrm>
            <a:off x="3200400" y="4906963"/>
            <a:ext cx="2763838" cy="1570037"/>
            <a:chOff x="2016" y="3090"/>
            <a:chExt cx="1729" cy="971"/>
          </a:xfrm>
        </p:grpSpPr>
        <p:grpSp>
          <p:nvGrpSpPr>
            <p:cNvPr id="41994" name="Group 5"/>
            <p:cNvGrpSpPr>
              <a:grpSpLocks/>
            </p:cNvGrpSpPr>
            <p:nvPr/>
          </p:nvGrpSpPr>
          <p:grpSpPr bwMode="auto">
            <a:xfrm>
              <a:off x="2018" y="3090"/>
              <a:ext cx="1727" cy="964"/>
              <a:chOff x="2018" y="3109"/>
              <a:chExt cx="1727" cy="964"/>
            </a:xfrm>
          </p:grpSpPr>
          <p:sp>
            <p:nvSpPr>
              <p:cNvPr id="41996" name="Arc 6"/>
              <p:cNvSpPr>
                <a:spLocks/>
              </p:cNvSpPr>
              <p:nvPr/>
            </p:nvSpPr>
            <p:spPr bwMode="auto">
              <a:xfrm>
                <a:off x="2018" y="3109"/>
                <a:ext cx="1727" cy="964"/>
              </a:xfrm>
              <a:custGeom>
                <a:avLst/>
                <a:gdLst>
                  <a:gd name="T0" fmla="*/ 0 w 43200"/>
                  <a:gd name="T1" fmla="*/ 2 h 22544"/>
                  <a:gd name="T2" fmla="*/ 3 w 43200"/>
                  <a:gd name="T3" fmla="*/ 2 h 22544"/>
                  <a:gd name="T4" fmla="*/ 1 w 43200"/>
                  <a:gd name="T5" fmla="*/ 2 h 22544"/>
                  <a:gd name="T6" fmla="*/ 0 60000 65536"/>
                  <a:gd name="T7" fmla="*/ 0 60000 65536"/>
                  <a:gd name="T8" fmla="*/ 0 60000 65536"/>
                </a:gdLst>
                <a:ahLst/>
                <a:cxnLst>
                  <a:cxn ang="T6">
                    <a:pos x="T0" y="T1"/>
                  </a:cxn>
                  <a:cxn ang="T7">
                    <a:pos x="T2" y="T3"/>
                  </a:cxn>
                  <a:cxn ang="T8">
                    <a:pos x="T4" y="T5"/>
                  </a:cxn>
                </a:cxnLst>
                <a:rect l="0" t="0" r="r" b="b"/>
                <a:pathLst>
                  <a:path w="43200" h="22544" fill="none" extrusionOk="0">
                    <a:moveTo>
                      <a:pt x="20" y="22544"/>
                    </a:moveTo>
                    <a:cubicBezTo>
                      <a:pt x="6" y="22229"/>
                      <a:pt x="0" y="21914"/>
                      <a:pt x="0" y="21600"/>
                    </a:cubicBezTo>
                    <a:cubicBezTo>
                      <a:pt x="0" y="9670"/>
                      <a:pt x="9670" y="0"/>
                      <a:pt x="21600" y="0"/>
                    </a:cubicBezTo>
                    <a:cubicBezTo>
                      <a:pt x="33529" y="0"/>
                      <a:pt x="43200" y="9670"/>
                      <a:pt x="43200" y="21600"/>
                    </a:cubicBezTo>
                    <a:cubicBezTo>
                      <a:pt x="43200" y="21882"/>
                      <a:pt x="43194" y="22165"/>
                      <a:pt x="43183" y="22448"/>
                    </a:cubicBezTo>
                  </a:path>
                  <a:path w="43200" h="22544" stroke="0" extrusionOk="0">
                    <a:moveTo>
                      <a:pt x="20" y="22544"/>
                    </a:moveTo>
                    <a:cubicBezTo>
                      <a:pt x="6" y="22229"/>
                      <a:pt x="0" y="21914"/>
                      <a:pt x="0" y="21600"/>
                    </a:cubicBezTo>
                    <a:cubicBezTo>
                      <a:pt x="0" y="9670"/>
                      <a:pt x="9670" y="0"/>
                      <a:pt x="21600" y="0"/>
                    </a:cubicBezTo>
                    <a:cubicBezTo>
                      <a:pt x="33529" y="0"/>
                      <a:pt x="43200" y="9670"/>
                      <a:pt x="43200" y="21600"/>
                    </a:cubicBezTo>
                    <a:cubicBezTo>
                      <a:pt x="43200" y="21882"/>
                      <a:pt x="43194" y="22165"/>
                      <a:pt x="43183" y="22448"/>
                    </a:cubicBezTo>
                    <a:lnTo>
                      <a:pt x="21600" y="21600"/>
                    </a:lnTo>
                    <a:lnTo>
                      <a:pt x="20" y="22544"/>
                    </a:lnTo>
                    <a:close/>
                  </a:path>
                </a:pathLst>
              </a:custGeom>
              <a:solidFill>
                <a:srgbClr val="0066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7" name="Text Box 7"/>
              <p:cNvSpPr txBox="1">
                <a:spLocks noChangeArrowheads="1"/>
              </p:cNvSpPr>
              <p:nvPr/>
            </p:nvSpPr>
            <p:spPr bwMode="auto">
              <a:xfrm>
                <a:off x="2102" y="3252"/>
                <a:ext cx="1080"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        Chassis</a:t>
                </a:r>
              </a:p>
            </p:txBody>
          </p:sp>
        </p:grpSp>
        <p:sp>
          <p:nvSpPr>
            <p:cNvPr id="41995" name="Line 8"/>
            <p:cNvSpPr>
              <a:spLocks noChangeShapeType="1"/>
            </p:cNvSpPr>
            <p:nvPr/>
          </p:nvSpPr>
          <p:spPr bwMode="auto">
            <a:xfrm flipV="1">
              <a:off x="2016" y="4040"/>
              <a:ext cx="1728" cy="21"/>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41990" name="Group 9"/>
          <p:cNvGrpSpPr>
            <a:grpSpLocks/>
          </p:cNvGrpSpPr>
          <p:nvPr/>
        </p:nvGrpSpPr>
        <p:grpSpPr bwMode="auto">
          <a:xfrm>
            <a:off x="3644900" y="5519738"/>
            <a:ext cx="1841500" cy="949325"/>
            <a:chOff x="2296" y="3477"/>
            <a:chExt cx="1160" cy="598"/>
          </a:xfrm>
        </p:grpSpPr>
        <p:sp>
          <p:nvSpPr>
            <p:cNvPr id="41991" name="Arc 10"/>
            <p:cNvSpPr>
              <a:spLocks/>
            </p:cNvSpPr>
            <p:nvPr/>
          </p:nvSpPr>
          <p:spPr bwMode="auto">
            <a:xfrm>
              <a:off x="2296" y="3477"/>
              <a:ext cx="1152" cy="598"/>
            </a:xfrm>
            <a:custGeom>
              <a:avLst/>
              <a:gdLst>
                <a:gd name="T0" fmla="*/ 0 w 43200"/>
                <a:gd name="T1" fmla="*/ 0 h 23019"/>
                <a:gd name="T2" fmla="*/ 1 w 43200"/>
                <a:gd name="T3" fmla="*/ 0 h 23019"/>
                <a:gd name="T4" fmla="*/ 0 w 43200"/>
                <a:gd name="T5" fmla="*/ 0 h 23019"/>
                <a:gd name="T6" fmla="*/ 0 60000 65536"/>
                <a:gd name="T7" fmla="*/ 0 60000 65536"/>
                <a:gd name="T8" fmla="*/ 0 60000 65536"/>
              </a:gdLst>
              <a:ahLst/>
              <a:cxnLst>
                <a:cxn ang="T6">
                  <a:pos x="T0" y="T1"/>
                </a:cxn>
                <a:cxn ang="T7">
                  <a:pos x="T2" y="T3"/>
                </a:cxn>
                <a:cxn ang="T8">
                  <a:pos x="T4" y="T5"/>
                </a:cxn>
              </a:cxnLst>
              <a:rect l="0" t="0" r="r" b="b"/>
              <a:pathLst>
                <a:path w="43200" h="23019" fill="none" extrusionOk="0">
                  <a:moveTo>
                    <a:pt x="7" y="22153"/>
                  </a:moveTo>
                  <a:cubicBezTo>
                    <a:pt x="2" y="21969"/>
                    <a:pt x="0" y="21784"/>
                    <a:pt x="0" y="21600"/>
                  </a:cubicBezTo>
                  <a:cubicBezTo>
                    <a:pt x="0" y="9670"/>
                    <a:pt x="9670" y="0"/>
                    <a:pt x="21600" y="0"/>
                  </a:cubicBezTo>
                  <a:cubicBezTo>
                    <a:pt x="33529" y="0"/>
                    <a:pt x="43200" y="9670"/>
                    <a:pt x="43200" y="21600"/>
                  </a:cubicBezTo>
                  <a:cubicBezTo>
                    <a:pt x="43200" y="22073"/>
                    <a:pt x="43184" y="22546"/>
                    <a:pt x="43153" y="23019"/>
                  </a:cubicBezTo>
                </a:path>
                <a:path w="43200" h="23019" stroke="0" extrusionOk="0">
                  <a:moveTo>
                    <a:pt x="7" y="22153"/>
                  </a:moveTo>
                  <a:cubicBezTo>
                    <a:pt x="2" y="21969"/>
                    <a:pt x="0" y="21784"/>
                    <a:pt x="0" y="21600"/>
                  </a:cubicBezTo>
                  <a:cubicBezTo>
                    <a:pt x="0" y="9670"/>
                    <a:pt x="9670" y="0"/>
                    <a:pt x="21600" y="0"/>
                  </a:cubicBezTo>
                  <a:cubicBezTo>
                    <a:pt x="33529" y="0"/>
                    <a:pt x="43200" y="9670"/>
                    <a:pt x="43200" y="21600"/>
                  </a:cubicBezTo>
                  <a:cubicBezTo>
                    <a:pt x="43200" y="22073"/>
                    <a:pt x="43184" y="22546"/>
                    <a:pt x="43153" y="23019"/>
                  </a:cubicBezTo>
                  <a:lnTo>
                    <a:pt x="21600" y="21600"/>
                  </a:lnTo>
                  <a:lnTo>
                    <a:pt x="7" y="22153"/>
                  </a:lnTo>
                  <a:close/>
                </a:path>
              </a:pathLst>
            </a:custGeom>
            <a:solidFill>
              <a:srgbClr val="C5CEFD"/>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2" name="Line 11"/>
            <p:cNvSpPr>
              <a:spLocks noChangeShapeType="1"/>
            </p:cNvSpPr>
            <p:nvPr/>
          </p:nvSpPr>
          <p:spPr bwMode="auto">
            <a:xfrm>
              <a:off x="2304" y="4061"/>
              <a:ext cx="1152"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1993" name="Text Box 12"/>
            <p:cNvSpPr txBox="1">
              <a:spLocks noChangeArrowheads="1"/>
            </p:cNvSpPr>
            <p:nvPr/>
          </p:nvSpPr>
          <p:spPr bwMode="auto">
            <a:xfrm>
              <a:off x="2559" y="3515"/>
              <a:ext cx="68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Motion</a:t>
              </a:r>
            </a:p>
          </p:txBody>
        </p:sp>
      </p:gr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3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6"/>
          <p:cNvSpPr>
            <a:spLocks noGrp="1"/>
          </p:cNvSpPr>
          <p:nvPr>
            <p:ph type="sldNum" sz="quarter" idx="12"/>
          </p:nvPr>
        </p:nvSpPr>
        <p:spPr/>
        <p:txBody>
          <a:bodyPr/>
          <a:lstStyle/>
          <a:p>
            <a:pPr>
              <a:defRPr/>
            </a:pPr>
            <a:fld id="{B007E54E-6CC6-4B86-A260-F11013A953A1}" type="slidenum">
              <a:rPr lang="en-US" altLang="en-US"/>
              <a:pPr>
                <a:defRPr/>
              </a:pPr>
              <a:t>41</a:t>
            </a:fld>
            <a:endParaRPr lang="en-US" altLang="en-US"/>
          </a:p>
        </p:txBody>
      </p:sp>
      <p:pic>
        <p:nvPicPr>
          <p:cNvPr id="43011"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038" y="1798638"/>
            <a:ext cx="31559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2"/>
          <p:cNvSpPr>
            <a:spLocks noChangeArrowheads="1"/>
          </p:cNvSpPr>
          <p:nvPr/>
        </p:nvSpPr>
        <p:spPr bwMode="auto">
          <a:xfrm>
            <a:off x="2133600" y="838200"/>
            <a:ext cx="449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a:solidFill>
                  <a:schemeClr val="tx2"/>
                </a:solidFill>
              </a:rPr>
              <a:t>ODIS Chassis Layout</a:t>
            </a:r>
            <a:endParaRPr lang="en-US" altLang="en-US" sz="3600" b="1">
              <a:solidFill>
                <a:schemeClr val="tx2"/>
              </a:solidFill>
            </a:endParaRPr>
          </a:p>
        </p:txBody>
      </p:sp>
      <p:sp>
        <p:nvSpPr>
          <p:cNvPr id="43013" name="Text Box 4"/>
          <p:cNvSpPr txBox="1">
            <a:spLocks noChangeArrowheads="1"/>
          </p:cNvSpPr>
          <p:nvPr/>
        </p:nvSpPr>
        <p:spPr bwMode="auto">
          <a:xfrm>
            <a:off x="2644775" y="3711575"/>
            <a:ext cx="16335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a:t>STEERING/DRIVE</a:t>
            </a:r>
          </a:p>
          <a:p>
            <a:pPr algn="ctr">
              <a:spcBef>
                <a:spcPct val="0"/>
              </a:spcBef>
              <a:buFontTx/>
              <a:buNone/>
            </a:pPr>
            <a:r>
              <a:rPr lang="en-US" altLang="en-US" sz="1400"/>
              <a:t>ASSEMBLIES</a:t>
            </a:r>
            <a:endParaRPr lang="en-US" altLang="en-US" sz="2400"/>
          </a:p>
        </p:txBody>
      </p:sp>
      <p:sp>
        <p:nvSpPr>
          <p:cNvPr id="43014" name="Text Box 5"/>
          <p:cNvSpPr txBox="1">
            <a:spLocks noChangeArrowheads="1"/>
          </p:cNvSpPr>
          <p:nvPr/>
        </p:nvSpPr>
        <p:spPr bwMode="auto">
          <a:xfrm>
            <a:off x="3160713" y="2254250"/>
            <a:ext cx="74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LASER</a:t>
            </a:r>
            <a:endParaRPr lang="en-US" altLang="en-US" sz="2000"/>
          </a:p>
        </p:txBody>
      </p:sp>
      <p:sp>
        <p:nvSpPr>
          <p:cNvPr id="43015" name="Text Box 6"/>
          <p:cNvSpPr txBox="1">
            <a:spLocks noChangeArrowheads="1"/>
          </p:cNvSpPr>
          <p:nvPr/>
        </p:nvSpPr>
        <p:spPr bwMode="auto">
          <a:xfrm>
            <a:off x="7637463" y="1944688"/>
            <a:ext cx="1244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a:t>FIBER OPTIC</a:t>
            </a:r>
          </a:p>
          <a:p>
            <a:pPr algn="ctr">
              <a:spcBef>
                <a:spcPct val="0"/>
              </a:spcBef>
              <a:buFontTx/>
              <a:buNone/>
            </a:pPr>
            <a:r>
              <a:rPr lang="en-US" altLang="en-US" sz="1400"/>
              <a:t>GYRO</a:t>
            </a:r>
            <a:endParaRPr lang="en-US" altLang="en-US" sz="2400"/>
          </a:p>
        </p:txBody>
      </p:sp>
      <p:sp>
        <p:nvSpPr>
          <p:cNvPr id="43016" name="Text Box 7"/>
          <p:cNvSpPr txBox="1">
            <a:spLocks noChangeArrowheads="1"/>
          </p:cNvSpPr>
          <p:nvPr/>
        </p:nvSpPr>
        <p:spPr bwMode="auto">
          <a:xfrm>
            <a:off x="3886200" y="5715000"/>
            <a:ext cx="9715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a:t>PAN/TILT</a:t>
            </a:r>
          </a:p>
          <a:p>
            <a:pPr algn="ctr">
              <a:spcBef>
                <a:spcPct val="0"/>
              </a:spcBef>
              <a:buFontTx/>
              <a:buNone/>
            </a:pPr>
            <a:r>
              <a:rPr lang="en-US" altLang="en-US" sz="1400"/>
              <a:t>CAMERA</a:t>
            </a:r>
            <a:endParaRPr lang="en-US" altLang="en-US" sz="2400"/>
          </a:p>
        </p:txBody>
      </p:sp>
      <p:sp>
        <p:nvSpPr>
          <p:cNvPr id="43017" name="Text Box 8"/>
          <p:cNvSpPr txBox="1">
            <a:spLocks noChangeArrowheads="1"/>
          </p:cNvSpPr>
          <p:nvPr/>
        </p:nvSpPr>
        <p:spPr bwMode="auto">
          <a:xfrm>
            <a:off x="7162800" y="2971800"/>
            <a:ext cx="1620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BATTERY PACKS</a:t>
            </a:r>
            <a:endParaRPr lang="en-US" altLang="en-US" sz="2400"/>
          </a:p>
        </p:txBody>
      </p:sp>
      <p:sp>
        <p:nvSpPr>
          <p:cNvPr id="43018" name="Text Box 9"/>
          <p:cNvSpPr txBox="1">
            <a:spLocks noChangeArrowheads="1"/>
          </p:cNvSpPr>
          <p:nvPr/>
        </p:nvSpPr>
        <p:spPr bwMode="auto">
          <a:xfrm>
            <a:off x="7620000" y="4343400"/>
            <a:ext cx="1181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VETRONICS</a:t>
            </a:r>
            <a:endParaRPr lang="en-US" altLang="en-US" sz="2400"/>
          </a:p>
        </p:txBody>
      </p:sp>
      <p:sp>
        <p:nvSpPr>
          <p:cNvPr id="43019" name="Line 10"/>
          <p:cNvSpPr>
            <a:spLocks noChangeShapeType="1"/>
          </p:cNvSpPr>
          <p:nvPr/>
        </p:nvSpPr>
        <p:spPr bwMode="auto">
          <a:xfrm flipH="1" flipV="1">
            <a:off x="6145213" y="4006850"/>
            <a:ext cx="1474787" cy="412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0" name="Line 11"/>
          <p:cNvSpPr>
            <a:spLocks noChangeShapeType="1"/>
          </p:cNvSpPr>
          <p:nvPr/>
        </p:nvSpPr>
        <p:spPr bwMode="auto">
          <a:xfrm flipV="1">
            <a:off x="4953000" y="5700713"/>
            <a:ext cx="768350" cy="2428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1" name="Line 12"/>
          <p:cNvSpPr>
            <a:spLocks noChangeShapeType="1"/>
          </p:cNvSpPr>
          <p:nvPr/>
        </p:nvSpPr>
        <p:spPr bwMode="auto">
          <a:xfrm flipH="1">
            <a:off x="6923088" y="3270250"/>
            <a:ext cx="777875" cy="663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2" name="Line 13"/>
          <p:cNvSpPr>
            <a:spLocks noChangeShapeType="1"/>
          </p:cNvSpPr>
          <p:nvPr/>
        </p:nvSpPr>
        <p:spPr bwMode="auto">
          <a:xfrm flipH="1">
            <a:off x="4732338" y="3270250"/>
            <a:ext cx="2968625" cy="663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3" name="Line 14"/>
          <p:cNvSpPr>
            <a:spLocks noChangeShapeType="1"/>
          </p:cNvSpPr>
          <p:nvPr/>
        </p:nvSpPr>
        <p:spPr bwMode="auto">
          <a:xfrm>
            <a:off x="3962400" y="2438400"/>
            <a:ext cx="1193800" cy="22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4" name="Line 15"/>
          <p:cNvSpPr>
            <a:spLocks noChangeShapeType="1"/>
          </p:cNvSpPr>
          <p:nvPr/>
        </p:nvSpPr>
        <p:spPr bwMode="auto">
          <a:xfrm flipH="1">
            <a:off x="6570663" y="2209800"/>
            <a:ext cx="1049337" cy="325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5" name="Line 16"/>
          <p:cNvSpPr>
            <a:spLocks noChangeShapeType="1"/>
          </p:cNvSpPr>
          <p:nvPr/>
        </p:nvSpPr>
        <p:spPr bwMode="auto">
          <a:xfrm flipV="1">
            <a:off x="4237038" y="2460625"/>
            <a:ext cx="1555750" cy="1473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6" name="Line 17"/>
          <p:cNvSpPr>
            <a:spLocks noChangeShapeType="1"/>
          </p:cNvSpPr>
          <p:nvPr/>
        </p:nvSpPr>
        <p:spPr bwMode="auto">
          <a:xfrm>
            <a:off x="4237038" y="3933825"/>
            <a:ext cx="636587" cy="957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7" name="Line 18"/>
          <p:cNvSpPr>
            <a:spLocks noChangeShapeType="1"/>
          </p:cNvSpPr>
          <p:nvPr/>
        </p:nvSpPr>
        <p:spPr bwMode="auto">
          <a:xfrm>
            <a:off x="4237038" y="3933825"/>
            <a:ext cx="2474912" cy="957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8" name="Rectangle 19"/>
          <p:cNvSpPr>
            <a:spLocks noGrp="1" noChangeArrowheads="1"/>
          </p:cNvSpPr>
          <p:nvPr>
            <p:ph type="body" sz="half" idx="1"/>
          </p:nvPr>
        </p:nvSpPr>
        <p:spPr>
          <a:xfrm>
            <a:off x="533400" y="2133600"/>
            <a:ext cx="2590800" cy="2286000"/>
          </a:xfrm>
        </p:spPr>
        <p:txBody>
          <a:bodyPr/>
          <a:lstStyle/>
          <a:p>
            <a:r>
              <a:rPr lang="en-US" altLang="en-US" sz="2500" smtClean="0"/>
              <a:t>1/16” Aluminum Panels</a:t>
            </a:r>
          </a:p>
          <a:p>
            <a:r>
              <a:rPr lang="en-US" altLang="en-US" sz="2500" smtClean="0"/>
              <a:t>Glued &amp; Riveted on Joints</a:t>
            </a:r>
          </a:p>
          <a:p>
            <a:r>
              <a:rPr lang="en-US" altLang="en-US" sz="2500" smtClean="0"/>
              <a:t>Interior Shear Panels</a:t>
            </a:r>
          </a:p>
          <a:p>
            <a:endParaRPr lang="en-US" altLang="en-US" sz="2800" smtClean="0"/>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4"/>
          <p:cNvSpPr>
            <a:spLocks noGrp="1"/>
          </p:cNvSpPr>
          <p:nvPr>
            <p:ph type="sldNum" sz="quarter" idx="12"/>
          </p:nvPr>
        </p:nvSpPr>
        <p:spPr/>
        <p:txBody>
          <a:bodyPr/>
          <a:lstStyle/>
          <a:p>
            <a:pPr>
              <a:defRPr/>
            </a:pPr>
            <a:fld id="{90B90841-558C-4D3F-A400-D60DBABB1034}" type="slidenum">
              <a:rPr lang="en-US" altLang="en-US"/>
              <a:pPr>
                <a:defRPr/>
              </a:pPr>
              <a:t>42</a:t>
            </a:fld>
            <a:endParaRPr lang="en-US" altLang="en-US"/>
          </a:p>
        </p:txBody>
      </p:sp>
      <p:grpSp>
        <p:nvGrpSpPr>
          <p:cNvPr id="308226" name="Group 2"/>
          <p:cNvGrpSpPr>
            <a:grpSpLocks/>
          </p:cNvGrpSpPr>
          <p:nvPr/>
        </p:nvGrpSpPr>
        <p:grpSpPr bwMode="auto">
          <a:xfrm>
            <a:off x="2514600" y="4300538"/>
            <a:ext cx="4119563" cy="2160587"/>
            <a:chOff x="1584" y="2709"/>
            <a:chExt cx="2595" cy="1361"/>
          </a:xfrm>
        </p:grpSpPr>
        <p:grpSp>
          <p:nvGrpSpPr>
            <p:cNvPr id="44047" name="Group 3"/>
            <p:cNvGrpSpPr>
              <a:grpSpLocks/>
            </p:cNvGrpSpPr>
            <p:nvPr/>
          </p:nvGrpSpPr>
          <p:grpSpPr bwMode="auto">
            <a:xfrm>
              <a:off x="1588" y="2709"/>
              <a:ext cx="2591" cy="1361"/>
              <a:chOff x="1588" y="2728"/>
              <a:chExt cx="2591" cy="1361"/>
            </a:xfrm>
          </p:grpSpPr>
          <p:sp>
            <p:nvSpPr>
              <p:cNvPr id="44049" name="Arc 4"/>
              <p:cNvSpPr>
                <a:spLocks/>
              </p:cNvSpPr>
              <p:nvPr/>
            </p:nvSpPr>
            <p:spPr bwMode="auto">
              <a:xfrm>
                <a:off x="1588" y="2728"/>
                <a:ext cx="2591" cy="1361"/>
              </a:xfrm>
              <a:custGeom>
                <a:avLst/>
                <a:gdLst>
                  <a:gd name="T0" fmla="*/ 0 w 43200"/>
                  <a:gd name="T1" fmla="*/ 5 h 22495"/>
                  <a:gd name="T2" fmla="*/ 9 w 43200"/>
                  <a:gd name="T3" fmla="*/ 5 h 22495"/>
                  <a:gd name="T4" fmla="*/ 5 w 43200"/>
                  <a:gd name="T5" fmla="*/ 5 h 22495"/>
                  <a:gd name="T6" fmla="*/ 0 60000 65536"/>
                  <a:gd name="T7" fmla="*/ 0 60000 65536"/>
                  <a:gd name="T8" fmla="*/ 0 60000 65536"/>
                </a:gdLst>
                <a:ahLst/>
                <a:cxnLst>
                  <a:cxn ang="T6">
                    <a:pos x="T0" y="T1"/>
                  </a:cxn>
                  <a:cxn ang="T7">
                    <a:pos x="T2" y="T3"/>
                  </a:cxn>
                  <a:cxn ang="T8">
                    <a:pos x="T4" y="T5"/>
                  </a:cxn>
                </a:cxnLst>
                <a:rect l="0" t="0" r="r" b="b"/>
                <a:pathLst>
                  <a:path w="43200" h="22495" fill="none" extrusionOk="0">
                    <a:moveTo>
                      <a:pt x="11" y="22307"/>
                    </a:moveTo>
                    <a:cubicBezTo>
                      <a:pt x="3" y="22071"/>
                      <a:pt x="0" y="21835"/>
                      <a:pt x="0" y="21600"/>
                    </a:cubicBezTo>
                    <a:cubicBezTo>
                      <a:pt x="0" y="9670"/>
                      <a:pt x="9670" y="0"/>
                      <a:pt x="21600" y="0"/>
                    </a:cubicBezTo>
                    <a:cubicBezTo>
                      <a:pt x="33529" y="0"/>
                      <a:pt x="43200" y="9670"/>
                      <a:pt x="43200" y="21600"/>
                    </a:cubicBezTo>
                    <a:cubicBezTo>
                      <a:pt x="43200" y="21898"/>
                      <a:pt x="43193" y="22196"/>
                      <a:pt x="43181" y="22495"/>
                    </a:cubicBezTo>
                  </a:path>
                  <a:path w="43200" h="22495" stroke="0" extrusionOk="0">
                    <a:moveTo>
                      <a:pt x="11" y="22307"/>
                    </a:moveTo>
                    <a:cubicBezTo>
                      <a:pt x="3" y="22071"/>
                      <a:pt x="0" y="21835"/>
                      <a:pt x="0" y="21600"/>
                    </a:cubicBezTo>
                    <a:cubicBezTo>
                      <a:pt x="0" y="9670"/>
                      <a:pt x="9670" y="0"/>
                      <a:pt x="21600" y="0"/>
                    </a:cubicBezTo>
                    <a:cubicBezTo>
                      <a:pt x="33529" y="0"/>
                      <a:pt x="43200" y="9670"/>
                      <a:pt x="43200" y="21600"/>
                    </a:cubicBezTo>
                    <a:cubicBezTo>
                      <a:pt x="43200" y="21898"/>
                      <a:pt x="43193" y="22196"/>
                      <a:pt x="43181" y="22495"/>
                    </a:cubicBezTo>
                    <a:lnTo>
                      <a:pt x="21600" y="21600"/>
                    </a:lnTo>
                    <a:lnTo>
                      <a:pt x="11" y="22307"/>
                    </a:lnTo>
                    <a:close/>
                  </a:path>
                </a:pathLst>
              </a:custGeom>
              <a:solidFill>
                <a:srgbClr val="76F66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0" name="Text Box 5"/>
              <p:cNvSpPr txBox="1">
                <a:spLocks noChangeArrowheads="1"/>
              </p:cNvSpPr>
              <p:nvPr/>
            </p:nvSpPr>
            <p:spPr bwMode="auto">
              <a:xfrm>
                <a:off x="2394" y="2784"/>
                <a:ext cx="9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Ve-Tronics</a:t>
                </a:r>
              </a:p>
            </p:txBody>
          </p:sp>
        </p:grpSp>
        <p:sp>
          <p:nvSpPr>
            <p:cNvPr id="44048" name="Line 6"/>
            <p:cNvSpPr>
              <a:spLocks noChangeShapeType="1"/>
            </p:cNvSpPr>
            <p:nvPr/>
          </p:nvSpPr>
          <p:spPr bwMode="auto">
            <a:xfrm>
              <a:off x="1584" y="4067"/>
              <a:ext cx="2592"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44036" name="Rectangle 7"/>
          <p:cNvSpPr>
            <a:spLocks noGrp="1" noChangeArrowheads="1"/>
          </p:cNvSpPr>
          <p:nvPr>
            <p:ph type="title"/>
          </p:nvPr>
        </p:nvSpPr>
        <p:spPr>
          <a:xfrm>
            <a:off x="609600" y="990600"/>
            <a:ext cx="7793038" cy="871538"/>
          </a:xfrm>
        </p:spPr>
        <p:txBody>
          <a:bodyPr/>
          <a:lstStyle/>
          <a:p>
            <a:r>
              <a:rPr lang="en-US" altLang="en-US" sz="3200" smtClean="0"/>
              <a:t>UGV Technology</a:t>
            </a:r>
          </a:p>
        </p:txBody>
      </p:sp>
      <p:sp>
        <p:nvSpPr>
          <p:cNvPr id="44037" name="Line 8"/>
          <p:cNvSpPr>
            <a:spLocks noChangeShapeType="1"/>
          </p:cNvSpPr>
          <p:nvPr/>
        </p:nvSpPr>
        <p:spPr bwMode="auto">
          <a:xfrm>
            <a:off x="3657600" y="6446838"/>
            <a:ext cx="1828800"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44038" name="Group 9"/>
          <p:cNvGrpSpPr>
            <a:grpSpLocks/>
          </p:cNvGrpSpPr>
          <p:nvPr/>
        </p:nvGrpSpPr>
        <p:grpSpPr bwMode="auto">
          <a:xfrm>
            <a:off x="3200400" y="4906963"/>
            <a:ext cx="2744788" cy="1541462"/>
            <a:chOff x="2016" y="3090"/>
            <a:chExt cx="1729" cy="971"/>
          </a:xfrm>
        </p:grpSpPr>
        <p:grpSp>
          <p:nvGrpSpPr>
            <p:cNvPr id="44043" name="Group 10"/>
            <p:cNvGrpSpPr>
              <a:grpSpLocks/>
            </p:cNvGrpSpPr>
            <p:nvPr/>
          </p:nvGrpSpPr>
          <p:grpSpPr bwMode="auto">
            <a:xfrm>
              <a:off x="2018" y="3090"/>
              <a:ext cx="1727" cy="964"/>
              <a:chOff x="2018" y="3109"/>
              <a:chExt cx="1727" cy="964"/>
            </a:xfrm>
          </p:grpSpPr>
          <p:sp>
            <p:nvSpPr>
              <p:cNvPr id="44045" name="Arc 11"/>
              <p:cNvSpPr>
                <a:spLocks/>
              </p:cNvSpPr>
              <p:nvPr/>
            </p:nvSpPr>
            <p:spPr bwMode="auto">
              <a:xfrm>
                <a:off x="2018" y="3109"/>
                <a:ext cx="1727" cy="964"/>
              </a:xfrm>
              <a:custGeom>
                <a:avLst/>
                <a:gdLst>
                  <a:gd name="T0" fmla="*/ 0 w 43200"/>
                  <a:gd name="T1" fmla="*/ 2 h 22544"/>
                  <a:gd name="T2" fmla="*/ 3 w 43200"/>
                  <a:gd name="T3" fmla="*/ 2 h 22544"/>
                  <a:gd name="T4" fmla="*/ 1 w 43200"/>
                  <a:gd name="T5" fmla="*/ 2 h 22544"/>
                  <a:gd name="T6" fmla="*/ 0 60000 65536"/>
                  <a:gd name="T7" fmla="*/ 0 60000 65536"/>
                  <a:gd name="T8" fmla="*/ 0 60000 65536"/>
                </a:gdLst>
                <a:ahLst/>
                <a:cxnLst>
                  <a:cxn ang="T6">
                    <a:pos x="T0" y="T1"/>
                  </a:cxn>
                  <a:cxn ang="T7">
                    <a:pos x="T2" y="T3"/>
                  </a:cxn>
                  <a:cxn ang="T8">
                    <a:pos x="T4" y="T5"/>
                  </a:cxn>
                </a:cxnLst>
                <a:rect l="0" t="0" r="r" b="b"/>
                <a:pathLst>
                  <a:path w="43200" h="22544" fill="none" extrusionOk="0">
                    <a:moveTo>
                      <a:pt x="20" y="22544"/>
                    </a:moveTo>
                    <a:cubicBezTo>
                      <a:pt x="6" y="22229"/>
                      <a:pt x="0" y="21914"/>
                      <a:pt x="0" y="21600"/>
                    </a:cubicBezTo>
                    <a:cubicBezTo>
                      <a:pt x="0" y="9670"/>
                      <a:pt x="9670" y="0"/>
                      <a:pt x="21600" y="0"/>
                    </a:cubicBezTo>
                    <a:cubicBezTo>
                      <a:pt x="33529" y="0"/>
                      <a:pt x="43200" y="9670"/>
                      <a:pt x="43200" y="21600"/>
                    </a:cubicBezTo>
                    <a:cubicBezTo>
                      <a:pt x="43200" y="21882"/>
                      <a:pt x="43194" y="22165"/>
                      <a:pt x="43183" y="22448"/>
                    </a:cubicBezTo>
                  </a:path>
                  <a:path w="43200" h="22544" stroke="0" extrusionOk="0">
                    <a:moveTo>
                      <a:pt x="20" y="22544"/>
                    </a:moveTo>
                    <a:cubicBezTo>
                      <a:pt x="6" y="22229"/>
                      <a:pt x="0" y="21914"/>
                      <a:pt x="0" y="21600"/>
                    </a:cubicBezTo>
                    <a:cubicBezTo>
                      <a:pt x="0" y="9670"/>
                      <a:pt x="9670" y="0"/>
                      <a:pt x="21600" y="0"/>
                    </a:cubicBezTo>
                    <a:cubicBezTo>
                      <a:pt x="33529" y="0"/>
                      <a:pt x="43200" y="9670"/>
                      <a:pt x="43200" y="21600"/>
                    </a:cubicBezTo>
                    <a:cubicBezTo>
                      <a:pt x="43200" y="21882"/>
                      <a:pt x="43194" y="22165"/>
                      <a:pt x="43183" y="22448"/>
                    </a:cubicBezTo>
                    <a:lnTo>
                      <a:pt x="21600" y="21600"/>
                    </a:lnTo>
                    <a:lnTo>
                      <a:pt x="20" y="22544"/>
                    </a:lnTo>
                    <a:close/>
                  </a:path>
                </a:pathLst>
              </a:custGeom>
              <a:solidFill>
                <a:srgbClr val="0066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6" name="Text Box 12"/>
              <p:cNvSpPr txBox="1">
                <a:spLocks noChangeArrowheads="1"/>
              </p:cNvSpPr>
              <p:nvPr/>
            </p:nvSpPr>
            <p:spPr bwMode="auto">
              <a:xfrm>
                <a:off x="2099" y="3252"/>
                <a:ext cx="10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        Chassis</a:t>
                </a:r>
              </a:p>
            </p:txBody>
          </p:sp>
        </p:grpSp>
        <p:sp>
          <p:nvSpPr>
            <p:cNvPr id="44044" name="Line 13"/>
            <p:cNvSpPr>
              <a:spLocks noChangeShapeType="1"/>
            </p:cNvSpPr>
            <p:nvPr/>
          </p:nvSpPr>
          <p:spPr bwMode="auto">
            <a:xfrm flipV="1">
              <a:off x="2016" y="4040"/>
              <a:ext cx="1728" cy="21"/>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44039" name="Group 14"/>
          <p:cNvGrpSpPr>
            <a:grpSpLocks/>
          </p:cNvGrpSpPr>
          <p:nvPr/>
        </p:nvGrpSpPr>
        <p:grpSpPr bwMode="auto">
          <a:xfrm>
            <a:off x="3644900" y="5519738"/>
            <a:ext cx="1841500" cy="949325"/>
            <a:chOff x="2296" y="3477"/>
            <a:chExt cx="1160" cy="598"/>
          </a:xfrm>
        </p:grpSpPr>
        <p:sp>
          <p:nvSpPr>
            <p:cNvPr id="44040" name="Arc 15"/>
            <p:cNvSpPr>
              <a:spLocks/>
            </p:cNvSpPr>
            <p:nvPr/>
          </p:nvSpPr>
          <p:spPr bwMode="auto">
            <a:xfrm>
              <a:off x="2296" y="3477"/>
              <a:ext cx="1152" cy="598"/>
            </a:xfrm>
            <a:custGeom>
              <a:avLst/>
              <a:gdLst>
                <a:gd name="T0" fmla="*/ 0 w 43200"/>
                <a:gd name="T1" fmla="*/ 0 h 23019"/>
                <a:gd name="T2" fmla="*/ 1 w 43200"/>
                <a:gd name="T3" fmla="*/ 0 h 23019"/>
                <a:gd name="T4" fmla="*/ 0 w 43200"/>
                <a:gd name="T5" fmla="*/ 0 h 23019"/>
                <a:gd name="T6" fmla="*/ 0 60000 65536"/>
                <a:gd name="T7" fmla="*/ 0 60000 65536"/>
                <a:gd name="T8" fmla="*/ 0 60000 65536"/>
              </a:gdLst>
              <a:ahLst/>
              <a:cxnLst>
                <a:cxn ang="T6">
                  <a:pos x="T0" y="T1"/>
                </a:cxn>
                <a:cxn ang="T7">
                  <a:pos x="T2" y="T3"/>
                </a:cxn>
                <a:cxn ang="T8">
                  <a:pos x="T4" y="T5"/>
                </a:cxn>
              </a:cxnLst>
              <a:rect l="0" t="0" r="r" b="b"/>
              <a:pathLst>
                <a:path w="43200" h="23019" fill="none" extrusionOk="0">
                  <a:moveTo>
                    <a:pt x="7" y="22153"/>
                  </a:moveTo>
                  <a:cubicBezTo>
                    <a:pt x="2" y="21969"/>
                    <a:pt x="0" y="21784"/>
                    <a:pt x="0" y="21600"/>
                  </a:cubicBezTo>
                  <a:cubicBezTo>
                    <a:pt x="0" y="9670"/>
                    <a:pt x="9670" y="0"/>
                    <a:pt x="21600" y="0"/>
                  </a:cubicBezTo>
                  <a:cubicBezTo>
                    <a:pt x="33529" y="0"/>
                    <a:pt x="43200" y="9670"/>
                    <a:pt x="43200" y="21600"/>
                  </a:cubicBezTo>
                  <a:cubicBezTo>
                    <a:pt x="43200" y="22073"/>
                    <a:pt x="43184" y="22546"/>
                    <a:pt x="43153" y="23019"/>
                  </a:cubicBezTo>
                </a:path>
                <a:path w="43200" h="23019" stroke="0" extrusionOk="0">
                  <a:moveTo>
                    <a:pt x="7" y="22153"/>
                  </a:moveTo>
                  <a:cubicBezTo>
                    <a:pt x="2" y="21969"/>
                    <a:pt x="0" y="21784"/>
                    <a:pt x="0" y="21600"/>
                  </a:cubicBezTo>
                  <a:cubicBezTo>
                    <a:pt x="0" y="9670"/>
                    <a:pt x="9670" y="0"/>
                    <a:pt x="21600" y="0"/>
                  </a:cubicBezTo>
                  <a:cubicBezTo>
                    <a:pt x="33529" y="0"/>
                    <a:pt x="43200" y="9670"/>
                    <a:pt x="43200" y="21600"/>
                  </a:cubicBezTo>
                  <a:cubicBezTo>
                    <a:pt x="43200" y="22073"/>
                    <a:pt x="43184" y="22546"/>
                    <a:pt x="43153" y="23019"/>
                  </a:cubicBezTo>
                  <a:lnTo>
                    <a:pt x="21600" y="21600"/>
                  </a:lnTo>
                  <a:lnTo>
                    <a:pt x="7" y="22153"/>
                  </a:lnTo>
                  <a:close/>
                </a:path>
              </a:pathLst>
            </a:custGeom>
            <a:solidFill>
              <a:srgbClr val="C5CEFD"/>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1" name="Line 16"/>
            <p:cNvSpPr>
              <a:spLocks noChangeShapeType="1"/>
            </p:cNvSpPr>
            <p:nvPr/>
          </p:nvSpPr>
          <p:spPr bwMode="auto">
            <a:xfrm>
              <a:off x="2304" y="4061"/>
              <a:ext cx="1152"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42" name="Text Box 17"/>
            <p:cNvSpPr txBox="1">
              <a:spLocks noChangeArrowheads="1"/>
            </p:cNvSpPr>
            <p:nvPr/>
          </p:nvSpPr>
          <p:spPr bwMode="auto">
            <a:xfrm>
              <a:off x="2591" y="3515"/>
              <a:ext cx="61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Smart</a:t>
              </a:r>
            </a:p>
            <a:p>
              <a:pPr algn="ctr" eaLnBrk="1" hangingPunct="1">
                <a:spcBef>
                  <a:spcPct val="0"/>
                </a:spcBef>
                <a:buFontTx/>
                <a:buNone/>
              </a:pPr>
              <a:r>
                <a:rPr lang="en-US" altLang="en-US" sz="2400"/>
                <a:t>Wheel</a:t>
              </a:r>
            </a:p>
          </p:txBody>
        </p:sp>
      </p:gr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8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4"/>
          <p:cNvSpPr>
            <a:spLocks noGrp="1"/>
          </p:cNvSpPr>
          <p:nvPr>
            <p:ph type="sldNum" sz="quarter" idx="12"/>
          </p:nvPr>
        </p:nvSpPr>
        <p:spPr/>
        <p:txBody>
          <a:bodyPr/>
          <a:lstStyle/>
          <a:p>
            <a:pPr>
              <a:defRPr/>
            </a:pPr>
            <a:fld id="{C6A9B8B9-FBBD-42BB-A60F-F8727DAFDE08}" type="slidenum">
              <a:rPr lang="en-US" altLang="en-US"/>
              <a:pPr>
                <a:defRPr/>
              </a:pPr>
              <a:t>43</a:t>
            </a:fld>
            <a:endParaRPr lang="en-US" altLang="en-US"/>
          </a:p>
        </p:txBody>
      </p:sp>
      <p:sp>
        <p:nvSpPr>
          <p:cNvPr id="45059" name="Rectangle 2"/>
          <p:cNvSpPr>
            <a:spLocks noGrp="1" noChangeArrowheads="1"/>
          </p:cNvSpPr>
          <p:nvPr>
            <p:ph type="title"/>
          </p:nvPr>
        </p:nvSpPr>
        <p:spPr/>
        <p:txBody>
          <a:bodyPr/>
          <a:lstStyle/>
          <a:p>
            <a:r>
              <a:rPr lang="en-US" altLang="en-US" sz="3200" smtClean="0"/>
              <a:t>Vetronics Block Diagram</a:t>
            </a:r>
          </a:p>
        </p:txBody>
      </p:sp>
      <p:sp>
        <p:nvSpPr>
          <p:cNvPr id="45060" name="WordArt 3"/>
          <p:cNvSpPr>
            <a:spLocks noChangeArrowheads="1" noChangeShapeType="1" noTextEdit="1"/>
          </p:cNvSpPr>
          <p:nvPr/>
        </p:nvSpPr>
        <p:spPr bwMode="auto">
          <a:xfrm>
            <a:off x="0" y="0"/>
            <a:ext cx="9144000" cy="6856413"/>
          </a:xfrm>
          <a:prstGeom prst="rect">
            <a:avLst/>
          </a:prstGeom>
        </p:spPr>
        <p:txBody>
          <a:bodyPr wrap="none" fromWordArt="1">
            <a:prstTxWarp prst="textPlain">
              <a:avLst>
                <a:gd name="adj" fmla="val 50000"/>
              </a:avLst>
            </a:prstTxWarp>
          </a:bodyPr>
          <a:lstStyle/>
          <a:p>
            <a:pPr algn="ctr"/>
            <a:endParaRPr lang="en-US" sz="1200" kern="10">
              <a:ln w="9525">
                <a:solidFill>
                  <a:srgbClr val="000000"/>
                </a:solidFill>
                <a:round/>
                <a:headEnd/>
                <a:tailEnd/>
              </a:ln>
              <a:solidFill>
                <a:srgbClr val="FFFFFF"/>
              </a:solidFill>
              <a:latin typeface="Arial Black" panose="020B0A04020102020204" pitchFamily="34" charset="0"/>
            </a:endParaRPr>
          </a:p>
        </p:txBody>
      </p:sp>
      <p:sp>
        <p:nvSpPr>
          <p:cNvPr id="45061" name="Rectangle 4" descr="White marble"/>
          <p:cNvSpPr>
            <a:spLocks noChangeAspect="1" noChangeArrowheads="1"/>
          </p:cNvSpPr>
          <p:nvPr/>
        </p:nvSpPr>
        <p:spPr bwMode="auto">
          <a:xfrm>
            <a:off x="2286000" y="2058988"/>
            <a:ext cx="685800" cy="533400"/>
          </a:xfrm>
          <a:prstGeom prst="rect">
            <a:avLst/>
          </a:prstGeom>
          <a:blipFill dpi="0" rotWithShape="0">
            <a:blip r:embed="rId2"/>
            <a:srcRect/>
            <a:tile tx="0" ty="0" sx="100000" sy="100000" flip="none" algn="tl"/>
          </a:blip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Joystick</a:t>
            </a:r>
          </a:p>
        </p:txBody>
      </p:sp>
      <p:sp>
        <p:nvSpPr>
          <p:cNvPr id="45062" name="AutoShape 5"/>
          <p:cNvSpPr>
            <a:spLocks noChangeArrowheads="1"/>
          </p:cNvSpPr>
          <p:nvPr/>
        </p:nvSpPr>
        <p:spPr bwMode="auto">
          <a:xfrm rot="2424360">
            <a:off x="2940050" y="2439988"/>
            <a:ext cx="1098550" cy="228600"/>
          </a:xfrm>
          <a:prstGeom prst="leftRightArrow">
            <a:avLst>
              <a:gd name="adj1" fmla="val 50000"/>
              <a:gd name="adj2" fmla="val 96111"/>
            </a:avLst>
          </a:prstGeom>
          <a:solidFill>
            <a:srgbClr val="F8F8F8"/>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rgbClr val="F8F8F8"/>
            </a:extrusionClr>
            <a:contourClr>
              <a:srgbClr val="F8F8F8"/>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5063" name="Rectangle 6" descr="White marble"/>
          <p:cNvSpPr>
            <a:spLocks noChangeAspect="1" noChangeArrowheads="1"/>
          </p:cNvSpPr>
          <p:nvPr/>
        </p:nvSpPr>
        <p:spPr bwMode="auto">
          <a:xfrm>
            <a:off x="1447800" y="5400675"/>
            <a:ext cx="685800" cy="533400"/>
          </a:xfrm>
          <a:prstGeom prst="rect">
            <a:avLst/>
          </a:prstGeom>
          <a:blipFill dpi="0" rotWithShape="0">
            <a:blip r:embed="rId2"/>
            <a:srcRect/>
            <a:tile tx="0" ty="0" sx="100000" sy="100000" flip="none" algn="tl"/>
          </a:blip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Video</a:t>
            </a:r>
          </a:p>
          <a:p>
            <a:pPr algn="ctr">
              <a:spcBef>
                <a:spcPct val="0"/>
              </a:spcBef>
              <a:buFontTx/>
              <a:buNone/>
            </a:pPr>
            <a:r>
              <a:rPr lang="en-US" altLang="en-US" sz="1200"/>
              <a:t>Display</a:t>
            </a:r>
          </a:p>
        </p:txBody>
      </p:sp>
      <p:sp>
        <p:nvSpPr>
          <p:cNvPr id="45064" name="AutoShape 7"/>
          <p:cNvSpPr>
            <a:spLocks noChangeArrowheads="1"/>
          </p:cNvSpPr>
          <p:nvPr/>
        </p:nvSpPr>
        <p:spPr bwMode="auto">
          <a:xfrm>
            <a:off x="2139950" y="5591175"/>
            <a:ext cx="1060450" cy="152400"/>
          </a:xfrm>
          <a:prstGeom prst="leftArrow">
            <a:avLst>
              <a:gd name="adj1" fmla="val 50000"/>
              <a:gd name="adj2" fmla="val 173958"/>
            </a:avLst>
          </a:prstGeom>
          <a:solidFill>
            <a:srgbClr val="F8F8F8"/>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rgbClr val="F8F8F8"/>
            </a:extrusionClr>
            <a:contourClr>
              <a:srgbClr val="F8F8F8"/>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5065" name="Oval 8"/>
          <p:cNvSpPr>
            <a:spLocks noChangeAspect="1" noChangeArrowheads="1"/>
          </p:cNvSpPr>
          <p:nvPr/>
        </p:nvSpPr>
        <p:spPr bwMode="auto">
          <a:xfrm>
            <a:off x="3200400" y="5437188"/>
            <a:ext cx="547688" cy="508000"/>
          </a:xfrm>
          <a:prstGeom prst="ellipse">
            <a:avLst/>
          </a:prstGeom>
          <a:solidFill>
            <a:srgbClr val="FBE2CD"/>
          </a:solidFill>
          <a:ln w="9525">
            <a:round/>
            <a:headEnd/>
            <a:tailEnd/>
          </a:ln>
          <a:effectLst/>
          <a:scene3d>
            <a:camera prst="legacyObliqueTopRight"/>
            <a:lightRig rig="legacyFlat3" dir="r"/>
          </a:scene3d>
          <a:sp3d extrusionH="430200" prstMaterial="legacyMatte">
            <a:bevelT w="13500" h="13500" prst="angle"/>
            <a:bevelB w="13500" h="13500" prst="angle"/>
            <a:extrusionClr>
              <a:srgbClr val="FBE2CD"/>
            </a:extrusionClr>
            <a:contourClr>
              <a:srgbClr val="FBE2CD"/>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Video</a:t>
            </a:r>
          </a:p>
          <a:p>
            <a:pPr algn="ctr">
              <a:spcBef>
                <a:spcPct val="0"/>
              </a:spcBef>
              <a:buFontTx/>
              <a:buNone/>
            </a:pPr>
            <a:r>
              <a:rPr lang="en-US" altLang="en-US" sz="1200"/>
              <a:t>TX</a:t>
            </a:r>
          </a:p>
        </p:txBody>
      </p:sp>
      <p:sp>
        <p:nvSpPr>
          <p:cNvPr id="45066" name="AutoShape 9"/>
          <p:cNvSpPr>
            <a:spLocks noChangeArrowheads="1"/>
          </p:cNvSpPr>
          <p:nvPr/>
        </p:nvSpPr>
        <p:spPr bwMode="auto">
          <a:xfrm>
            <a:off x="3733800" y="5564188"/>
            <a:ext cx="304800" cy="152400"/>
          </a:xfrm>
          <a:prstGeom prst="leftArrow">
            <a:avLst>
              <a:gd name="adj1" fmla="val 50000"/>
              <a:gd name="adj2" fmla="val 50000"/>
            </a:avLst>
          </a:prstGeom>
          <a:solidFill>
            <a:schemeClr val="folHlink"/>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5067" name="Rectangle 10"/>
          <p:cNvSpPr>
            <a:spLocks noChangeAspect="1" noChangeArrowheads="1"/>
          </p:cNvSpPr>
          <p:nvPr/>
        </p:nvSpPr>
        <p:spPr bwMode="auto">
          <a:xfrm>
            <a:off x="3886200" y="5259388"/>
            <a:ext cx="685800" cy="685800"/>
          </a:xfrm>
          <a:prstGeom prst="rect">
            <a:avLst/>
          </a:prstGeom>
          <a:solidFill>
            <a:srgbClr val="D8EDF8"/>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D8EDF8"/>
            </a:extrusionClr>
            <a:contourClr>
              <a:srgbClr val="D8EDF8"/>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Camera</a:t>
            </a:r>
          </a:p>
          <a:p>
            <a:pPr algn="ctr">
              <a:spcBef>
                <a:spcPct val="0"/>
              </a:spcBef>
              <a:buFontTx/>
              <a:buNone/>
            </a:pPr>
            <a:r>
              <a:rPr lang="en-US" altLang="en-US" sz="1200"/>
              <a:t>Node</a:t>
            </a:r>
          </a:p>
        </p:txBody>
      </p:sp>
      <p:sp>
        <p:nvSpPr>
          <p:cNvPr id="45068" name="AutoShape 11"/>
          <p:cNvSpPr>
            <a:spLocks noChangeArrowheads="1"/>
          </p:cNvSpPr>
          <p:nvPr/>
        </p:nvSpPr>
        <p:spPr bwMode="auto">
          <a:xfrm>
            <a:off x="4572000" y="5507038"/>
            <a:ext cx="381000" cy="209550"/>
          </a:xfrm>
          <a:prstGeom prst="leftRightArrow">
            <a:avLst>
              <a:gd name="adj1" fmla="val 50000"/>
              <a:gd name="adj2" fmla="val 36364"/>
            </a:avLst>
          </a:prstGeom>
          <a:solidFill>
            <a:schemeClr val="folHlink"/>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5069" name="Rectangle 12" descr="White marble"/>
          <p:cNvSpPr>
            <a:spLocks noChangeAspect="1" noChangeArrowheads="1"/>
          </p:cNvSpPr>
          <p:nvPr/>
        </p:nvSpPr>
        <p:spPr bwMode="auto">
          <a:xfrm>
            <a:off x="1447800" y="4573588"/>
            <a:ext cx="685800" cy="533400"/>
          </a:xfrm>
          <a:prstGeom prst="rect">
            <a:avLst/>
          </a:prstGeom>
          <a:blipFill dpi="0" rotWithShape="0">
            <a:blip r:embed="rId2"/>
            <a:srcRect/>
            <a:tile tx="0" ty="0" sx="100000" sy="100000" flip="none" algn="tl"/>
          </a:blip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Vehicle</a:t>
            </a:r>
          </a:p>
          <a:p>
            <a:pPr algn="ctr">
              <a:spcBef>
                <a:spcPct val="0"/>
              </a:spcBef>
              <a:buFontTx/>
              <a:buNone/>
            </a:pPr>
            <a:r>
              <a:rPr lang="en-US" altLang="en-US" sz="1200"/>
              <a:t>GUI</a:t>
            </a:r>
          </a:p>
        </p:txBody>
      </p:sp>
      <p:sp>
        <p:nvSpPr>
          <p:cNvPr id="45070" name="Rectangle 13" descr="White marble"/>
          <p:cNvSpPr>
            <a:spLocks noChangeAspect="1" noChangeArrowheads="1"/>
          </p:cNvSpPr>
          <p:nvPr/>
        </p:nvSpPr>
        <p:spPr bwMode="auto">
          <a:xfrm>
            <a:off x="685800" y="3830638"/>
            <a:ext cx="685800" cy="533400"/>
          </a:xfrm>
          <a:prstGeom prst="rect">
            <a:avLst/>
          </a:prstGeom>
          <a:blipFill dpi="0" rotWithShape="0">
            <a:blip r:embed="rId2"/>
            <a:srcRect/>
            <a:tile tx="0" ty="0" sx="100000" sy="100000" flip="none" algn="tl"/>
          </a:blip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Planner</a:t>
            </a:r>
          </a:p>
          <a:p>
            <a:pPr algn="ctr">
              <a:spcBef>
                <a:spcPct val="0"/>
              </a:spcBef>
              <a:buFontTx/>
              <a:buNone/>
            </a:pPr>
            <a:r>
              <a:rPr lang="en-US" altLang="en-US" sz="1200"/>
              <a:t>GUI</a:t>
            </a:r>
          </a:p>
        </p:txBody>
      </p:sp>
      <p:sp>
        <p:nvSpPr>
          <p:cNvPr id="45071" name="AutoShape 14" descr="White marble"/>
          <p:cNvSpPr>
            <a:spLocks noChangeArrowheads="1"/>
          </p:cNvSpPr>
          <p:nvPr/>
        </p:nvSpPr>
        <p:spPr bwMode="auto">
          <a:xfrm>
            <a:off x="1447800" y="3640138"/>
            <a:ext cx="768350" cy="857250"/>
          </a:xfrm>
          <a:custGeom>
            <a:avLst/>
            <a:gdLst>
              <a:gd name="T0" fmla="*/ 972231708 w 21600"/>
              <a:gd name="T1" fmla="*/ 675126245 h 21600"/>
              <a:gd name="T2" fmla="*/ 486115872 w 21600"/>
              <a:gd name="T3" fmla="*/ 1350252451 h 21600"/>
              <a:gd name="T4" fmla="*/ 0 w 21600"/>
              <a:gd name="T5" fmla="*/ 675126245 h 21600"/>
              <a:gd name="T6" fmla="*/ 486115872 w 21600"/>
              <a:gd name="T7" fmla="*/ 0 h 21600"/>
              <a:gd name="T8" fmla="*/ 0 60000 65536"/>
              <a:gd name="T9" fmla="*/ 5898240 60000 65536"/>
              <a:gd name="T10" fmla="*/ 11796480 60000 65536"/>
              <a:gd name="T11" fmla="*/ 17694720 60000 65536"/>
              <a:gd name="T12" fmla="*/ 0 w 21600"/>
              <a:gd name="T13" fmla="*/ 8640 h 21600"/>
              <a:gd name="T14" fmla="*/ 2160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8640" y="0"/>
                </a:lnTo>
                <a:lnTo>
                  <a:pt x="8640" y="8640"/>
                </a:lnTo>
                <a:lnTo>
                  <a:pt x="0" y="8640"/>
                </a:lnTo>
                <a:lnTo>
                  <a:pt x="0" y="10800"/>
                </a:lnTo>
                <a:lnTo>
                  <a:pt x="0" y="12960"/>
                </a:lnTo>
                <a:lnTo>
                  <a:pt x="8640" y="12960"/>
                </a:lnTo>
                <a:lnTo>
                  <a:pt x="8640" y="21600"/>
                </a:lnTo>
                <a:lnTo>
                  <a:pt x="10800" y="21600"/>
                </a:lnTo>
                <a:lnTo>
                  <a:pt x="12960" y="21600"/>
                </a:lnTo>
                <a:lnTo>
                  <a:pt x="12960" y="12960"/>
                </a:lnTo>
                <a:lnTo>
                  <a:pt x="21600" y="12960"/>
                </a:lnTo>
                <a:lnTo>
                  <a:pt x="21600" y="10800"/>
                </a:lnTo>
                <a:lnTo>
                  <a:pt x="21600" y="8640"/>
                </a:lnTo>
                <a:lnTo>
                  <a:pt x="12960" y="8640"/>
                </a:lnTo>
                <a:lnTo>
                  <a:pt x="12960" y="0"/>
                </a:lnTo>
                <a:lnTo>
                  <a:pt x="10800" y="0"/>
                </a:lnTo>
                <a:close/>
              </a:path>
            </a:pathLst>
          </a:custGeom>
          <a:blipFill dpi="0" rotWithShape="0">
            <a:blip r:embed="rId2"/>
            <a:srcRect/>
            <a:tile tx="0" ty="0" sx="100000" sy="100000" flip="none" algn="tl"/>
          </a:blipFill>
          <a:ln w="9525">
            <a:round/>
            <a:headEnd/>
            <a:tailEnd/>
          </a:ln>
          <a:effectLst/>
          <a:scene3d>
            <a:camera prst="legacyObliqueTopRight"/>
            <a:lightRig rig="legacyFlat3" dir="b"/>
          </a:scene3d>
          <a:sp3d extrusionH="1635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5072" name="Rectangle 15" descr="White marble"/>
          <p:cNvSpPr>
            <a:spLocks noChangeAspect="1" noChangeArrowheads="1"/>
          </p:cNvSpPr>
          <p:nvPr/>
        </p:nvSpPr>
        <p:spPr bwMode="auto">
          <a:xfrm>
            <a:off x="2209800" y="3944938"/>
            <a:ext cx="685800" cy="304800"/>
          </a:xfrm>
          <a:prstGeom prst="rect">
            <a:avLst/>
          </a:prstGeom>
          <a:blipFill dpi="0" rotWithShape="0">
            <a:blip r:embed="rId2"/>
            <a:srcRect/>
            <a:tile tx="0" ty="0" sx="100000" sy="100000" flip="none" algn="tl"/>
          </a:blip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 LAN</a:t>
            </a:r>
          </a:p>
        </p:txBody>
      </p:sp>
      <p:sp>
        <p:nvSpPr>
          <p:cNvPr id="45073" name="AutoShape 16"/>
          <p:cNvSpPr>
            <a:spLocks noChangeArrowheads="1"/>
          </p:cNvSpPr>
          <p:nvPr/>
        </p:nvSpPr>
        <p:spPr bwMode="auto">
          <a:xfrm>
            <a:off x="2895600" y="3963988"/>
            <a:ext cx="914400" cy="209550"/>
          </a:xfrm>
          <a:prstGeom prst="leftRightArrow">
            <a:avLst>
              <a:gd name="adj1" fmla="val 50000"/>
              <a:gd name="adj2" fmla="val 87273"/>
            </a:avLst>
          </a:prstGeom>
          <a:solidFill>
            <a:srgbClr val="F8F8F8"/>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rgbClr val="F8F8F8"/>
            </a:extrusionClr>
            <a:contourClr>
              <a:srgbClr val="F8F8F8"/>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5074" name="Oval 17"/>
          <p:cNvSpPr>
            <a:spLocks noChangeAspect="1" noChangeArrowheads="1"/>
          </p:cNvSpPr>
          <p:nvPr/>
        </p:nvSpPr>
        <p:spPr bwMode="auto">
          <a:xfrm>
            <a:off x="3810000" y="3784600"/>
            <a:ext cx="685800" cy="636588"/>
          </a:xfrm>
          <a:prstGeom prst="ellipse">
            <a:avLst/>
          </a:prstGeom>
          <a:solidFill>
            <a:srgbClr val="FBE2CD"/>
          </a:solidFill>
          <a:ln w="9525">
            <a:round/>
            <a:headEnd/>
            <a:tailEnd/>
          </a:ln>
          <a:effectLst/>
          <a:scene3d>
            <a:camera prst="legacyObliqueTopRight"/>
            <a:lightRig rig="legacyFlat3" dir="r"/>
          </a:scene3d>
          <a:sp3d extrusionH="430200" prstMaterial="legacyMatte">
            <a:bevelT w="13500" h="13500" prst="angle"/>
            <a:bevelB w="13500" h="13500" prst="angle"/>
            <a:extrusionClr>
              <a:srgbClr val="FBE2CD"/>
            </a:extrusionClr>
            <a:contourClr>
              <a:srgbClr val="FBE2CD"/>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RF</a:t>
            </a:r>
          </a:p>
          <a:p>
            <a:pPr algn="ctr">
              <a:spcBef>
                <a:spcPct val="0"/>
              </a:spcBef>
              <a:buFontTx/>
              <a:buNone/>
            </a:pPr>
            <a:r>
              <a:rPr lang="en-US" altLang="en-US" sz="1200"/>
              <a:t>Modem</a:t>
            </a:r>
          </a:p>
          <a:p>
            <a:pPr algn="ctr">
              <a:spcBef>
                <a:spcPct val="0"/>
              </a:spcBef>
              <a:buFontTx/>
              <a:buNone/>
            </a:pPr>
            <a:r>
              <a:rPr lang="en-US" altLang="en-US" sz="1200"/>
              <a:t>PPP</a:t>
            </a:r>
          </a:p>
        </p:txBody>
      </p:sp>
      <p:sp>
        <p:nvSpPr>
          <p:cNvPr id="45075" name="Oval 18"/>
          <p:cNvSpPr>
            <a:spLocks noChangeAspect="1" noChangeArrowheads="1"/>
          </p:cNvSpPr>
          <p:nvPr/>
        </p:nvSpPr>
        <p:spPr bwMode="auto">
          <a:xfrm>
            <a:off x="3810000" y="2717800"/>
            <a:ext cx="685800" cy="636588"/>
          </a:xfrm>
          <a:prstGeom prst="ellipse">
            <a:avLst/>
          </a:prstGeom>
          <a:solidFill>
            <a:srgbClr val="FBE2CD"/>
          </a:solidFill>
          <a:ln w="9525">
            <a:round/>
            <a:headEnd/>
            <a:tailEnd/>
          </a:ln>
          <a:effectLst/>
          <a:scene3d>
            <a:camera prst="legacyObliqueTopRight"/>
            <a:lightRig rig="legacyFlat3" dir="r"/>
          </a:scene3d>
          <a:sp3d extrusionH="430200" prstMaterial="legacyMatte">
            <a:bevelT w="13500" h="13500" prst="angle"/>
            <a:bevelB w="13500" h="13500" prst="angle"/>
            <a:extrusionClr>
              <a:srgbClr val="FBE2CD"/>
            </a:extrusionClr>
            <a:contourClr>
              <a:srgbClr val="FBE2CD"/>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RF</a:t>
            </a:r>
          </a:p>
          <a:p>
            <a:pPr algn="ctr">
              <a:spcBef>
                <a:spcPct val="0"/>
              </a:spcBef>
              <a:buFontTx/>
              <a:buNone/>
            </a:pPr>
            <a:r>
              <a:rPr lang="en-US" altLang="en-US" sz="1200"/>
              <a:t>Modem</a:t>
            </a:r>
          </a:p>
        </p:txBody>
      </p:sp>
      <p:sp>
        <p:nvSpPr>
          <p:cNvPr id="45076" name="WordArt 19"/>
          <p:cNvSpPr>
            <a:spLocks noChangeArrowheads="1" noChangeShapeType="1" noTextEdit="1"/>
          </p:cNvSpPr>
          <p:nvPr/>
        </p:nvSpPr>
        <p:spPr bwMode="auto">
          <a:xfrm>
            <a:off x="254000" y="469900"/>
            <a:ext cx="9144000" cy="6856413"/>
          </a:xfrm>
          <a:prstGeom prst="rect">
            <a:avLst/>
          </a:prstGeom>
        </p:spPr>
        <p:txBody>
          <a:bodyPr wrap="none" fromWordArt="1">
            <a:prstTxWarp prst="textPlain">
              <a:avLst>
                <a:gd name="adj" fmla="val 50000"/>
              </a:avLst>
            </a:prstTxWarp>
          </a:bodyPr>
          <a:lstStyle/>
          <a:p>
            <a:pPr algn="ctr"/>
            <a:endParaRPr lang="en-US" sz="1200" kern="10">
              <a:ln w="9525">
                <a:solidFill>
                  <a:srgbClr val="000000"/>
                </a:solidFill>
                <a:round/>
                <a:headEnd/>
                <a:tailEnd/>
              </a:ln>
              <a:solidFill>
                <a:srgbClr val="FFFFFF"/>
              </a:solidFill>
              <a:latin typeface="Arial Black" panose="020B0A04020102020204" pitchFamily="34" charset="0"/>
            </a:endParaRPr>
          </a:p>
        </p:txBody>
      </p:sp>
      <p:sp>
        <p:nvSpPr>
          <p:cNvPr id="45077" name="Rectangle 20" descr="White marble"/>
          <p:cNvSpPr>
            <a:spLocks noChangeAspect="1" noChangeArrowheads="1"/>
          </p:cNvSpPr>
          <p:nvPr/>
        </p:nvSpPr>
        <p:spPr bwMode="auto">
          <a:xfrm>
            <a:off x="1447800" y="3125788"/>
            <a:ext cx="685800" cy="533400"/>
          </a:xfrm>
          <a:prstGeom prst="rect">
            <a:avLst/>
          </a:prstGeom>
          <a:blipFill dpi="0" rotWithShape="0">
            <a:blip r:embed="rId2"/>
            <a:srcRect/>
            <a:tile tx="0" ty="0" sx="100000" sy="100000" flip="none" algn="tl"/>
          </a:blip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Planner</a:t>
            </a:r>
          </a:p>
          <a:p>
            <a:pPr algn="ctr">
              <a:spcBef>
                <a:spcPct val="0"/>
              </a:spcBef>
              <a:buFontTx/>
              <a:buNone/>
            </a:pPr>
            <a:r>
              <a:rPr lang="en-US" altLang="en-US" sz="1200"/>
              <a:t>Node</a:t>
            </a:r>
          </a:p>
        </p:txBody>
      </p:sp>
      <p:sp>
        <p:nvSpPr>
          <p:cNvPr id="45078" name="AutoShape 21"/>
          <p:cNvSpPr>
            <a:spLocks noChangeArrowheads="1"/>
          </p:cNvSpPr>
          <p:nvPr/>
        </p:nvSpPr>
        <p:spPr bwMode="auto">
          <a:xfrm>
            <a:off x="4495800" y="3963988"/>
            <a:ext cx="457200" cy="209550"/>
          </a:xfrm>
          <a:prstGeom prst="leftRightArrow">
            <a:avLst>
              <a:gd name="adj1" fmla="val 50000"/>
              <a:gd name="adj2" fmla="val 43636"/>
            </a:avLst>
          </a:prstGeom>
          <a:solidFill>
            <a:schemeClr val="folHlink"/>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5079" name="AutoShape 22"/>
          <p:cNvSpPr>
            <a:spLocks noChangeArrowheads="1"/>
          </p:cNvSpPr>
          <p:nvPr/>
        </p:nvSpPr>
        <p:spPr bwMode="auto">
          <a:xfrm>
            <a:off x="4495800" y="2897188"/>
            <a:ext cx="457200" cy="209550"/>
          </a:xfrm>
          <a:prstGeom prst="leftRightArrow">
            <a:avLst>
              <a:gd name="adj1" fmla="val 50000"/>
              <a:gd name="adj2" fmla="val 43636"/>
            </a:avLst>
          </a:prstGeom>
          <a:solidFill>
            <a:schemeClr val="folHlink"/>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5080" name="Rectangle 23"/>
          <p:cNvSpPr>
            <a:spLocks noChangeArrowheads="1"/>
          </p:cNvSpPr>
          <p:nvPr/>
        </p:nvSpPr>
        <p:spPr bwMode="auto">
          <a:xfrm>
            <a:off x="4953000" y="2895600"/>
            <a:ext cx="1371600" cy="3125788"/>
          </a:xfrm>
          <a:prstGeom prst="rect">
            <a:avLst/>
          </a:prstGeom>
          <a:solidFill>
            <a:srgbClr val="CCFFFF"/>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Master Node</a:t>
            </a:r>
          </a:p>
          <a:p>
            <a:pPr algn="ctr">
              <a:spcBef>
                <a:spcPct val="0"/>
              </a:spcBef>
              <a:buFontTx/>
              <a:buNone/>
            </a:pPr>
            <a:r>
              <a:rPr lang="en-US" altLang="en-US" sz="1200"/>
              <a:t>(SBC)</a:t>
            </a:r>
          </a:p>
        </p:txBody>
      </p:sp>
      <p:sp>
        <p:nvSpPr>
          <p:cNvPr id="45081" name="AutoShape 24"/>
          <p:cNvSpPr>
            <a:spLocks noChangeArrowheads="1"/>
          </p:cNvSpPr>
          <p:nvPr/>
        </p:nvSpPr>
        <p:spPr bwMode="auto">
          <a:xfrm rot="-5400000">
            <a:off x="4922838" y="2439988"/>
            <a:ext cx="609600" cy="152400"/>
          </a:xfrm>
          <a:prstGeom prst="leftArrow">
            <a:avLst>
              <a:gd name="adj1" fmla="val 50000"/>
              <a:gd name="adj2" fmla="val 100000"/>
            </a:avLst>
          </a:prstGeom>
          <a:solidFill>
            <a:schemeClr val="folHlink"/>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5082" name="Oval 25"/>
          <p:cNvSpPr>
            <a:spLocks noChangeAspect="1" noChangeArrowheads="1"/>
          </p:cNvSpPr>
          <p:nvPr/>
        </p:nvSpPr>
        <p:spPr bwMode="auto">
          <a:xfrm>
            <a:off x="4953000" y="1835150"/>
            <a:ext cx="547688" cy="509588"/>
          </a:xfrm>
          <a:prstGeom prst="ellipse">
            <a:avLst/>
          </a:prstGeom>
          <a:solidFill>
            <a:srgbClr val="FBE2CD"/>
          </a:solidFill>
          <a:ln w="9525">
            <a:round/>
            <a:headEnd/>
            <a:tailEnd/>
          </a:ln>
          <a:effectLst/>
          <a:scene3d>
            <a:camera prst="legacyObliqueTopRight"/>
            <a:lightRig rig="legacyFlat3" dir="r"/>
          </a:scene3d>
          <a:sp3d extrusionH="430200" prstMaterial="legacyMatte">
            <a:bevelT w="13500" h="13500" prst="angle"/>
            <a:bevelB w="13500" h="13500" prst="angle"/>
            <a:extrusionClr>
              <a:srgbClr val="FBE2CD"/>
            </a:extrusionClr>
            <a:contourClr>
              <a:srgbClr val="FBE2CD"/>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GPS</a:t>
            </a:r>
          </a:p>
        </p:txBody>
      </p:sp>
      <p:sp>
        <p:nvSpPr>
          <p:cNvPr id="45083" name="Rectangle 26"/>
          <p:cNvSpPr>
            <a:spLocks noChangeArrowheads="1"/>
          </p:cNvSpPr>
          <p:nvPr/>
        </p:nvSpPr>
        <p:spPr bwMode="auto">
          <a:xfrm>
            <a:off x="533400" y="1744663"/>
            <a:ext cx="2667000" cy="4276725"/>
          </a:xfrm>
          <a:prstGeom prst="rect">
            <a:avLst/>
          </a:prstGeom>
          <a:noFill/>
          <a:ln w="38100" cmpd="dbl">
            <a:solidFill>
              <a:schemeClr val="tx1"/>
            </a:solidFill>
            <a:prstDash val="dash"/>
            <a:miter lim="800000"/>
            <a:headEnd/>
            <a:tailEnd/>
          </a:ln>
          <a:effectLst/>
          <a:extLst>
            <a:ext uri="{909E8E84-426E-40DD-AFC4-6F175D3DCCD1}">
              <a14:hiddenFill xmlns:a14="http://schemas.microsoft.com/office/drawing/2010/main">
                <a:solidFill>
                  <a:schemeClr val="accent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5084" name="Text Box 27"/>
          <p:cNvSpPr txBox="1">
            <a:spLocks noChangeArrowheads="1"/>
          </p:cNvSpPr>
          <p:nvPr/>
        </p:nvSpPr>
        <p:spPr bwMode="auto">
          <a:xfrm>
            <a:off x="1279525" y="1470025"/>
            <a:ext cx="1308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Off-board Vehicle</a:t>
            </a:r>
          </a:p>
        </p:txBody>
      </p:sp>
      <p:sp>
        <p:nvSpPr>
          <p:cNvPr id="45085" name="AutoShape 28"/>
          <p:cNvSpPr>
            <a:spLocks noChangeArrowheads="1"/>
          </p:cNvSpPr>
          <p:nvPr/>
        </p:nvSpPr>
        <p:spPr bwMode="auto">
          <a:xfrm rot="-5400000">
            <a:off x="5761038" y="2439988"/>
            <a:ext cx="609600" cy="152400"/>
          </a:xfrm>
          <a:prstGeom prst="leftArrow">
            <a:avLst>
              <a:gd name="adj1" fmla="val 50000"/>
              <a:gd name="adj2" fmla="val 100000"/>
            </a:avLst>
          </a:prstGeom>
          <a:solidFill>
            <a:schemeClr val="folHlink"/>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5086" name="AutoShape 29"/>
          <p:cNvSpPr>
            <a:spLocks noChangeArrowheads="1"/>
          </p:cNvSpPr>
          <p:nvPr/>
        </p:nvSpPr>
        <p:spPr bwMode="auto">
          <a:xfrm>
            <a:off x="6375400" y="3836988"/>
            <a:ext cx="685800" cy="209550"/>
          </a:xfrm>
          <a:prstGeom prst="leftRightArrow">
            <a:avLst>
              <a:gd name="adj1" fmla="val 50000"/>
              <a:gd name="adj2" fmla="val 65455"/>
            </a:avLst>
          </a:prstGeom>
          <a:solidFill>
            <a:schemeClr val="folHlink"/>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5087" name="AutoShape 30"/>
          <p:cNvSpPr>
            <a:spLocks noChangeArrowheads="1"/>
          </p:cNvSpPr>
          <p:nvPr/>
        </p:nvSpPr>
        <p:spPr bwMode="auto">
          <a:xfrm>
            <a:off x="6375400" y="4618038"/>
            <a:ext cx="685800" cy="209550"/>
          </a:xfrm>
          <a:prstGeom prst="leftRightArrow">
            <a:avLst>
              <a:gd name="adj1" fmla="val 50000"/>
              <a:gd name="adj2" fmla="val 65455"/>
            </a:avLst>
          </a:prstGeom>
          <a:solidFill>
            <a:schemeClr val="folHlink"/>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5088" name="AutoShape 31"/>
          <p:cNvSpPr>
            <a:spLocks noChangeArrowheads="1"/>
          </p:cNvSpPr>
          <p:nvPr/>
        </p:nvSpPr>
        <p:spPr bwMode="auto">
          <a:xfrm>
            <a:off x="6375400" y="5659438"/>
            <a:ext cx="685800" cy="209550"/>
          </a:xfrm>
          <a:prstGeom prst="leftRightArrow">
            <a:avLst>
              <a:gd name="adj1" fmla="val 50000"/>
              <a:gd name="adj2" fmla="val 65455"/>
            </a:avLst>
          </a:prstGeom>
          <a:solidFill>
            <a:schemeClr val="folHlink"/>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5089" name="Rectangle 32"/>
          <p:cNvSpPr>
            <a:spLocks noChangeAspect="1" noChangeArrowheads="1"/>
          </p:cNvSpPr>
          <p:nvPr/>
        </p:nvSpPr>
        <p:spPr bwMode="auto">
          <a:xfrm>
            <a:off x="7048500" y="5335588"/>
            <a:ext cx="996950" cy="914400"/>
          </a:xfrm>
          <a:prstGeom prst="rect">
            <a:avLst/>
          </a:prstGeom>
          <a:solidFill>
            <a:srgbClr val="D8EDF8"/>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D8EDF8"/>
            </a:extrusionClr>
            <a:contourClr>
              <a:srgbClr val="D8EDF8"/>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Wheel Node</a:t>
            </a:r>
          </a:p>
          <a:p>
            <a:pPr algn="ctr">
              <a:spcBef>
                <a:spcPct val="0"/>
              </a:spcBef>
              <a:buFontTx/>
              <a:buNone/>
            </a:pPr>
            <a:r>
              <a:rPr lang="en-US" altLang="en-US" sz="1200"/>
              <a:t>(x 3)</a:t>
            </a:r>
          </a:p>
        </p:txBody>
      </p:sp>
      <p:sp>
        <p:nvSpPr>
          <p:cNvPr id="45090" name="AutoShape 33"/>
          <p:cNvSpPr>
            <a:spLocks noChangeArrowheads="1"/>
          </p:cNvSpPr>
          <p:nvPr/>
        </p:nvSpPr>
        <p:spPr bwMode="auto">
          <a:xfrm>
            <a:off x="6362700" y="3036888"/>
            <a:ext cx="685800" cy="209550"/>
          </a:xfrm>
          <a:prstGeom prst="leftRightArrow">
            <a:avLst>
              <a:gd name="adj1" fmla="val 50000"/>
              <a:gd name="adj2" fmla="val 65455"/>
            </a:avLst>
          </a:prstGeom>
          <a:solidFill>
            <a:schemeClr val="folHlink"/>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5091" name="Rectangle 34"/>
          <p:cNvSpPr>
            <a:spLocks noChangeAspect="1" noChangeArrowheads="1"/>
          </p:cNvSpPr>
          <p:nvPr/>
        </p:nvSpPr>
        <p:spPr bwMode="auto">
          <a:xfrm>
            <a:off x="7048500" y="4421188"/>
            <a:ext cx="685800" cy="685800"/>
          </a:xfrm>
          <a:prstGeom prst="rect">
            <a:avLst/>
          </a:prstGeom>
          <a:solidFill>
            <a:srgbClr val="D8EDF8"/>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D8EDF8"/>
            </a:extrusionClr>
            <a:contourClr>
              <a:srgbClr val="D8EDF8"/>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IR</a:t>
            </a:r>
          </a:p>
          <a:p>
            <a:pPr algn="ctr">
              <a:spcBef>
                <a:spcPct val="0"/>
              </a:spcBef>
              <a:buFontTx/>
              <a:buNone/>
            </a:pPr>
            <a:r>
              <a:rPr lang="en-US" altLang="en-US" sz="1200"/>
              <a:t>Sensor</a:t>
            </a:r>
          </a:p>
          <a:p>
            <a:pPr algn="ctr">
              <a:spcBef>
                <a:spcPct val="0"/>
              </a:spcBef>
              <a:buFontTx/>
              <a:buNone/>
            </a:pPr>
            <a:r>
              <a:rPr lang="en-US" altLang="en-US" sz="1200"/>
              <a:t>Nodes</a:t>
            </a:r>
          </a:p>
        </p:txBody>
      </p:sp>
      <p:sp>
        <p:nvSpPr>
          <p:cNvPr id="45092" name="Oval 35"/>
          <p:cNvSpPr>
            <a:spLocks noChangeAspect="1" noChangeArrowheads="1"/>
          </p:cNvSpPr>
          <p:nvPr/>
        </p:nvSpPr>
        <p:spPr bwMode="auto">
          <a:xfrm>
            <a:off x="5784850" y="1835150"/>
            <a:ext cx="547688" cy="509588"/>
          </a:xfrm>
          <a:prstGeom prst="ellipse">
            <a:avLst/>
          </a:prstGeom>
          <a:solidFill>
            <a:srgbClr val="FBE2CD"/>
          </a:solidFill>
          <a:ln w="9525">
            <a:round/>
            <a:headEnd/>
            <a:tailEnd/>
          </a:ln>
          <a:effectLst/>
          <a:scene3d>
            <a:camera prst="legacyObliqueTopRight"/>
            <a:lightRig rig="legacyFlat3" dir="r"/>
          </a:scene3d>
          <a:sp3d extrusionH="430200" prstMaterial="legacyMatte">
            <a:bevelT w="13500" h="13500" prst="angle"/>
            <a:bevelB w="13500" h="13500" prst="angle"/>
            <a:extrusionClr>
              <a:srgbClr val="FBE2CD"/>
            </a:extrusionClr>
            <a:contourClr>
              <a:srgbClr val="FBE2CD"/>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FOG</a:t>
            </a:r>
          </a:p>
        </p:txBody>
      </p:sp>
      <p:sp>
        <p:nvSpPr>
          <p:cNvPr id="45093" name="Rectangle 36"/>
          <p:cNvSpPr>
            <a:spLocks noChangeAspect="1" noChangeArrowheads="1"/>
          </p:cNvSpPr>
          <p:nvPr/>
        </p:nvSpPr>
        <p:spPr bwMode="auto">
          <a:xfrm>
            <a:off x="7048500" y="2757488"/>
            <a:ext cx="685800" cy="685800"/>
          </a:xfrm>
          <a:prstGeom prst="rect">
            <a:avLst/>
          </a:prstGeom>
          <a:solidFill>
            <a:srgbClr val="D8EDF8"/>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D8EDF8"/>
            </a:extrusionClr>
            <a:contourClr>
              <a:srgbClr val="D8EDF8"/>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Laser</a:t>
            </a:r>
          </a:p>
        </p:txBody>
      </p:sp>
      <p:sp>
        <p:nvSpPr>
          <p:cNvPr id="45094" name="Rectangle 37"/>
          <p:cNvSpPr>
            <a:spLocks noChangeAspect="1" noChangeArrowheads="1"/>
          </p:cNvSpPr>
          <p:nvPr/>
        </p:nvSpPr>
        <p:spPr bwMode="auto">
          <a:xfrm>
            <a:off x="7048500" y="3608388"/>
            <a:ext cx="685800" cy="685800"/>
          </a:xfrm>
          <a:prstGeom prst="rect">
            <a:avLst/>
          </a:prstGeom>
          <a:solidFill>
            <a:srgbClr val="D8EDF8"/>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D8EDF8"/>
            </a:extrusionClr>
            <a:contourClr>
              <a:srgbClr val="D8EDF8"/>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Sonar</a:t>
            </a:r>
          </a:p>
          <a:p>
            <a:pPr algn="ctr">
              <a:spcBef>
                <a:spcPct val="0"/>
              </a:spcBef>
              <a:buFontTx/>
              <a:buNone/>
            </a:pPr>
            <a:r>
              <a:rPr lang="en-US" altLang="en-US" sz="1200"/>
              <a:t>Sensor</a:t>
            </a:r>
          </a:p>
          <a:p>
            <a:pPr algn="ctr">
              <a:spcBef>
                <a:spcPct val="0"/>
              </a:spcBef>
              <a:buFontTx/>
              <a:buNone/>
            </a:pPr>
            <a:r>
              <a:rPr lang="en-US" altLang="en-US" sz="1200"/>
              <a:t>Node</a:t>
            </a:r>
          </a:p>
        </p:txBody>
      </p:sp>
      <p:sp>
        <p:nvSpPr>
          <p:cNvPr id="45095" name="Text Box 38"/>
          <p:cNvSpPr txBox="1">
            <a:spLocks noChangeArrowheads="1"/>
          </p:cNvSpPr>
          <p:nvPr/>
        </p:nvSpPr>
        <p:spPr bwMode="auto">
          <a:xfrm>
            <a:off x="404813" y="6261100"/>
            <a:ext cx="203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solidFill>
                  <a:schemeClr val="folHlink"/>
                </a:solidFill>
              </a:rPr>
              <a:t>Vetronics Overview</a:t>
            </a:r>
            <a:endParaRPr lang="en-US" altLang="en-US" sz="1800"/>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lide Number Placeholder 4"/>
          <p:cNvSpPr>
            <a:spLocks noGrp="1"/>
          </p:cNvSpPr>
          <p:nvPr>
            <p:ph type="sldNum" sz="quarter" idx="12"/>
          </p:nvPr>
        </p:nvSpPr>
        <p:spPr/>
        <p:txBody>
          <a:bodyPr/>
          <a:lstStyle/>
          <a:p>
            <a:pPr>
              <a:defRPr/>
            </a:pPr>
            <a:fld id="{26D3D38C-953D-4EFE-AD6D-56436891C00D}" type="slidenum">
              <a:rPr lang="en-US" altLang="en-US"/>
              <a:pPr>
                <a:defRPr/>
              </a:pPr>
              <a:t>44</a:t>
            </a:fld>
            <a:endParaRPr lang="en-US" altLang="en-US"/>
          </a:p>
        </p:txBody>
      </p:sp>
      <p:sp>
        <p:nvSpPr>
          <p:cNvPr id="46083" name="Rectangle 2"/>
          <p:cNvSpPr>
            <a:spLocks noGrp="1" noChangeArrowheads="1"/>
          </p:cNvSpPr>
          <p:nvPr>
            <p:ph type="title"/>
          </p:nvPr>
        </p:nvSpPr>
        <p:spPr>
          <a:xfrm>
            <a:off x="685800" y="304800"/>
            <a:ext cx="7772400" cy="1143000"/>
          </a:xfrm>
        </p:spPr>
        <p:txBody>
          <a:bodyPr/>
          <a:lstStyle/>
          <a:p>
            <a:r>
              <a:rPr lang="en-US" altLang="en-US" sz="3200" smtClean="0"/>
              <a:t>Master Node</a:t>
            </a:r>
          </a:p>
        </p:txBody>
      </p:sp>
      <p:sp>
        <p:nvSpPr>
          <p:cNvPr id="46084" name="Rectangle 3"/>
          <p:cNvSpPr>
            <a:spLocks noChangeAspect="1" noChangeArrowheads="1"/>
          </p:cNvSpPr>
          <p:nvPr/>
        </p:nvSpPr>
        <p:spPr bwMode="auto">
          <a:xfrm>
            <a:off x="5043488" y="4572000"/>
            <a:ext cx="685800" cy="381000"/>
          </a:xfrm>
          <a:prstGeom prst="rect">
            <a:avLst/>
          </a:prstGeom>
          <a:solidFill>
            <a:srgbClr val="DDFFFF"/>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DDFFFF"/>
            </a:extrusionClr>
            <a:contourClr>
              <a:srgbClr val="DD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LPT1</a:t>
            </a:r>
          </a:p>
        </p:txBody>
      </p:sp>
      <p:sp>
        <p:nvSpPr>
          <p:cNvPr id="46085" name="AutoShape 4"/>
          <p:cNvSpPr>
            <a:spLocks noChangeArrowheads="1"/>
          </p:cNvSpPr>
          <p:nvPr/>
        </p:nvSpPr>
        <p:spPr bwMode="auto">
          <a:xfrm>
            <a:off x="2922588" y="5524500"/>
            <a:ext cx="1214437" cy="485775"/>
          </a:xfrm>
          <a:prstGeom prst="leftRightArrow">
            <a:avLst>
              <a:gd name="adj1" fmla="val 50000"/>
              <a:gd name="adj2" fmla="val 50000"/>
            </a:avLst>
          </a:prstGeom>
          <a:solidFill>
            <a:srgbClr val="EAEAEA"/>
          </a:solidFill>
          <a:ln w="9525">
            <a:miter lim="800000"/>
            <a:headEnd/>
            <a:tailEnd/>
          </a:ln>
          <a:effectLst/>
          <a:scene3d>
            <a:camera prst="legacyObliqueTopRight"/>
            <a:lightRig rig="legacyFlat3" dir="b"/>
          </a:scene3d>
          <a:sp3d extrusionH="163500" prstMaterial="legacyMatte">
            <a:bevelT w="13500" h="13500" prst="angle"/>
            <a:bevelB w="13500" h="13500" prst="angle"/>
            <a:extrusionClr>
              <a:srgbClr val="EAEAEA"/>
            </a:extrusionClr>
            <a:contourClr>
              <a:srgbClr val="EAEAEA"/>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RS-232 (x4)</a:t>
            </a:r>
            <a:endParaRPr lang="en-US" altLang="en-US" sz="2400"/>
          </a:p>
        </p:txBody>
      </p:sp>
      <p:sp>
        <p:nvSpPr>
          <p:cNvPr id="46086" name="Rectangle 5"/>
          <p:cNvSpPr>
            <a:spLocks noChangeArrowheads="1"/>
          </p:cNvSpPr>
          <p:nvPr/>
        </p:nvSpPr>
        <p:spPr bwMode="auto">
          <a:xfrm>
            <a:off x="4141788" y="5448300"/>
            <a:ext cx="1219200" cy="685800"/>
          </a:xfrm>
          <a:prstGeom prst="rect">
            <a:avLst/>
          </a:prstGeom>
          <a:solidFill>
            <a:srgbClr val="DDFFFF"/>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DDFFFF"/>
            </a:extrusionClr>
            <a:contourClr>
              <a:srgbClr val="DD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Connect Tech</a:t>
            </a:r>
          </a:p>
          <a:p>
            <a:pPr algn="ctr">
              <a:spcBef>
                <a:spcPct val="0"/>
              </a:spcBef>
              <a:buFontTx/>
              <a:buNone/>
            </a:pPr>
            <a:r>
              <a:rPr lang="en-US" altLang="en-US" sz="1200"/>
              <a:t>D-Flex 8 </a:t>
            </a:r>
          </a:p>
          <a:p>
            <a:pPr algn="ctr">
              <a:spcBef>
                <a:spcPct val="0"/>
              </a:spcBef>
              <a:buFontTx/>
              <a:buNone/>
            </a:pPr>
            <a:r>
              <a:rPr lang="en-US" altLang="en-US" sz="1200"/>
              <a:t>RS-232/RS-485</a:t>
            </a:r>
          </a:p>
        </p:txBody>
      </p:sp>
      <p:sp>
        <p:nvSpPr>
          <p:cNvPr id="46087" name="AutoShape 6"/>
          <p:cNvSpPr>
            <a:spLocks noChangeArrowheads="1"/>
          </p:cNvSpPr>
          <p:nvPr/>
        </p:nvSpPr>
        <p:spPr bwMode="auto">
          <a:xfrm>
            <a:off x="5360988" y="5295900"/>
            <a:ext cx="1214437" cy="304800"/>
          </a:xfrm>
          <a:prstGeom prst="leftRightArrow">
            <a:avLst>
              <a:gd name="adj1" fmla="val 50000"/>
              <a:gd name="adj2" fmla="val 79687"/>
            </a:avLst>
          </a:prstGeom>
          <a:solidFill>
            <a:srgbClr val="EAEAEA"/>
          </a:solidFill>
          <a:ln w="9525">
            <a:miter lim="800000"/>
            <a:headEnd/>
            <a:tailEnd/>
          </a:ln>
          <a:effectLst/>
          <a:scene3d>
            <a:camera prst="legacyObliqueTopRight"/>
            <a:lightRig rig="legacyFlat3" dir="b"/>
          </a:scene3d>
          <a:sp3d extrusionH="163500" prstMaterial="legacyMatte">
            <a:bevelT w="13500" h="13500" prst="angle"/>
            <a:bevelB w="13500" h="13500" prst="angle"/>
            <a:extrusionClr>
              <a:srgbClr val="EAEAEA"/>
            </a:extrusionClr>
            <a:contourClr>
              <a:srgbClr val="EAEAEA"/>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RS-485 (x3)</a:t>
            </a:r>
          </a:p>
        </p:txBody>
      </p:sp>
      <p:sp>
        <p:nvSpPr>
          <p:cNvPr id="46088" name="Line 7"/>
          <p:cNvSpPr>
            <a:spLocks noChangeShapeType="1"/>
          </p:cNvSpPr>
          <p:nvPr/>
        </p:nvSpPr>
        <p:spPr bwMode="auto">
          <a:xfrm>
            <a:off x="2224088" y="3124200"/>
            <a:ext cx="1447800" cy="0"/>
          </a:xfrm>
          <a:prstGeom prst="line">
            <a:avLst/>
          </a:prstGeom>
          <a:noFill/>
          <a:ln w="25400">
            <a:solidFill>
              <a:schemeClr val="bg2"/>
            </a:solidFill>
            <a:round/>
            <a:headEnd/>
            <a:tailEnd type="stealth" w="med" len="med"/>
          </a:ln>
          <a:effectLst/>
          <a:scene3d>
            <a:camera prst="legacyObliqueTopRight"/>
            <a:lightRig rig="legacyFlat3" dir="r"/>
          </a:scene3d>
          <a:sp3d extrusionH="100000" prstMaterial="legacyMetal">
            <a:bevelT w="13500" h="13500" prst="angle"/>
            <a:bevelB w="13500" h="13500" prst="angle"/>
            <a:extrusionClr>
              <a:schemeClr val="bg1"/>
            </a:extrusionClr>
            <a:contourClr>
              <a:schemeClr val="bg2"/>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6089" name="Line 8"/>
          <p:cNvSpPr>
            <a:spLocks noChangeShapeType="1"/>
          </p:cNvSpPr>
          <p:nvPr/>
        </p:nvSpPr>
        <p:spPr bwMode="auto">
          <a:xfrm flipH="1" flipV="1">
            <a:off x="1919288" y="2362200"/>
            <a:ext cx="304800" cy="762000"/>
          </a:xfrm>
          <a:prstGeom prst="line">
            <a:avLst/>
          </a:prstGeom>
          <a:noFill/>
          <a:ln w="25400">
            <a:solidFill>
              <a:schemeClr val="bg2"/>
            </a:solidFill>
            <a:round/>
            <a:headEnd/>
            <a:tailEnd type="stealth" w="med" len="med"/>
          </a:ln>
          <a:effectLst/>
          <a:scene3d>
            <a:camera prst="legacyObliqueTopRight"/>
            <a:lightRig rig="legacyFlat3" dir="r"/>
          </a:scene3d>
          <a:sp3d extrusionH="100000" prstMaterial="legacyMetal">
            <a:bevelT w="13500" h="13500" prst="angle"/>
            <a:bevelB w="13500" h="13500" prst="angle"/>
            <a:extrusionClr>
              <a:schemeClr val="bg1"/>
            </a:extrusionClr>
            <a:contourClr>
              <a:schemeClr val="bg2"/>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6090" name="AutoShape 9"/>
          <p:cNvSpPr>
            <a:spLocks noChangeArrowheads="1"/>
          </p:cNvSpPr>
          <p:nvPr/>
        </p:nvSpPr>
        <p:spPr bwMode="auto">
          <a:xfrm>
            <a:off x="4586288" y="4572000"/>
            <a:ext cx="304800" cy="768350"/>
          </a:xfrm>
          <a:prstGeom prst="upDownArrow">
            <a:avLst>
              <a:gd name="adj1" fmla="val 50000"/>
              <a:gd name="adj2" fmla="val 50417"/>
            </a:avLst>
          </a:prstGeom>
          <a:solidFill>
            <a:schemeClr val="bg1"/>
          </a:solidFill>
          <a:ln w="9525">
            <a:miter lim="800000"/>
            <a:headEnd/>
            <a:tailEnd/>
          </a:ln>
          <a:effectLst/>
          <a:scene3d>
            <a:camera prst="legacyObliqueTopRight"/>
            <a:lightRig rig="legacyFlat3" dir="r"/>
          </a:scene3d>
          <a:sp3d extrusionH="227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PC104</a:t>
            </a:r>
            <a:endParaRPr lang="en-US" altLang="en-US" sz="1200" b="1"/>
          </a:p>
        </p:txBody>
      </p:sp>
      <p:sp>
        <p:nvSpPr>
          <p:cNvPr id="46091" name="Rectangle 10"/>
          <p:cNvSpPr>
            <a:spLocks noChangeAspect="1" noChangeArrowheads="1"/>
          </p:cNvSpPr>
          <p:nvPr/>
        </p:nvSpPr>
        <p:spPr bwMode="auto">
          <a:xfrm>
            <a:off x="2514600" y="1600200"/>
            <a:ext cx="731838" cy="731838"/>
          </a:xfrm>
          <a:prstGeom prst="rect">
            <a:avLst/>
          </a:prstGeom>
          <a:solidFill>
            <a:srgbClr val="DDFFFF"/>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DDFFFF"/>
            </a:extrusionClr>
            <a:contourClr>
              <a:srgbClr val="DD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Freewave</a:t>
            </a:r>
          </a:p>
          <a:p>
            <a:pPr algn="ctr">
              <a:spcBef>
                <a:spcPct val="0"/>
              </a:spcBef>
              <a:buFontTx/>
              <a:buNone/>
            </a:pPr>
            <a:r>
              <a:rPr lang="en-US" altLang="en-US" sz="1200"/>
              <a:t>900Mhz</a:t>
            </a:r>
          </a:p>
          <a:p>
            <a:pPr algn="ctr">
              <a:spcBef>
                <a:spcPct val="0"/>
              </a:spcBef>
              <a:buFontTx/>
              <a:buNone/>
            </a:pPr>
            <a:r>
              <a:rPr lang="en-US" altLang="en-US" sz="1200"/>
              <a:t>Modem</a:t>
            </a:r>
          </a:p>
        </p:txBody>
      </p:sp>
      <p:sp>
        <p:nvSpPr>
          <p:cNvPr id="46092" name="Line 11"/>
          <p:cNvSpPr>
            <a:spLocks noChangeShapeType="1"/>
          </p:cNvSpPr>
          <p:nvPr/>
        </p:nvSpPr>
        <p:spPr bwMode="auto">
          <a:xfrm>
            <a:off x="2909888" y="2819400"/>
            <a:ext cx="762000" cy="0"/>
          </a:xfrm>
          <a:prstGeom prst="line">
            <a:avLst/>
          </a:prstGeom>
          <a:noFill/>
          <a:ln w="25400">
            <a:solidFill>
              <a:schemeClr val="bg2"/>
            </a:solidFill>
            <a:round/>
            <a:headEnd/>
            <a:tailEnd type="stealth" w="med" len="med"/>
          </a:ln>
          <a:effectLst/>
          <a:scene3d>
            <a:camera prst="legacyObliqueTopRight"/>
            <a:lightRig rig="legacyFlat3" dir="r"/>
          </a:scene3d>
          <a:sp3d extrusionH="100000" prstMaterial="legacyMetal">
            <a:bevelT w="13500" h="13500" prst="angle"/>
            <a:bevelB w="13500" h="13500" prst="angle"/>
            <a:extrusionClr>
              <a:schemeClr val="bg1"/>
            </a:extrusionClr>
            <a:contourClr>
              <a:schemeClr val="bg2"/>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6093" name="Line 12"/>
          <p:cNvSpPr>
            <a:spLocks noChangeShapeType="1"/>
          </p:cNvSpPr>
          <p:nvPr/>
        </p:nvSpPr>
        <p:spPr bwMode="auto">
          <a:xfrm flipV="1">
            <a:off x="2909888" y="2362200"/>
            <a:ext cx="0" cy="457200"/>
          </a:xfrm>
          <a:prstGeom prst="line">
            <a:avLst/>
          </a:prstGeom>
          <a:noFill/>
          <a:ln w="25400">
            <a:solidFill>
              <a:schemeClr val="bg2"/>
            </a:solidFill>
            <a:round/>
            <a:headEnd/>
            <a:tailEnd type="stealth" w="med" len="med"/>
          </a:ln>
          <a:effectLst/>
          <a:scene3d>
            <a:camera prst="legacyObliqueTopRight"/>
            <a:lightRig rig="legacyFlat3" dir="r"/>
          </a:scene3d>
          <a:sp3d extrusionH="100000" prstMaterial="legacyMetal">
            <a:bevelT w="13500" h="13500" prst="angle"/>
            <a:bevelB w="13500" h="13500" prst="angle"/>
            <a:extrusionClr>
              <a:schemeClr val="bg1"/>
            </a:extrusionClr>
            <a:contourClr>
              <a:schemeClr val="bg2"/>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46094" name="Group 13"/>
          <p:cNvGrpSpPr>
            <a:grpSpLocks noChangeAspect="1"/>
          </p:cNvGrpSpPr>
          <p:nvPr/>
        </p:nvGrpSpPr>
        <p:grpSpPr bwMode="auto">
          <a:xfrm>
            <a:off x="3657600" y="2438400"/>
            <a:ext cx="2057400" cy="2119313"/>
            <a:chOff x="1186" y="1469"/>
            <a:chExt cx="1118" cy="1152"/>
          </a:xfrm>
        </p:grpSpPr>
        <p:sp>
          <p:nvSpPr>
            <p:cNvPr id="46125" name="Rectangle 14"/>
            <p:cNvSpPr>
              <a:spLocks noChangeAspect="1" noChangeArrowheads="1"/>
            </p:cNvSpPr>
            <p:nvPr/>
          </p:nvSpPr>
          <p:spPr bwMode="auto">
            <a:xfrm>
              <a:off x="1186" y="1469"/>
              <a:ext cx="1118" cy="1152"/>
            </a:xfrm>
            <a:prstGeom prst="rect">
              <a:avLst/>
            </a:prstGeom>
            <a:solidFill>
              <a:srgbClr val="00FFFF"/>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00FFFF"/>
              </a:extrusionClr>
              <a:contourClr>
                <a:srgbClr val="00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anchorCtr="1">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b="1"/>
                <a:t>Cell 233 MHz PC Card </a:t>
              </a:r>
            </a:p>
            <a:p>
              <a:pPr algn="ctr">
                <a:spcBef>
                  <a:spcPct val="0"/>
                </a:spcBef>
                <a:buFontTx/>
                <a:buNone/>
              </a:pPr>
              <a:r>
                <a:rPr lang="en-US" altLang="en-US" sz="1400" b="1"/>
                <a:t> with PC-104 Stack</a:t>
              </a:r>
            </a:p>
          </p:txBody>
        </p:sp>
        <p:graphicFrame>
          <p:nvGraphicFramePr>
            <p:cNvPr id="46126" name="Object 15"/>
            <p:cNvGraphicFramePr>
              <a:graphicFrameLocks noChangeAspect="1"/>
            </p:cNvGraphicFramePr>
            <p:nvPr/>
          </p:nvGraphicFramePr>
          <p:xfrm>
            <a:off x="1186" y="1820"/>
            <a:ext cx="1118" cy="801"/>
          </p:xfrm>
          <a:graphic>
            <a:graphicData uri="http://schemas.openxmlformats.org/presentationml/2006/ole">
              <mc:AlternateContent xmlns:mc="http://schemas.openxmlformats.org/markup-compatibility/2006">
                <mc:Choice xmlns:v="urn:schemas-microsoft-com:vml" Requires="v">
                  <p:oleObj spid="_x0000_s46144" name="Photo Editor Photo" r:id="rId3" imgW="1775614" imgH="1272650" progId="MSPhotoEd.3">
                    <p:embed/>
                  </p:oleObj>
                </mc:Choice>
                <mc:Fallback>
                  <p:oleObj name="Photo Editor Photo" r:id="rId3" imgW="1775614" imgH="1272650" progId="MSPhotoEd.3">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 y="1820"/>
                          <a:ext cx="1118" cy="80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6095" name="Text Box 16"/>
          <p:cNvSpPr txBox="1">
            <a:spLocks noChangeArrowheads="1"/>
          </p:cNvSpPr>
          <p:nvPr/>
        </p:nvSpPr>
        <p:spPr bwMode="auto">
          <a:xfrm>
            <a:off x="2933700" y="3260725"/>
            <a:ext cx="755650" cy="244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t>COM3-RX</a:t>
            </a:r>
            <a:endParaRPr lang="en-US" altLang="en-US" sz="1200" b="1"/>
          </a:p>
        </p:txBody>
      </p:sp>
      <p:sp>
        <p:nvSpPr>
          <p:cNvPr id="46096" name="Text Box 17"/>
          <p:cNvSpPr txBox="1">
            <a:spLocks noChangeArrowheads="1"/>
          </p:cNvSpPr>
          <p:nvPr/>
        </p:nvSpPr>
        <p:spPr bwMode="auto">
          <a:xfrm>
            <a:off x="4202113" y="2079625"/>
            <a:ext cx="1027112" cy="2746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b="1"/>
              <a:t>Master Node</a:t>
            </a:r>
          </a:p>
        </p:txBody>
      </p:sp>
      <p:sp>
        <p:nvSpPr>
          <p:cNvPr id="46097" name="AutoShape 18"/>
          <p:cNvSpPr>
            <a:spLocks noChangeArrowheads="1"/>
          </p:cNvSpPr>
          <p:nvPr/>
        </p:nvSpPr>
        <p:spPr bwMode="auto">
          <a:xfrm>
            <a:off x="5805488" y="3810000"/>
            <a:ext cx="609600" cy="228600"/>
          </a:xfrm>
          <a:prstGeom prst="leftRightArrow">
            <a:avLst>
              <a:gd name="adj1" fmla="val 50000"/>
              <a:gd name="adj2" fmla="val 53333"/>
            </a:avLst>
          </a:prstGeom>
          <a:solidFill>
            <a:schemeClr val="bg1"/>
          </a:solidFill>
          <a:ln w="9525">
            <a:miter lim="800000"/>
            <a:headEnd/>
            <a:tailEnd/>
          </a:ln>
          <a:effectLst/>
          <a:scene3d>
            <a:camera prst="legacyObliqueTopRight"/>
            <a:lightRig rig="legacyFlat3" dir="r"/>
          </a:scene3d>
          <a:sp3d extrusionH="227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6098" name="Rectangle 19"/>
          <p:cNvSpPr>
            <a:spLocks noChangeAspect="1" noChangeArrowheads="1"/>
          </p:cNvSpPr>
          <p:nvPr/>
        </p:nvSpPr>
        <p:spPr bwMode="auto">
          <a:xfrm>
            <a:off x="6415088" y="3733800"/>
            <a:ext cx="685800" cy="381000"/>
          </a:xfrm>
          <a:prstGeom prst="rect">
            <a:avLst/>
          </a:prstGeom>
          <a:solidFill>
            <a:srgbClr val="DDFFFF"/>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DDFFFF"/>
            </a:extrusionClr>
            <a:contourClr>
              <a:srgbClr val="DD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2.5”</a:t>
            </a:r>
          </a:p>
          <a:p>
            <a:pPr algn="ctr">
              <a:spcBef>
                <a:spcPct val="0"/>
              </a:spcBef>
              <a:buFontTx/>
              <a:buNone/>
            </a:pPr>
            <a:r>
              <a:rPr lang="en-US" altLang="en-US" sz="1200"/>
              <a:t>HDD</a:t>
            </a:r>
          </a:p>
        </p:txBody>
      </p:sp>
      <p:sp>
        <p:nvSpPr>
          <p:cNvPr id="46099" name="Rectangle 20"/>
          <p:cNvSpPr>
            <a:spLocks noChangeArrowheads="1"/>
          </p:cNvSpPr>
          <p:nvPr/>
        </p:nvSpPr>
        <p:spPr bwMode="auto">
          <a:xfrm>
            <a:off x="2986088" y="2574925"/>
            <a:ext cx="536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t>COM1</a:t>
            </a:r>
          </a:p>
        </p:txBody>
      </p:sp>
      <p:sp>
        <p:nvSpPr>
          <p:cNvPr id="46100" name="Rectangle 21"/>
          <p:cNvSpPr>
            <a:spLocks noChangeAspect="1" noChangeArrowheads="1"/>
          </p:cNvSpPr>
          <p:nvPr/>
        </p:nvSpPr>
        <p:spPr bwMode="auto">
          <a:xfrm>
            <a:off x="1462088" y="1600200"/>
            <a:ext cx="731837" cy="731838"/>
          </a:xfrm>
          <a:prstGeom prst="rect">
            <a:avLst/>
          </a:prstGeom>
          <a:solidFill>
            <a:srgbClr val="DDFFFF"/>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DDFFFF"/>
            </a:extrusionClr>
            <a:contourClr>
              <a:srgbClr val="DD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Freewave</a:t>
            </a:r>
          </a:p>
          <a:p>
            <a:pPr algn="ctr">
              <a:spcBef>
                <a:spcPct val="0"/>
              </a:spcBef>
              <a:buFontTx/>
              <a:buNone/>
            </a:pPr>
            <a:r>
              <a:rPr lang="en-US" altLang="en-US" sz="1200"/>
              <a:t>900Mhz</a:t>
            </a:r>
          </a:p>
          <a:p>
            <a:pPr algn="ctr">
              <a:spcBef>
                <a:spcPct val="0"/>
              </a:spcBef>
              <a:buFontTx/>
              <a:buNone/>
            </a:pPr>
            <a:r>
              <a:rPr lang="en-US" altLang="en-US" sz="1200"/>
              <a:t>Modem</a:t>
            </a:r>
          </a:p>
        </p:txBody>
      </p:sp>
      <p:sp>
        <p:nvSpPr>
          <p:cNvPr id="46101" name="AutoShape 22"/>
          <p:cNvSpPr>
            <a:spLocks noChangeArrowheads="1"/>
          </p:cNvSpPr>
          <p:nvPr/>
        </p:nvSpPr>
        <p:spPr bwMode="auto">
          <a:xfrm>
            <a:off x="5805488" y="2819400"/>
            <a:ext cx="609600" cy="228600"/>
          </a:xfrm>
          <a:prstGeom prst="leftRightArrow">
            <a:avLst>
              <a:gd name="adj1" fmla="val 50000"/>
              <a:gd name="adj2" fmla="val 53333"/>
            </a:avLst>
          </a:prstGeom>
          <a:solidFill>
            <a:schemeClr val="bg1"/>
          </a:solidFill>
          <a:ln w="9525">
            <a:miter lim="800000"/>
            <a:headEnd/>
            <a:tailEnd/>
          </a:ln>
          <a:effectLst/>
          <a:scene3d>
            <a:camera prst="legacyObliqueTopRight"/>
            <a:lightRig rig="legacyFlat3" dir="r"/>
          </a:scene3d>
          <a:sp3d extrusionH="227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t>10BaseT</a:t>
            </a:r>
          </a:p>
        </p:txBody>
      </p:sp>
      <p:sp>
        <p:nvSpPr>
          <p:cNvPr id="46102" name="Rectangle 23"/>
          <p:cNvSpPr>
            <a:spLocks noChangeArrowheads="1"/>
          </p:cNvSpPr>
          <p:nvPr/>
        </p:nvSpPr>
        <p:spPr bwMode="auto">
          <a:xfrm>
            <a:off x="2401888" y="1143000"/>
            <a:ext cx="1139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t>Joystick</a:t>
            </a:r>
          </a:p>
          <a:p>
            <a:pPr algn="ctr">
              <a:spcBef>
                <a:spcPct val="0"/>
              </a:spcBef>
              <a:buFontTx/>
              <a:buNone/>
            </a:pPr>
            <a:r>
              <a:rPr lang="en-US" altLang="en-US" sz="1000"/>
              <a:t>Command Modem</a:t>
            </a:r>
          </a:p>
        </p:txBody>
      </p:sp>
      <p:sp>
        <p:nvSpPr>
          <p:cNvPr id="46103" name="Rectangle 24"/>
          <p:cNvSpPr>
            <a:spLocks noChangeArrowheads="1"/>
          </p:cNvSpPr>
          <p:nvPr/>
        </p:nvSpPr>
        <p:spPr bwMode="auto">
          <a:xfrm>
            <a:off x="1512888" y="1117600"/>
            <a:ext cx="8302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t>Path Planner</a:t>
            </a:r>
          </a:p>
          <a:p>
            <a:pPr algn="ctr">
              <a:spcBef>
                <a:spcPct val="0"/>
              </a:spcBef>
              <a:buFontTx/>
              <a:buNone/>
            </a:pPr>
            <a:r>
              <a:rPr lang="en-US" altLang="en-US" sz="1000"/>
              <a:t>PPP Modem</a:t>
            </a:r>
          </a:p>
        </p:txBody>
      </p:sp>
      <p:sp>
        <p:nvSpPr>
          <p:cNvPr id="46104" name="Rectangle 25"/>
          <p:cNvSpPr>
            <a:spLocks noChangeAspect="1" noChangeArrowheads="1"/>
          </p:cNvSpPr>
          <p:nvPr/>
        </p:nvSpPr>
        <p:spPr bwMode="auto">
          <a:xfrm>
            <a:off x="6415088" y="2743200"/>
            <a:ext cx="685800" cy="381000"/>
          </a:xfrm>
          <a:prstGeom prst="rect">
            <a:avLst/>
          </a:prstGeom>
          <a:solidFill>
            <a:srgbClr val="DDFFFF"/>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DDFFFF"/>
            </a:extrusionClr>
            <a:contourClr>
              <a:srgbClr val="DD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LAN</a:t>
            </a:r>
          </a:p>
        </p:txBody>
      </p:sp>
      <p:sp>
        <p:nvSpPr>
          <p:cNvPr id="46105" name="Rectangle 26"/>
          <p:cNvSpPr>
            <a:spLocks noChangeArrowheads="1"/>
          </p:cNvSpPr>
          <p:nvPr/>
        </p:nvSpPr>
        <p:spPr bwMode="auto">
          <a:xfrm>
            <a:off x="2986088" y="2879725"/>
            <a:ext cx="536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t>COM2</a:t>
            </a:r>
          </a:p>
        </p:txBody>
      </p:sp>
      <p:sp>
        <p:nvSpPr>
          <p:cNvPr id="46106" name="Line 27"/>
          <p:cNvSpPr>
            <a:spLocks noChangeShapeType="1"/>
          </p:cNvSpPr>
          <p:nvPr/>
        </p:nvSpPr>
        <p:spPr bwMode="auto">
          <a:xfrm>
            <a:off x="2071688" y="3505200"/>
            <a:ext cx="1600200" cy="0"/>
          </a:xfrm>
          <a:prstGeom prst="line">
            <a:avLst/>
          </a:prstGeom>
          <a:noFill/>
          <a:ln w="25400">
            <a:solidFill>
              <a:schemeClr val="bg2"/>
            </a:solidFill>
            <a:round/>
            <a:headEnd/>
            <a:tailEnd type="stealth" w="med" len="med"/>
          </a:ln>
          <a:effectLst/>
          <a:scene3d>
            <a:camera prst="legacyObliqueTopRight"/>
            <a:lightRig rig="legacyFlat3" dir="r"/>
          </a:scene3d>
          <a:sp3d extrusionH="100000" prstMaterial="legacyMetal">
            <a:bevelT w="13500" h="13500" prst="angle"/>
            <a:bevelB w="13500" h="13500" prst="angle"/>
            <a:extrusionClr>
              <a:schemeClr val="bg1"/>
            </a:extrusionClr>
            <a:contourClr>
              <a:schemeClr val="bg2"/>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6107" name="Line 28"/>
          <p:cNvSpPr>
            <a:spLocks noChangeShapeType="1"/>
          </p:cNvSpPr>
          <p:nvPr/>
        </p:nvSpPr>
        <p:spPr bwMode="auto">
          <a:xfrm>
            <a:off x="1995488" y="4343400"/>
            <a:ext cx="1676400" cy="0"/>
          </a:xfrm>
          <a:prstGeom prst="line">
            <a:avLst/>
          </a:prstGeom>
          <a:noFill/>
          <a:ln w="25400">
            <a:solidFill>
              <a:schemeClr val="bg2"/>
            </a:solidFill>
            <a:round/>
            <a:headEnd type="triangle" w="med" len="med"/>
            <a:tailEnd type="triangle" w="med" len="med"/>
          </a:ln>
          <a:effectLst/>
          <a:scene3d>
            <a:camera prst="legacyObliqueTopRight"/>
            <a:lightRig rig="legacyFlat3" dir="r"/>
          </a:scene3d>
          <a:sp3d extrusionH="100000" prstMaterial="legacyMetal">
            <a:bevelT w="13500" h="13500" prst="angle"/>
            <a:bevelB w="13500" h="13500" prst="angle"/>
            <a:extrusionClr>
              <a:schemeClr val="bg1"/>
            </a:extrusionClr>
            <a:contourClr>
              <a:schemeClr val="bg2"/>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6108" name="Text Box 29"/>
          <p:cNvSpPr txBox="1">
            <a:spLocks noChangeArrowheads="1"/>
          </p:cNvSpPr>
          <p:nvPr/>
        </p:nvSpPr>
        <p:spPr bwMode="auto">
          <a:xfrm>
            <a:off x="7253288" y="5181600"/>
            <a:ext cx="13033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Wheel Nodes (x3)</a:t>
            </a:r>
          </a:p>
        </p:txBody>
      </p:sp>
      <p:sp>
        <p:nvSpPr>
          <p:cNvPr id="46109" name="Text Box 30"/>
          <p:cNvSpPr txBox="1">
            <a:spLocks noChangeArrowheads="1"/>
          </p:cNvSpPr>
          <p:nvPr/>
        </p:nvSpPr>
        <p:spPr bwMode="auto">
          <a:xfrm>
            <a:off x="6732588" y="5829300"/>
            <a:ext cx="13557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Laser Range finder</a:t>
            </a:r>
          </a:p>
        </p:txBody>
      </p:sp>
      <p:sp>
        <p:nvSpPr>
          <p:cNvPr id="46110" name="Text Box 31"/>
          <p:cNvSpPr txBox="1">
            <a:spLocks noChangeArrowheads="1"/>
          </p:cNvSpPr>
          <p:nvPr/>
        </p:nvSpPr>
        <p:spPr bwMode="auto">
          <a:xfrm>
            <a:off x="1169988" y="5372100"/>
            <a:ext cx="1431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IR Sensor Nodes (2)</a:t>
            </a:r>
          </a:p>
        </p:txBody>
      </p:sp>
      <p:sp>
        <p:nvSpPr>
          <p:cNvPr id="46111" name="Text Box 32"/>
          <p:cNvSpPr txBox="1">
            <a:spLocks noChangeArrowheads="1"/>
          </p:cNvSpPr>
          <p:nvPr/>
        </p:nvSpPr>
        <p:spPr bwMode="auto">
          <a:xfrm>
            <a:off x="1169988" y="5600700"/>
            <a:ext cx="13604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Sonar Sensor Node</a:t>
            </a:r>
          </a:p>
        </p:txBody>
      </p:sp>
      <p:sp>
        <p:nvSpPr>
          <p:cNvPr id="46112" name="Text Box 33"/>
          <p:cNvSpPr txBox="1">
            <a:spLocks noChangeArrowheads="1"/>
          </p:cNvSpPr>
          <p:nvPr/>
        </p:nvSpPr>
        <p:spPr bwMode="auto">
          <a:xfrm>
            <a:off x="1169988" y="5859463"/>
            <a:ext cx="1028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Camera Node</a:t>
            </a:r>
          </a:p>
        </p:txBody>
      </p:sp>
      <p:sp>
        <p:nvSpPr>
          <p:cNvPr id="46113" name="Line 34"/>
          <p:cNvSpPr>
            <a:spLocks noChangeShapeType="1"/>
          </p:cNvSpPr>
          <p:nvPr/>
        </p:nvSpPr>
        <p:spPr bwMode="auto">
          <a:xfrm rot="-6754346" flipH="1" flipV="1">
            <a:off x="2287588" y="3522663"/>
            <a:ext cx="152400" cy="838200"/>
          </a:xfrm>
          <a:prstGeom prst="line">
            <a:avLst/>
          </a:prstGeom>
          <a:noFill/>
          <a:ln w="25400">
            <a:solidFill>
              <a:schemeClr val="bg2"/>
            </a:solidFill>
            <a:round/>
            <a:headEnd/>
            <a:tailEnd type="triangle" w="med" len="med"/>
          </a:ln>
          <a:effectLst/>
          <a:scene3d>
            <a:camera prst="legacyObliqueTopRight"/>
            <a:lightRig rig="legacyFlat3" dir="r"/>
          </a:scene3d>
          <a:sp3d extrusionH="100000" prstMaterial="legacyMetal">
            <a:bevelT w="13500" h="13500" prst="angle"/>
            <a:bevelB w="13500" h="13500" prst="angle"/>
            <a:extrusionClr>
              <a:schemeClr val="bg1"/>
            </a:extrusionClr>
            <a:contourClr>
              <a:schemeClr val="bg2"/>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6114" name="Line 35"/>
          <p:cNvSpPr>
            <a:spLocks noChangeShapeType="1"/>
          </p:cNvSpPr>
          <p:nvPr/>
        </p:nvSpPr>
        <p:spPr bwMode="auto">
          <a:xfrm>
            <a:off x="2681288" y="3733800"/>
            <a:ext cx="990600" cy="0"/>
          </a:xfrm>
          <a:prstGeom prst="line">
            <a:avLst/>
          </a:prstGeom>
          <a:noFill/>
          <a:ln w="25400">
            <a:solidFill>
              <a:schemeClr val="bg2"/>
            </a:solidFill>
            <a:round/>
            <a:headEnd/>
            <a:tailEnd/>
          </a:ln>
          <a:effectLst/>
          <a:scene3d>
            <a:camera prst="legacyObliqueTopRight"/>
            <a:lightRig rig="legacyFlat3" dir="r"/>
          </a:scene3d>
          <a:sp3d extrusionH="100000" prstMaterial="legacyMetal">
            <a:bevelT w="13500" h="13500" prst="angle"/>
            <a:bevelB w="13500" h="13500" prst="angle"/>
            <a:extrusionClr>
              <a:schemeClr val="bg1"/>
            </a:extrusionClr>
            <a:contourClr>
              <a:schemeClr val="bg2"/>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6115" name="Text Box 36"/>
          <p:cNvSpPr txBox="1">
            <a:spLocks noChangeArrowheads="1"/>
          </p:cNvSpPr>
          <p:nvPr/>
        </p:nvSpPr>
        <p:spPr bwMode="auto">
          <a:xfrm>
            <a:off x="2941638" y="3489325"/>
            <a:ext cx="738187" cy="244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t>COM3 TX</a:t>
            </a:r>
            <a:endParaRPr lang="en-US" altLang="en-US" sz="1200" b="1"/>
          </a:p>
        </p:txBody>
      </p:sp>
      <p:sp>
        <p:nvSpPr>
          <p:cNvPr id="46116" name="Text Box 37"/>
          <p:cNvSpPr txBox="1">
            <a:spLocks noChangeArrowheads="1"/>
          </p:cNvSpPr>
          <p:nvPr/>
        </p:nvSpPr>
        <p:spPr bwMode="auto">
          <a:xfrm>
            <a:off x="3003550" y="4098925"/>
            <a:ext cx="536575" cy="244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t>COM4</a:t>
            </a:r>
            <a:endParaRPr lang="en-US" altLang="en-US" sz="1200" b="1"/>
          </a:p>
        </p:txBody>
      </p:sp>
      <p:sp>
        <p:nvSpPr>
          <p:cNvPr id="46117" name="AutoShape 38"/>
          <p:cNvSpPr>
            <a:spLocks noChangeArrowheads="1"/>
          </p:cNvSpPr>
          <p:nvPr/>
        </p:nvSpPr>
        <p:spPr bwMode="auto">
          <a:xfrm>
            <a:off x="5729288" y="4648200"/>
            <a:ext cx="609600" cy="228600"/>
          </a:xfrm>
          <a:prstGeom prst="leftRightArrow">
            <a:avLst>
              <a:gd name="adj1" fmla="val 50000"/>
              <a:gd name="adj2" fmla="val 53333"/>
            </a:avLst>
          </a:prstGeom>
          <a:solidFill>
            <a:schemeClr val="bg1"/>
          </a:solidFill>
          <a:ln w="9525">
            <a:miter lim="800000"/>
            <a:headEnd/>
            <a:tailEnd/>
          </a:ln>
          <a:effectLst/>
          <a:scene3d>
            <a:camera prst="legacyObliqueTopRight"/>
            <a:lightRig rig="legacyFlat3" dir="r"/>
          </a:scene3d>
          <a:sp3d extrusionH="227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6118" name="AutoShape 39"/>
          <p:cNvSpPr>
            <a:spLocks/>
          </p:cNvSpPr>
          <p:nvPr/>
        </p:nvSpPr>
        <p:spPr bwMode="auto">
          <a:xfrm>
            <a:off x="7024688" y="4876800"/>
            <a:ext cx="152400" cy="914400"/>
          </a:xfrm>
          <a:prstGeom prst="rightBrace">
            <a:avLst>
              <a:gd name="adj1" fmla="val 5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6119" name="Text Box 40"/>
          <p:cNvSpPr txBox="1">
            <a:spLocks noChangeArrowheads="1"/>
          </p:cNvSpPr>
          <p:nvPr/>
        </p:nvSpPr>
        <p:spPr bwMode="auto">
          <a:xfrm>
            <a:off x="6415088" y="45720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Sync</a:t>
            </a:r>
          </a:p>
          <a:p>
            <a:pPr>
              <a:spcBef>
                <a:spcPct val="0"/>
              </a:spcBef>
              <a:buFontTx/>
              <a:buNone/>
            </a:pPr>
            <a:r>
              <a:rPr lang="en-US" altLang="en-US" sz="1200"/>
              <a:t>Reset</a:t>
            </a:r>
          </a:p>
        </p:txBody>
      </p:sp>
      <p:sp>
        <p:nvSpPr>
          <p:cNvPr id="46120" name="AutoShape 41"/>
          <p:cNvSpPr>
            <a:spLocks noChangeArrowheads="1"/>
          </p:cNvSpPr>
          <p:nvPr/>
        </p:nvSpPr>
        <p:spPr bwMode="auto">
          <a:xfrm>
            <a:off x="5360988" y="5829300"/>
            <a:ext cx="1214437" cy="304800"/>
          </a:xfrm>
          <a:prstGeom prst="leftRightArrow">
            <a:avLst>
              <a:gd name="adj1" fmla="val 50000"/>
              <a:gd name="adj2" fmla="val 79687"/>
            </a:avLst>
          </a:prstGeom>
          <a:solidFill>
            <a:srgbClr val="EAEAEA"/>
          </a:solidFill>
          <a:ln w="9525">
            <a:miter lim="800000"/>
            <a:headEnd/>
            <a:tailEnd/>
          </a:ln>
          <a:effectLst/>
          <a:scene3d>
            <a:camera prst="legacyObliqueTopRight"/>
            <a:lightRig rig="legacyFlat3" dir="b"/>
          </a:scene3d>
          <a:sp3d extrusionH="163500" prstMaterial="legacyMatte">
            <a:bevelT w="13500" h="13500" prst="angle"/>
            <a:bevelB w="13500" h="13500" prst="angle"/>
            <a:extrusionClr>
              <a:srgbClr val="EAEAEA"/>
            </a:extrusionClr>
            <a:contourClr>
              <a:srgbClr val="EAEAEA"/>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RS-485</a:t>
            </a:r>
          </a:p>
        </p:txBody>
      </p:sp>
      <p:sp>
        <p:nvSpPr>
          <p:cNvPr id="46121" name="AutoShape 42"/>
          <p:cNvSpPr>
            <a:spLocks/>
          </p:cNvSpPr>
          <p:nvPr/>
        </p:nvSpPr>
        <p:spPr bwMode="auto">
          <a:xfrm>
            <a:off x="2617788" y="5295900"/>
            <a:ext cx="152400" cy="914400"/>
          </a:xfrm>
          <a:prstGeom prst="rightBrace">
            <a:avLst>
              <a:gd name="adj1" fmla="val 5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6122" name="Text Box 43"/>
          <p:cNvSpPr txBox="1">
            <a:spLocks noChangeArrowheads="1"/>
          </p:cNvSpPr>
          <p:nvPr/>
        </p:nvSpPr>
        <p:spPr bwMode="auto">
          <a:xfrm>
            <a:off x="1584325" y="3352800"/>
            <a:ext cx="4873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FOG</a:t>
            </a:r>
          </a:p>
        </p:txBody>
      </p:sp>
      <p:sp>
        <p:nvSpPr>
          <p:cNvPr id="46123" name="Text Box 44"/>
          <p:cNvSpPr txBox="1">
            <a:spLocks noChangeArrowheads="1"/>
          </p:cNvSpPr>
          <p:nvPr/>
        </p:nvSpPr>
        <p:spPr bwMode="auto">
          <a:xfrm>
            <a:off x="1419225" y="4068763"/>
            <a:ext cx="5762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dGPS </a:t>
            </a:r>
          </a:p>
        </p:txBody>
      </p:sp>
      <p:sp>
        <p:nvSpPr>
          <p:cNvPr id="46124" name="Text Box 45"/>
          <p:cNvSpPr txBox="1">
            <a:spLocks noChangeArrowheads="1"/>
          </p:cNvSpPr>
          <p:nvPr/>
        </p:nvSpPr>
        <p:spPr bwMode="auto">
          <a:xfrm>
            <a:off x="354013" y="6424613"/>
            <a:ext cx="241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solidFill>
                  <a:schemeClr val="folHlink"/>
                </a:solidFill>
              </a:rPr>
              <a:t>Master Node Subsystem</a:t>
            </a:r>
            <a:endParaRPr lang="en-US" altLang="en-US" sz="1800"/>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lide Number Placeholder 4"/>
          <p:cNvSpPr>
            <a:spLocks noGrp="1"/>
          </p:cNvSpPr>
          <p:nvPr>
            <p:ph type="sldNum" sz="quarter" idx="12"/>
          </p:nvPr>
        </p:nvSpPr>
        <p:spPr/>
        <p:txBody>
          <a:bodyPr/>
          <a:lstStyle/>
          <a:p>
            <a:pPr>
              <a:defRPr/>
            </a:pPr>
            <a:fld id="{25077799-CB4A-42FE-B0EB-B1656019802F}" type="slidenum">
              <a:rPr lang="en-US" altLang="en-US"/>
              <a:pPr>
                <a:defRPr/>
              </a:pPr>
              <a:t>45</a:t>
            </a:fld>
            <a:endParaRPr lang="en-US" altLang="en-US"/>
          </a:p>
        </p:txBody>
      </p:sp>
      <p:sp>
        <p:nvSpPr>
          <p:cNvPr id="47107" name="Rectangle 2"/>
          <p:cNvSpPr>
            <a:spLocks noGrp="1" noChangeArrowheads="1"/>
          </p:cNvSpPr>
          <p:nvPr>
            <p:ph type="title"/>
          </p:nvPr>
        </p:nvSpPr>
        <p:spPr>
          <a:xfrm>
            <a:off x="685800" y="457200"/>
            <a:ext cx="7772400" cy="1143000"/>
          </a:xfrm>
        </p:spPr>
        <p:txBody>
          <a:bodyPr/>
          <a:lstStyle/>
          <a:p>
            <a:r>
              <a:rPr lang="en-US" altLang="en-US" sz="3200" smtClean="0"/>
              <a:t>Wheel Node Block Diagram</a:t>
            </a:r>
          </a:p>
        </p:txBody>
      </p:sp>
      <p:sp>
        <p:nvSpPr>
          <p:cNvPr id="47108" name="AutoShape 3"/>
          <p:cNvSpPr>
            <a:spLocks noChangeArrowheads="1"/>
          </p:cNvSpPr>
          <p:nvPr/>
        </p:nvSpPr>
        <p:spPr bwMode="auto">
          <a:xfrm>
            <a:off x="1370013" y="2992438"/>
            <a:ext cx="382587" cy="206375"/>
          </a:xfrm>
          <a:prstGeom prst="leftArrow">
            <a:avLst>
              <a:gd name="adj1" fmla="val 50000"/>
              <a:gd name="adj2" fmla="val 46346"/>
            </a:avLst>
          </a:prstGeom>
          <a:solidFill>
            <a:schemeClr val="bg1"/>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200"/>
          </a:p>
        </p:txBody>
      </p:sp>
      <p:sp>
        <p:nvSpPr>
          <p:cNvPr id="47109" name="Oval 4"/>
          <p:cNvSpPr>
            <a:spLocks noChangeAspect="1" noChangeArrowheads="1"/>
          </p:cNvSpPr>
          <p:nvPr/>
        </p:nvSpPr>
        <p:spPr bwMode="auto">
          <a:xfrm>
            <a:off x="684213" y="4076700"/>
            <a:ext cx="685800" cy="581025"/>
          </a:xfrm>
          <a:prstGeom prst="ellipse">
            <a:avLst/>
          </a:prstGeom>
          <a:solidFill>
            <a:srgbClr val="FFCC99"/>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RS232</a:t>
            </a:r>
          </a:p>
          <a:p>
            <a:pPr algn="ctr">
              <a:spcBef>
                <a:spcPct val="0"/>
              </a:spcBef>
              <a:buFontTx/>
              <a:buNone/>
            </a:pPr>
            <a:r>
              <a:rPr lang="en-US" altLang="en-US" sz="1200"/>
              <a:t>Debug</a:t>
            </a:r>
          </a:p>
          <a:p>
            <a:pPr algn="ctr">
              <a:spcBef>
                <a:spcPct val="0"/>
              </a:spcBef>
              <a:buFontTx/>
              <a:buNone/>
            </a:pPr>
            <a:r>
              <a:rPr lang="en-US" altLang="en-US" sz="1200"/>
              <a:t>Port</a:t>
            </a:r>
          </a:p>
        </p:txBody>
      </p:sp>
      <p:sp>
        <p:nvSpPr>
          <p:cNvPr id="47110" name="AutoShape 5"/>
          <p:cNvSpPr>
            <a:spLocks noChangeArrowheads="1"/>
          </p:cNvSpPr>
          <p:nvPr/>
        </p:nvSpPr>
        <p:spPr bwMode="auto">
          <a:xfrm>
            <a:off x="1370013" y="4248150"/>
            <a:ext cx="382587" cy="206375"/>
          </a:xfrm>
          <a:prstGeom prst="leftArrow">
            <a:avLst>
              <a:gd name="adj1" fmla="val 50000"/>
              <a:gd name="adj2" fmla="val 46346"/>
            </a:avLst>
          </a:prstGeom>
          <a:solidFill>
            <a:schemeClr val="bg1"/>
          </a:solidFill>
          <a:ln w="9525">
            <a:miter lim="800000"/>
            <a:headEnd/>
            <a:tailEnd/>
          </a:ln>
          <a:effectLst/>
          <a:scene3d>
            <a:camera prst="legacyObliqueTopRight"/>
            <a:lightRig rig="legacyFlat3" dir="r"/>
          </a:scene3d>
          <a:sp3d extrusionH="1635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200"/>
          </a:p>
        </p:txBody>
      </p:sp>
      <p:sp>
        <p:nvSpPr>
          <p:cNvPr id="47111" name="Line 6"/>
          <p:cNvSpPr>
            <a:spLocks noChangeShapeType="1"/>
          </p:cNvSpPr>
          <p:nvPr/>
        </p:nvSpPr>
        <p:spPr bwMode="auto">
          <a:xfrm flipV="1">
            <a:off x="1809750" y="2105025"/>
            <a:ext cx="533400" cy="0"/>
          </a:xfrm>
          <a:prstGeom prst="line">
            <a:avLst/>
          </a:prstGeom>
          <a:noFill/>
          <a:ln w="25400">
            <a:solidFill>
              <a:srgbClr val="666699"/>
            </a:solidFill>
            <a:round/>
            <a:headEnd type="stealth" w="med" len="med"/>
            <a:tailEnd type="stealth" w="med" len="med"/>
          </a:ln>
          <a:effectLst/>
          <a:scene3d>
            <a:camera prst="legacyObliqueTopRight"/>
            <a:lightRig rig="legacyFlat3" dir="r"/>
          </a:scene3d>
          <a:sp3d extrusionH="100000" prstMaterial="legacyMatte">
            <a:bevelT w="13500" h="13500" prst="angle"/>
            <a:bevelB w="13500" h="13500" prst="angle"/>
            <a:extrusionClr>
              <a:srgbClr val="F8F8F8"/>
            </a:extrusionClr>
            <a:contourClr>
              <a:srgbClr val="666699"/>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7112" name="Line 7"/>
          <p:cNvSpPr>
            <a:spLocks noChangeShapeType="1"/>
          </p:cNvSpPr>
          <p:nvPr/>
        </p:nvSpPr>
        <p:spPr bwMode="auto">
          <a:xfrm flipV="1">
            <a:off x="1785938" y="2306638"/>
            <a:ext cx="533400" cy="0"/>
          </a:xfrm>
          <a:prstGeom prst="line">
            <a:avLst/>
          </a:prstGeom>
          <a:noFill/>
          <a:ln w="25400">
            <a:solidFill>
              <a:srgbClr val="666699"/>
            </a:solidFill>
            <a:round/>
            <a:headEnd type="stealth" w="med" len="med"/>
            <a:tailEnd type="stealth" w="med" len="med"/>
          </a:ln>
          <a:effectLst/>
          <a:scene3d>
            <a:camera prst="legacyObliqueTopRight"/>
            <a:lightRig rig="legacyFlat3" dir="r"/>
          </a:scene3d>
          <a:sp3d extrusionH="100000" prstMaterial="legacyMatte">
            <a:bevelT w="13500" h="13500" prst="angle"/>
            <a:bevelB w="13500" h="13500" prst="angle"/>
            <a:extrusionClr>
              <a:srgbClr val="F8F8F8"/>
            </a:extrusionClr>
            <a:contourClr>
              <a:srgbClr val="666699"/>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7113" name="Line 8"/>
          <p:cNvSpPr>
            <a:spLocks noChangeShapeType="1"/>
          </p:cNvSpPr>
          <p:nvPr/>
        </p:nvSpPr>
        <p:spPr bwMode="auto">
          <a:xfrm>
            <a:off x="1752600" y="3200400"/>
            <a:ext cx="609600" cy="0"/>
          </a:xfrm>
          <a:prstGeom prst="line">
            <a:avLst/>
          </a:prstGeom>
          <a:noFill/>
          <a:ln w="25400">
            <a:solidFill>
              <a:srgbClr val="666699"/>
            </a:solidFill>
            <a:round/>
            <a:headEnd type="stealth" w="med" len="med"/>
            <a:tailEnd type="stealth" w="med" len="med"/>
          </a:ln>
          <a:effectLst/>
          <a:scene3d>
            <a:camera prst="legacyObliqueTopRight"/>
            <a:lightRig rig="legacyFlat3" dir="r"/>
          </a:scene3d>
          <a:sp3d extrusionH="100000" prstMaterial="legacyMatte">
            <a:bevelT w="13500" h="13500" prst="angle"/>
            <a:bevelB w="13500" h="13500" prst="angle"/>
            <a:extrusionClr>
              <a:srgbClr val="F8F8F8"/>
            </a:extrusionClr>
            <a:contourClr>
              <a:srgbClr val="666699"/>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7114" name="Line 9"/>
          <p:cNvSpPr>
            <a:spLocks noChangeShapeType="1"/>
          </p:cNvSpPr>
          <p:nvPr/>
        </p:nvSpPr>
        <p:spPr bwMode="auto">
          <a:xfrm flipV="1">
            <a:off x="1828800" y="1905000"/>
            <a:ext cx="533400" cy="0"/>
          </a:xfrm>
          <a:prstGeom prst="line">
            <a:avLst/>
          </a:prstGeom>
          <a:noFill/>
          <a:ln w="25400">
            <a:solidFill>
              <a:srgbClr val="666699"/>
            </a:solidFill>
            <a:round/>
            <a:headEnd type="stealth" w="med" len="med"/>
            <a:tailEnd type="stealth" w="med" len="med"/>
          </a:ln>
          <a:effectLst/>
          <a:scene3d>
            <a:camera prst="legacyObliqueTopRight"/>
            <a:lightRig rig="legacyFlat3" dir="r"/>
          </a:scene3d>
          <a:sp3d extrusionH="100000" prstMaterial="legacyMatte">
            <a:bevelT w="13500" h="13500" prst="angle"/>
            <a:bevelB w="13500" h="13500" prst="angle"/>
            <a:extrusionClr>
              <a:srgbClr val="F8F8F8"/>
            </a:extrusionClr>
            <a:contourClr>
              <a:srgbClr val="666699"/>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7115" name="Text Box 10"/>
          <p:cNvSpPr txBox="1">
            <a:spLocks noChangeArrowheads="1"/>
          </p:cNvSpPr>
          <p:nvPr/>
        </p:nvSpPr>
        <p:spPr bwMode="auto">
          <a:xfrm>
            <a:off x="1828800" y="2895600"/>
            <a:ext cx="461963" cy="2143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rgbClr val="66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800"/>
              <a:t>RS232</a:t>
            </a:r>
          </a:p>
        </p:txBody>
      </p:sp>
      <p:sp>
        <p:nvSpPr>
          <p:cNvPr id="47116" name="Text Box 11"/>
          <p:cNvSpPr txBox="1">
            <a:spLocks noChangeArrowheads="1"/>
          </p:cNvSpPr>
          <p:nvPr/>
        </p:nvSpPr>
        <p:spPr bwMode="auto">
          <a:xfrm>
            <a:off x="1900238" y="1690688"/>
            <a:ext cx="461962" cy="2143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rgbClr val="66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800"/>
              <a:t>RS232</a:t>
            </a:r>
          </a:p>
        </p:txBody>
      </p:sp>
      <p:sp>
        <p:nvSpPr>
          <p:cNvPr id="47117" name="Rectangle 12"/>
          <p:cNvSpPr>
            <a:spLocks noChangeArrowheads="1"/>
          </p:cNvSpPr>
          <p:nvPr/>
        </p:nvSpPr>
        <p:spPr bwMode="auto">
          <a:xfrm>
            <a:off x="1752600" y="1817688"/>
            <a:ext cx="1947863" cy="3957637"/>
          </a:xfrm>
          <a:prstGeom prst="rect">
            <a:avLst/>
          </a:prstGeom>
          <a:solidFill>
            <a:srgbClr val="FCFEE6"/>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FCFEE6"/>
            </a:extrusionClr>
            <a:contourClr>
              <a:srgbClr val="FCFEE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228600" anchorCtr="1">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b="1"/>
              <a:t>MC68332</a:t>
            </a:r>
          </a:p>
          <a:p>
            <a:pPr algn="ctr">
              <a:spcBef>
                <a:spcPct val="0"/>
              </a:spcBef>
              <a:buFontTx/>
              <a:buNone/>
            </a:pPr>
            <a:r>
              <a:rPr lang="en-US" altLang="en-US" sz="1400" b="1"/>
              <a:t>Microcontroller</a:t>
            </a:r>
          </a:p>
          <a:p>
            <a:pPr algn="ctr">
              <a:spcBef>
                <a:spcPct val="0"/>
              </a:spcBef>
              <a:buFontTx/>
              <a:buNone/>
            </a:pPr>
            <a:r>
              <a:rPr lang="en-US" altLang="en-US" sz="1400" b="1"/>
              <a:t>(TT8)</a:t>
            </a:r>
          </a:p>
        </p:txBody>
      </p:sp>
      <p:pic>
        <p:nvPicPr>
          <p:cNvPr id="47118" name="Picture 13" descr="TT8"/>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2452688" y="2692400"/>
            <a:ext cx="12192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9" name="Line 14"/>
          <p:cNvSpPr>
            <a:spLocks noChangeShapeType="1"/>
          </p:cNvSpPr>
          <p:nvPr/>
        </p:nvSpPr>
        <p:spPr bwMode="auto">
          <a:xfrm flipH="1">
            <a:off x="3733800" y="4826000"/>
            <a:ext cx="1539875" cy="0"/>
          </a:xfrm>
          <a:prstGeom prst="line">
            <a:avLst/>
          </a:prstGeom>
          <a:noFill/>
          <a:ln w="25400">
            <a:solidFill>
              <a:srgbClr val="666699"/>
            </a:solidFill>
            <a:round/>
            <a:headEnd/>
            <a:tailEnd type="stealth" w="med" len="med"/>
          </a:ln>
          <a:effectLst/>
          <a:scene3d>
            <a:camera prst="legacyObliqueTopRight"/>
            <a:lightRig rig="legacyFlat3" dir="r"/>
          </a:scene3d>
          <a:sp3d extrusionH="100000" prstMaterial="legacyMatte">
            <a:bevelT w="13500" h="13500" prst="angle"/>
            <a:bevelB w="13500" h="13500" prst="angle"/>
            <a:extrusionClr>
              <a:srgbClr val="F8F8F8"/>
            </a:extrusionClr>
            <a:contourClr>
              <a:srgbClr val="666699"/>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7120" name="Line 15"/>
          <p:cNvSpPr>
            <a:spLocks noChangeShapeType="1"/>
          </p:cNvSpPr>
          <p:nvPr/>
        </p:nvSpPr>
        <p:spPr bwMode="auto">
          <a:xfrm flipH="1">
            <a:off x="3733800" y="4587875"/>
            <a:ext cx="1539875" cy="0"/>
          </a:xfrm>
          <a:prstGeom prst="line">
            <a:avLst/>
          </a:prstGeom>
          <a:noFill/>
          <a:ln w="25400">
            <a:solidFill>
              <a:srgbClr val="666699"/>
            </a:solidFill>
            <a:round/>
            <a:headEnd/>
            <a:tailEnd type="stealth" w="med" len="med"/>
          </a:ln>
          <a:effectLst/>
          <a:scene3d>
            <a:camera prst="legacyObliqueTopRight"/>
            <a:lightRig rig="legacyFlat3" dir="r"/>
          </a:scene3d>
          <a:sp3d extrusionH="100000" prstMaterial="legacyMatte">
            <a:bevelT w="13500" h="13500" prst="angle"/>
            <a:bevelB w="13500" h="13500" prst="angle"/>
            <a:extrusionClr>
              <a:srgbClr val="F8F8F8"/>
            </a:extrusionClr>
            <a:contourClr>
              <a:srgbClr val="666699"/>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7121" name="Line 16"/>
          <p:cNvSpPr>
            <a:spLocks noChangeShapeType="1"/>
          </p:cNvSpPr>
          <p:nvPr/>
        </p:nvSpPr>
        <p:spPr bwMode="auto">
          <a:xfrm>
            <a:off x="3759200" y="2552700"/>
            <a:ext cx="1592263" cy="0"/>
          </a:xfrm>
          <a:prstGeom prst="line">
            <a:avLst/>
          </a:prstGeom>
          <a:noFill/>
          <a:ln w="25400">
            <a:solidFill>
              <a:srgbClr val="666699"/>
            </a:solidFill>
            <a:round/>
            <a:headEnd/>
            <a:tailEnd type="triangle" w="med" len="med"/>
          </a:ln>
          <a:effectLst/>
          <a:scene3d>
            <a:camera prst="legacyObliqueTopRight"/>
            <a:lightRig rig="legacyFlat3" dir="r"/>
          </a:scene3d>
          <a:sp3d extrusionH="100000" prstMaterial="legacyMatte">
            <a:bevelT w="13500" h="13500" prst="angle"/>
            <a:bevelB w="13500" h="13500" prst="angle"/>
            <a:extrusionClr>
              <a:srgbClr val="F8F8F8"/>
            </a:extrusionClr>
            <a:contourClr>
              <a:srgbClr val="666699"/>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7122" name="Text Box 17"/>
          <p:cNvSpPr txBox="1">
            <a:spLocks noChangeArrowheads="1"/>
          </p:cNvSpPr>
          <p:nvPr/>
        </p:nvSpPr>
        <p:spPr bwMode="auto">
          <a:xfrm>
            <a:off x="3948113" y="2301875"/>
            <a:ext cx="631825" cy="2746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rgbClr val="66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SPWM</a:t>
            </a:r>
          </a:p>
        </p:txBody>
      </p:sp>
      <p:sp>
        <p:nvSpPr>
          <p:cNvPr id="47123" name="Text Box 18"/>
          <p:cNvSpPr txBox="1">
            <a:spLocks noChangeArrowheads="1"/>
          </p:cNvSpPr>
          <p:nvPr/>
        </p:nvSpPr>
        <p:spPr bwMode="auto">
          <a:xfrm>
            <a:off x="3967163" y="2644775"/>
            <a:ext cx="530225" cy="2746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rgbClr val="66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SDIR</a:t>
            </a:r>
          </a:p>
        </p:txBody>
      </p:sp>
      <p:sp>
        <p:nvSpPr>
          <p:cNvPr id="47124" name="Text Box 19"/>
          <p:cNvSpPr txBox="1">
            <a:spLocks noChangeArrowheads="1"/>
          </p:cNvSpPr>
          <p:nvPr/>
        </p:nvSpPr>
        <p:spPr bwMode="auto">
          <a:xfrm>
            <a:off x="3948113" y="2886075"/>
            <a:ext cx="657225" cy="2746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rgbClr val="66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DPWM</a:t>
            </a:r>
          </a:p>
        </p:txBody>
      </p:sp>
      <p:sp>
        <p:nvSpPr>
          <p:cNvPr id="47125" name="Text Box 20"/>
          <p:cNvSpPr txBox="1">
            <a:spLocks noChangeArrowheads="1"/>
          </p:cNvSpPr>
          <p:nvPr/>
        </p:nvSpPr>
        <p:spPr bwMode="auto">
          <a:xfrm>
            <a:off x="3948113" y="3190875"/>
            <a:ext cx="555625" cy="2746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rgbClr val="66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DDIR</a:t>
            </a:r>
          </a:p>
        </p:txBody>
      </p:sp>
      <p:sp>
        <p:nvSpPr>
          <p:cNvPr id="47126" name="Text Box 21"/>
          <p:cNvSpPr txBox="1">
            <a:spLocks noChangeArrowheads="1"/>
          </p:cNvSpPr>
          <p:nvPr/>
        </p:nvSpPr>
        <p:spPr bwMode="auto">
          <a:xfrm>
            <a:off x="3948113" y="4587875"/>
            <a:ext cx="496887" cy="2746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rgbClr val="66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CHB</a:t>
            </a:r>
          </a:p>
        </p:txBody>
      </p:sp>
      <p:sp>
        <p:nvSpPr>
          <p:cNvPr id="47127" name="Text Box 22"/>
          <p:cNvSpPr txBox="1">
            <a:spLocks noChangeArrowheads="1"/>
          </p:cNvSpPr>
          <p:nvPr/>
        </p:nvSpPr>
        <p:spPr bwMode="auto">
          <a:xfrm>
            <a:off x="3948113" y="4313238"/>
            <a:ext cx="504825" cy="27463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rgbClr val="66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CHA</a:t>
            </a:r>
          </a:p>
        </p:txBody>
      </p:sp>
      <p:sp>
        <p:nvSpPr>
          <p:cNvPr id="47128" name="Text Box 23"/>
          <p:cNvSpPr txBox="1">
            <a:spLocks noChangeArrowheads="1"/>
          </p:cNvSpPr>
          <p:nvPr/>
        </p:nvSpPr>
        <p:spPr bwMode="auto">
          <a:xfrm>
            <a:off x="5838825" y="5030788"/>
            <a:ext cx="1049338" cy="45878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rgbClr val="66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800"/>
              <a:t>Computer</a:t>
            </a:r>
          </a:p>
          <a:p>
            <a:pPr>
              <a:spcBef>
                <a:spcPct val="0"/>
              </a:spcBef>
              <a:buFontTx/>
              <a:buNone/>
            </a:pPr>
            <a:r>
              <a:rPr lang="en-US" altLang="en-US" sz="800"/>
              <a:t>Optical Products</a:t>
            </a:r>
          </a:p>
          <a:p>
            <a:pPr>
              <a:spcBef>
                <a:spcPct val="0"/>
              </a:spcBef>
              <a:buFontTx/>
              <a:buNone/>
            </a:pPr>
            <a:r>
              <a:rPr lang="en-US" altLang="en-US" sz="800"/>
              <a:t>10-Bit Absolute Enc.</a:t>
            </a:r>
          </a:p>
        </p:txBody>
      </p:sp>
      <p:sp>
        <p:nvSpPr>
          <p:cNvPr id="47129" name="Rectangle 24"/>
          <p:cNvSpPr>
            <a:spLocks noChangeArrowheads="1"/>
          </p:cNvSpPr>
          <p:nvPr/>
        </p:nvSpPr>
        <p:spPr bwMode="auto">
          <a:xfrm>
            <a:off x="2908300" y="4862513"/>
            <a:ext cx="738188" cy="833437"/>
          </a:xfrm>
          <a:prstGeom prst="rect">
            <a:avLst/>
          </a:prstGeom>
          <a:solidFill>
            <a:srgbClr val="FCFEE6"/>
          </a:solidFill>
          <a:ln w="9525">
            <a:miter lim="800000"/>
            <a:headEnd/>
            <a:tailEnd/>
          </a:ln>
          <a:effectLst/>
          <a:scene3d>
            <a:camera prst="legacyObliqueTopRight"/>
            <a:lightRig rig="legacyFlat3" dir="l"/>
          </a:scene3d>
          <a:sp3d extrusionH="100000" prstMaterial="legacyMatte">
            <a:bevelT w="13500" h="13500" prst="angle"/>
            <a:bevelB w="13500" h="13500" prst="angle"/>
            <a:extrusionClr>
              <a:srgbClr val="FCFEE6"/>
            </a:extrusionClr>
            <a:contourClr>
              <a:srgbClr val="FCFEE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Absolute</a:t>
            </a:r>
          </a:p>
          <a:p>
            <a:pPr algn="ctr">
              <a:spcBef>
                <a:spcPct val="0"/>
              </a:spcBef>
              <a:buFontTx/>
              <a:buNone/>
            </a:pPr>
            <a:r>
              <a:rPr lang="en-US" altLang="en-US" sz="1200"/>
              <a:t>Encoder</a:t>
            </a:r>
          </a:p>
          <a:p>
            <a:pPr algn="ctr">
              <a:spcBef>
                <a:spcPct val="0"/>
              </a:spcBef>
              <a:buFontTx/>
              <a:buNone/>
            </a:pPr>
            <a:r>
              <a:rPr lang="en-US" altLang="en-US" sz="1200"/>
              <a:t> Interface</a:t>
            </a:r>
          </a:p>
        </p:txBody>
      </p:sp>
      <p:sp>
        <p:nvSpPr>
          <p:cNvPr id="47130" name="Rectangle 25"/>
          <p:cNvSpPr>
            <a:spLocks noChangeArrowheads="1"/>
          </p:cNvSpPr>
          <p:nvPr/>
        </p:nvSpPr>
        <p:spPr bwMode="auto">
          <a:xfrm>
            <a:off x="2946400" y="3662363"/>
            <a:ext cx="690563" cy="477837"/>
          </a:xfrm>
          <a:prstGeom prst="rect">
            <a:avLst/>
          </a:prstGeom>
          <a:solidFill>
            <a:srgbClr val="FCFEE6"/>
          </a:solidFill>
          <a:ln w="9525">
            <a:miter lim="800000"/>
            <a:headEnd/>
            <a:tailEnd/>
          </a:ln>
          <a:effectLst/>
          <a:scene3d>
            <a:camera prst="legacyObliqueTopRight"/>
            <a:lightRig rig="legacyFlat3" dir="l"/>
          </a:scene3d>
          <a:sp3d extrusionH="100000" prstMaterial="legacyMatte">
            <a:bevelT w="13500" h="13500" prst="angle"/>
            <a:bevelB w="13500" h="13500" prst="angle"/>
            <a:extrusionClr>
              <a:srgbClr val="FCFEE6"/>
            </a:extrusionClr>
            <a:contourClr>
              <a:srgbClr val="FCFEE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Hardware</a:t>
            </a:r>
          </a:p>
          <a:p>
            <a:pPr algn="ctr">
              <a:spcBef>
                <a:spcPct val="0"/>
              </a:spcBef>
              <a:buFontTx/>
              <a:buNone/>
            </a:pPr>
            <a:r>
              <a:rPr lang="en-US" altLang="en-US" sz="1200"/>
              <a:t>Watchdog</a:t>
            </a:r>
          </a:p>
        </p:txBody>
      </p:sp>
      <p:grpSp>
        <p:nvGrpSpPr>
          <p:cNvPr id="47131" name="Group 26"/>
          <p:cNvGrpSpPr>
            <a:grpSpLocks/>
          </p:cNvGrpSpPr>
          <p:nvPr/>
        </p:nvGrpSpPr>
        <p:grpSpPr bwMode="auto">
          <a:xfrm>
            <a:off x="5410200" y="1905000"/>
            <a:ext cx="1371600" cy="2338388"/>
            <a:chOff x="3339" y="1472"/>
            <a:chExt cx="864" cy="1473"/>
          </a:xfrm>
        </p:grpSpPr>
        <p:sp>
          <p:nvSpPr>
            <p:cNvPr id="47156" name="Rectangle 27"/>
            <p:cNvSpPr>
              <a:spLocks noChangeArrowheads="1"/>
            </p:cNvSpPr>
            <p:nvPr/>
          </p:nvSpPr>
          <p:spPr bwMode="auto">
            <a:xfrm>
              <a:off x="3339" y="1472"/>
              <a:ext cx="864" cy="1473"/>
            </a:xfrm>
            <a:prstGeom prst="rect">
              <a:avLst/>
            </a:prstGeom>
            <a:solidFill>
              <a:srgbClr val="FCFEE6"/>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FCFEE6"/>
              </a:extrusionClr>
              <a:contourClr>
                <a:srgbClr val="FCFEE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228600" anchorCtr="1">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b="1"/>
                <a:t>Motor Driver</a:t>
              </a:r>
            </a:p>
            <a:p>
              <a:pPr algn="ctr">
                <a:spcBef>
                  <a:spcPct val="0"/>
                </a:spcBef>
                <a:buFontTx/>
                <a:buNone/>
              </a:pPr>
              <a:r>
                <a:rPr lang="en-US" altLang="en-US" sz="1400" b="1"/>
                <a:t>PCB</a:t>
              </a:r>
            </a:p>
          </p:txBody>
        </p:sp>
        <p:sp>
          <p:nvSpPr>
            <p:cNvPr id="47157" name="Rectangle 28"/>
            <p:cNvSpPr>
              <a:spLocks noChangeAspect="1" noChangeArrowheads="1"/>
            </p:cNvSpPr>
            <p:nvPr/>
          </p:nvSpPr>
          <p:spPr bwMode="auto">
            <a:xfrm>
              <a:off x="3373" y="2359"/>
              <a:ext cx="772" cy="576"/>
            </a:xfrm>
            <a:prstGeom prst="rect">
              <a:avLst/>
            </a:prstGeom>
            <a:solidFill>
              <a:srgbClr val="CCFFFF"/>
            </a:solidFill>
            <a:ln w="9525">
              <a:miter lim="800000"/>
              <a:headEnd/>
              <a:tailEnd/>
            </a:ln>
            <a:effectLst/>
            <a:scene3d>
              <a:camera prst="legacyObliqueTopRight"/>
              <a:lightRig rig="legacyFlat3" dir="b"/>
            </a:scene3d>
            <a:sp3d extrusionH="1000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Advanced Motion</a:t>
              </a:r>
            </a:p>
            <a:p>
              <a:pPr algn="ctr">
                <a:spcBef>
                  <a:spcPct val="0"/>
                </a:spcBef>
                <a:buFontTx/>
                <a:buNone/>
              </a:pPr>
              <a:r>
                <a:rPr lang="en-US" altLang="en-US" sz="1200"/>
                <a:t>Controls</a:t>
              </a:r>
            </a:p>
            <a:p>
              <a:pPr algn="ctr">
                <a:spcBef>
                  <a:spcPct val="0"/>
                </a:spcBef>
                <a:buFontTx/>
                <a:buNone/>
              </a:pPr>
              <a:r>
                <a:rPr lang="en-US" altLang="en-US" sz="1200"/>
                <a:t>10A8DD</a:t>
              </a:r>
            </a:p>
            <a:p>
              <a:pPr algn="ctr">
                <a:spcBef>
                  <a:spcPct val="0"/>
                </a:spcBef>
                <a:buFontTx/>
                <a:buNone/>
              </a:pPr>
              <a:r>
                <a:rPr lang="en-US" altLang="en-US" sz="1200"/>
                <a:t>Motor Driver</a:t>
              </a:r>
            </a:p>
          </p:txBody>
        </p:sp>
        <p:sp>
          <p:nvSpPr>
            <p:cNvPr id="47158" name="Rectangle 29"/>
            <p:cNvSpPr>
              <a:spLocks noChangeAspect="1" noChangeArrowheads="1"/>
            </p:cNvSpPr>
            <p:nvPr/>
          </p:nvSpPr>
          <p:spPr bwMode="auto">
            <a:xfrm>
              <a:off x="3492" y="2016"/>
              <a:ext cx="576" cy="304"/>
            </a:xfrm>
            <a:prstGeom prst="rect">
              <a:avLst/>
            </a:prstGeom>
            <a:solidFill>
              <a:srgbClr val="FCFEE6"/>
            </a:solidFill>
            <a:ln w="9525">
              <a:miter lim="800000"/>
              <a:headEnd/>
              <a:tailEnd/>
            </a:ln>
            <a:effectLst/>
            <a:scene3d>
              <a:camera prst="legacyObliqueTopRight"/>
              <a:lightRig rig="legacyFlat3" dir="r"/>
            </a:scene3d>
            <a:sp3d extrusionH="100000" prstMaterial="legacyMatte">
              <a:bevelT w="13500" h="13500" prst="angle"/>
              <a:bevelB w="13500" h="13500" prst="angle"/>
              <a:extrusionClr>
                <a:srgbClr val="FCFEE6"/>
              </a:extrusionClr>
              <a:contourClr>
                <a:srgbClr val="FCFEE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LMD18200T</a:t>
              </a:r>
            </a:p>
            <a:p>
              <a:pPr algn="ctr">
                <a:spcBef>
                  <a:spcPct val="0"/>
                </a:spcBef>
                <a:buFontTx/>
                <a:buNone/>
              </a:pPr>
              <a:r>
                <a:rPr lang="en-US" altLang="en-US" sz="1200"/>
                <a:t>Motor Driver</a:t>
              </a:r>
            </a:p>
          </p:txBody>
        </p:sp>
      </p:grpSp>
      <p:sp>
        <p:nvSpPr>
          <p:cNvPr id="47132" name="AutoShape 30"/>
          <p:cNvSpPr>
            <a:spLocks noChangeArrowheads="1"/>
          </p:cNvSpPr>
          <p:nvPr/>
        </p:nvSpPr>
        <p:spPr bwMode="auto">
          <a:xfrm>
            <a:off x="6808788" y="2260600"/>
            <a:ext cx="481012" cy="215900"/>
          </a:xfrm>
          <a:prstGeom prst="rightArrow">
            <a:avLst>
              <a:gd name="adj1" fmla="val 50000"/>
              <a:gd name="adj2" fmla="val 55698"/>
            </a:avLst>
          </a:prstGeom>
          <a:solidFill>
            <a:schemeClr val="bg1"/>
          </a:solidFill>
          <a:ln w="9525">
            <a:miter lim="800000"/>
            <a:headEnd/>
            <a:tailEnd/>
          </a:ln>
          <a:effectLst/>
          <a:scene3d>
            <a:camera prst="legacyObliqueTopRight"/>
            <a:lightRig rig="legacyFlat3" dir="r"/>
          </a:scene3d>
          <a:sp3d extrusionH="227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800"/>
              <a:t>2</a:t>
            </a:r>
            <a:endParaRPr lang="en-US" altLang="en-US" sz="1200"/>
          </a:p>
        </p:txBody>
      </p:sp>
      <p:grpSp>
        <p:nvGrpSpPr>
          <p:cNvPr id="47133" name="Group 31"/>
          <p:cNvGrpSpPr>
            <a:grpSpLocks/>
          </p:cNvGrpSpPr>
          <p:nvPr/>
        </p:nvGrpSpPr>
        <p:grpSpPr bwMode="auto">
          <a:xfrm>
            <a:off x="7023100" y="1960563"/>
            <a:ext cx="1355725" cy="731837"/>
            <a:chOff x="4464" y="1291"/>
            <a:chExt cx="854" cy="461"/>
          </a:xfrm>
        </p:grpSpPr>
        <p:grpSp>
          <p:nvGrpSpPr>
            <p:cNvPr id="47152" name="Group 32"/>
            <p:cNvGrpSpPr>
              <a:grpSpLocks/>
            </p:cNvGrpSpPr>
            <p:nvPr/>
          </p:nvGrpSpPr>
          <p:grpSpPr bwMode="auto">
            <a:xfrm>
              <a:off x="4464" y="1291"/>
              <a:ext cx="854" cy="461"/>
              <a:chOff x="4464" y="1307"/>
              <a:chExt cx="854" cy="461"/>
            </a:xfrm>
          </p:grpSpPr>
          <p:sp>
            <p:nvSpPr>
              <p:cNvPr id="47154" name="Oval 33"/>
              <p:cNvSpPr>
                <a:spLocks noChangeAspect="1" noChangeArrowheads="1"/>
              </p:cNvSpPr>
              <p:nvPr/>
            </p:nvSpPr>
            <p:spPr bwMode="auto">
              <a:xfrm>
                <a:off x="4464" y="1307"/>
                <a:ext cx="461" cy="461"/>
              </a:xfrm>
              <a:prstGeom prst="ellipse">
                <a:avLst/>
              </a:prstGeom>
              <a:solidFill>
                <a:srgbClr val="CCCCFF"/>
              </a:solidFill>
              <a:ln w="9525">
                <a:round/>
                <a:headEnd/>
                <a:tailEnd/>
              </a:ln>
              <a:effectLst/>
              <a:scene3d>
                <a:camera prst="legacyObliqueTopRight">
                  <a:rot lat="0" lon="5400000" rev="0"/>
                </a:camera>
                <a:lightRig rig="legacyFlat3" dir="r"/>
              </a:scene3d>
              <a:sp3d extrusionH="887400" prstMaterial="legacyMetal">
                <a:bevelT w="13500" h="13500" prst="angle"/>
                <a:bevelB w="13500" h="13500" prst="angle"/>
                <a:extrusionClr>
                  <a:srgbClr val="CCCCFF"/>
                </a:extrusionClr>
                <a:contourClr>
                  <a:srgbClr val="CC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200"/>
              </a:p>
            </p:txBody>
          </p:sp>
          <p:sp>
            <p:nvSpPr>
              <p:cNvPr id="47155" name="Oval 34"/>
              <p:cNvSpPr>
                <a:spLocks noChangeAspect="1" noChangeArrowheads="1"/>
              </p:cNvSpPr>
              <p:nvPr/>
            </p:nvSpPr>
            <p:spPr bwMode="auto">
              <a:xfrm>
                <a:off x="5232" y="1490"/>
                <a:ext cx="86" cy="86"/>
              </a:xfrm>
              <a:prstGeom prst="ellipse">
                <a:avLst/>
              </a:prstGeom>
              <a:solidFill>
                <a:schemeClr val="folHlink"/>
              </a:solidFill>
              <a:ln w="9525">
                <a:round/>
                <a:headEnd/>
                <a:tailEnd/>
              </a:ln>
              <a:effectLst/>
              <a:scene3d>
                <a:camera prst="legacyPerspectiveTopRight">
                  <a:rot lat="0" lon="5400000" rev="0"/>
                </a:camera>
                <a:lightRig rig="legacyFlat3" dir="r"/>
              </a:scene3d>
              <a:sp3d extrusionH="430200" prstMaterial="legacyMetal">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pSp>
        <p:sp>
          <p:nvSpPr>
            <p:cNvPr id="47153" name="Text Box 35"/>
            <p:cNvSpPr txBox="1">
              <a:spLocks noChangeArrowheads="1"/>
            </p:cNvSpPr>
            <p:nvPr/>
          </p:nvSpPr>
          <p:spPr bwMode="auto">
            <a:xfrm>
              <a:off x="4656" y="1384"/>
              <a:ext cx="461"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Steering </a:t>
              </a:r>
            </a:p>
            <a:p>
              <a:pPr algn="ctr">
                <a:spcBef>
                  <a:spcPct val="0"/>
                </a:spcBef>
                <a:buFontTx/>
                <a:buNone/>
              </a:pPr>
              <a:r>
                <a:rPr lang="en-US" altLang="en-US" sz="1200"/>
                <a:t>Motor</a:t>
              </a:r>
            </a:p>
          </p:txBody>
        </p:sp>
      </p:grpSp>
      <p:sp>
        <p:nvSpPr>
          <p:cNvPr id="47134" name="AutoShape 36"/>
          <p:cNvSpPr>
            <a:spLocks noChangeArrowheads="1"/>
          </p:cNvSpPr>
          <p:nvPr/>
        </p:nvSpPr>
        <p:spPr bwMode="auto">
          <a:xfrm>
            <a:off x="6808788" y="3713163"/>
            <a:ext cx="531812" cy="261937"/>
          </a:xfrm>
          <a:prstGeom prst="rightArrow">
            <a:avLst>
              <a:gd name="adj1" fmla="val 50000"/>
              <a:gd name="adj2" fmla="val 50758"/>
            </a:avLst>
          </a:prstGeom>
          <a:solidFill>
            <a:srgbClr val="F8F8F8"/>
          </a:solidFill>
          <a:ln w="9525">
            <a:miter lim="800000"/>
            <a:headEnd/>
            <a:tailEnd/>
          </a:ln>
          <a:effectLst/>
          <a:scene3d>
            <a:camera prst="legacyObliqueTopRight"/>
            <a:lightRig rig="legacyFlat3" dir="r"/>
          </a:scene3d>
          <a:sp3d extrusionH="227000" prstMaterial="legacyMatte">
            <a:bevelT w="13500" h="13500" prst="angle"/>
            <a:bevelB w="13500" h="13500" prst="angle"/>
            <a:extrusionClr>
              <a:srgbClr val="F8F8F8"/>
            </a:extrusionClr>
            <a:contourClr>
              <a:srgbClr val="F8F8F8"/>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800"/>
              <a:t>2</a:t>
            </a:r>
            <a:endParaRPr lang="en-US" altLang="en-US" sz="1200"/>
          </a:p>
        </p:txBody>
      </p:sp>
      <p:grpSp>
        <p:nvGrpSpPr>
          <p:cNvPr id="47135" name="Group 37"/>
          <p:cNvGrpSpPr>
            <a:grpSpLocks/>
          </p:cNvGrpSpPr>
          <p:nvPr/>
        </p:nvGrpSpPr>
        <p:grpSpPr bwMode="auto">
          <a:xfrm>
            <a:off x="7104063" y="3079750"/>
            <a:ext cx="1387475" cy="1371600"/>
            <a:chOff x="4531" y="2676"/>
            <a:chExt cx="874" cy="864"/>
          </a:xfrm>
        </p:grpSpPr>
        <p:sp>
          <p:nvSpPr>
            <p:cNvPr id="47148" name="Oval 38"/>
            <p:cNvSpPr>
              <a:spLocks noChangeAspect="1" noChangeArrowheads="1"/>
            </p:cNvSpPr>
            <p:nvPr/>
          </p:nvSpPr>
          <p:spPr bwMode="auto">
            <a:xfrm>
              <a:off x="4531" y="2676"/>
              <a:ext cx="461" cy="864"/>
            </a:xfrm>
            <a:prstGeom prst="ellipse">
              <a:avLst/>
            </a:prstGeom>
            <a:solidFill>
              <a:srgbClr val="CCCCFF"/>
            </a:solidFill>
            <a:ln w="9525">
              <a:round/>
              <a:headEnd/>
              <a:tailEnd/>
            </a:ln>
            <a:effectLst/>
            <a:scene3d>
              <a:camera prst="legacyObliqueTopRight">
                <a:rot lat="0" lon="5400000" rev="0"/>
              </a:camera>
              <a:lightRig rig="legacyFlat3" dir="r"/>
            </a:scene3d>
            <a:sp3d extrusionH="887400" prstMaterial="legacyMetal">
              <a:bevelT w="13500" h="13500" prst="angle"/>
              <a:bevelB w="13500" h="13500" prst="angle"/>
              <a:extrusionClr>
                <a:srgbClr val="CCCCFF"/>
              </a:extrusionClr>
              <a:contourClr>
                <a:srgbClr val="CCCC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200"/>
            </a:p>
          </p:txBody>
        </p:sp>
        <p:grpSp>
          <p:nvGrpSpPr>
            <p:cNvPr id="47149" name="Group 39"/>
            <p:cNvGrpSpPr>
              <a:grpSpLocks/>
            </p:cNvGrpSpPr>
            <p:nvPr/>
          </p:nvGrpSpPr>
          <p:grpSpPr bwMode="auto">
            <a:xfrm>
              <a:off x="4800" y="2897"/>
              <a:ext cx="605" cy="288"/>
              <a:chOff x="4840" y="2897"/>
              <a:chExt cx="605" cy="288"/>
            </a:xfrm>
          </p:grpSpPr>
          <p:sp>
            <p:nvSpPr>
              <p:cNvPr id="47150" name="Oval 40"/>
              <p:cNvSpPr>
                <a:spLocks noChangeAspect="1" noChangeArrowheads="1"/>
              </p:cNvSpPr>
              <p:nvPr/>
            </p:nvSpPr>
            <p:spPr bwMode="auto">
              <a:xfrm>
                <a:off x="5359" y="3019"/>
                <a:ext cx="86" cy="161"/>
              </a:xfrm>
              <a:prstGeom prst="ellipse">
                <a:avLst/>
              </a:prstGeom>
              <a:solidFill>
                <a:schemeClr val="folHlink"/>
              </a:solidFill>
              <a:ln w="9525">
                <a:round/>
                <a:headEnd/>
                <a:tailEnd/>
              </a:ln>
              <a:effectLst/>
              <a:scene3d>
                <a:camera prst="legacyObliqueTopRight">
                  <a:rot lat="0" lon="5400000" rev="0"/>
                </a:camera>
                <a:lightRig rig="legacyFlat3" dir="r"/>
              </a:scene3d>
              <a:sp3d extrusionH="430200" prstMaterial="legacyMetal">
                <a:bevelT w="13500" h="13500" prst="angle"/>
                <a:bevelB w="13500" h="13500" prst="angle"/>
                <a:extrusionClr>
                  <a:schemeClr val="folHlink"/>
                </a:extrusionClr>
                <a:contourClr>
                  <a:schemeClr val="fo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7151" name="Text Box 41"/>
              <p:cNvSpPr txBox="1">
                <a:spLocks noChangeArrowheads="1"/>
              </p:cNvSpPr>
              <p:nvPr/>
            </p:nvSpPr>
            <p:spPr bwMode="auto">
              <a:xfrm>
                <a:off x="4840" y="2897"/>
                <a:ext cx="359"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Drive </a:t>
                </a:r>
              </a:p>
              <a:p>
                <a:pPr>
                  <a:spcBef>
                    <a:spcPct val="0"/>
                  </a:spcBef>
                  <a:buFontTx/>
                  <a:buNone/>
                </a:pPr>
                <a:r>
                  <a:rPr lang="en-US" altLang="en-US" sz="1200"/>
                  <a:t>Motor</a:t>
                </a:r>
              </a:p>
            </p:txBody>
          </p:sp>
        </p:grpSp>
      </p:grpSp>
      <p:sp>
        <p:nvSpPr>
          <p:cNvPr id="47136" name="Line 42"/>
          <p:cNvSpPr>
            <a:spLocks noChangeShapeType="1"/>
          </p:cNvSpPr>
          <p:nvPr/>
        </p:nvSpPr>
        <p:spPr bwMode="auto">
          <a:xfrm>
            <a:off x="3771900" y="2895600"/>
            <a:ext cx="1592263" cy="0"/>
          </a:xfrm>
          <a:prstGeom prst="line">
            <a:avLst/>
          </a:prstGeom>
          <a:noFill/>
          <a:ln w="25400">
            <a:solidFill>
              <a:srgbClr val="666699"/>
            </a:solidFill>
            <a:round/>
            <a:headEnd/>
            <a:tailEnd type="triangle" w="med" len="med"/>
          </a:ln>
          <a:effectLst/>
          <a:scene3d>
            <a:camera prst="legacyObliqueTopRight"/>
            <a:lightRig rig="legacyFlat3" dir="r"/>
          </a:scene3d>
          <a:sp3d extrusionH="100000" prstMaterial="legacyMatte">
            <a:bevelT w="13500" h="13500" prst="angle"/>
            <a:bevelB w="13500" h="13500" prst="angle"/>
            <a:extrusionClr>
              <a:srgbClr val="F8F8F8"/>
            </a:extrusionClr>
            <a:contourClr>
              <a:srgbClr val="666699"/>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7137" name="Line 43"/>
          <p:cNvSpPr>
            <a:spLocks noChangeShapeType="1"/>
          </p:cNvSpPr>
          <p:nvPr/>
        </p:nvSpPr>
        <p:spPr bwMode="auto">
          <a:xfrm>
            <a:off x="3771900" y="3149600"/>
            <a:ext cx="1592263" cy="0"/>
          </a:xfrm>
          <a:prstGeom prst="line">
            <a:avLst/>
          </a:prstGeom>
          <a:noFill/>
          <a:ln w="25400">
            <a:solidFill>
              <a:srgbClr val="666699"/>
            </a:solidFill>
            <a:round/>
            <a:headEnd/>
            <a:tailEnd type="triangle" w="med" len="med"/>
          </a:ln>
          <a:effectLst/>
          <a:scene3d>
            <a:camera prst="legacyObliqueTopRight"/>
            <a:lightRig rig="legacyFlat3" dir="r"/>
          </a:scene3d>
          <a:sp3d extrusionH="100000" prstMaterial="legacyMatte">
            <a:bevelT w="13500" h="13500" prst="angle"/>
            <a:bevelB w="13500" h="13500" prst="angle"/>
            <a:extrusionClr>
              <a:srgbClr val="F8F8F8"/>
            </a:extrusionClr>
            <a:contourClr>
              <a:srgbClr val="666699"/>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7138" name="Line 44"/>
          <p:cNvSpPr>
            <a:spLocks noChangeShapeType="1"/>
          </p:cNvSpPr>
          <p:nvPr/>
        </p:nvSpPr>
        <p:spPr bwMode="auto">
          <a:xfrm>
            <a:off x="3771900" y="3479800"/>
            <a:ext cx="1592263" cy="0"/>
          </a:xfrm>
          <a:prstGeom prst="line">
            <a:avLst/>
          </a:prstGeom>
          <a:noFill/>
          <a:ln w="25400">
            <a:solidFill>
              <a:srgbClr val="666699"/>
            </a:solidFill>
            <a:round/>
            <a:headEnd/>
            <a:tailEnd type="triangle" w="med" len="med"/>
          </a:ln>
          <a:effectLst/>
          <a:scene3d>
            <a:camera prst="legacyObliqueTopRight"/>
            <a:lightRig rig="legacyFlat3" dir="r"/>
          </a:scene3d>
          <a:sp3d extrusionH="100000" prstMaterial="legacyMatte">
            <a:bevelT w="13500" h="13500" prst="angle"/>
            <a:bevelB w="13500" h="13500" prst="angle"/>
            <a:extrusionClr>
              <a:srgbClr val="F8F8F8"/>
            </a:extrusionClr>
            <a:contourClr>
              <a:srgbClr val="666699"/>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7139" name="Rectangle 45"/>
          <p:cNvSpPr>
            <a:spLocks noChangeArrowheads="1"/>
          </p:cNvSpPr>
          <p:nvPr/>
        </p:nvSpPr>
        <p:spPr bwMode="auto">
          <a:xfrm>
            <a:off x="1785938" y="2578100"/>
            <a:ext cx="609600" cy="1236663"/>
          </a:xfrm>
          <a:prstGeom prst="rect">
            <a:avLst/>
          </a:prstGeom>
          <a:solidFill>
            <a:srgbClr val="FCFEE6"/>
          </a:solidFill>
          <a:ln w="9525">
            <a:miter lim="800000"/>
            <a:headEnd/>
            <a:tailEnd/>
          </a:ln>
          <a:effectLst/>
          <a:scene3d>
            <a:camera prst="legacyObliqueTopRight"/>
            <a:lightRig rig="legacyFlat3" dir="r"/>
          </a:scene3d>
          <a:sp3d extrusionH="100000" prstMaterial="legacyMatte">
            <a:bevelT w="13500" h="13500" prst="angle"/>
            <a:bevelB w="13500" h="13500" prst="angle"/>
            <a:extrusionClr>
              <a:srgbClr val="FCFEE6"/>
            </a:extrusionClr>
            <a:contourClr>
              <a:srgbClr val="FCFEE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t>Wheel</a:t>
            </a:r>
          </a:p>
          <a:p>
            <a:pPr algn="ctr">
              <a:spcBef>
                <a:spcPct val="0"/>
              </a:spcBef>
              <a:buFontTx/>
              <a:buNone/>
            </a:pPr>
            <a:r>
              <a:rPr lang="en-US" altLang="en-US" sz="1200"/>
              <a:t>Master </a:t>
            </a:r>
          </a:p>
          <a:p>
            <a:pPr algn="ctr">
              <a:spcBef>
                <a:spcPct val="0"/>
              </a:spcBef>
              <a:buFontTx/>
              <a:buNone/>
            </a:pPr>
            <a:r>
              <a:rPr lang="en-US" altLang="en-US" sz="1200"/>
              <a:t>Interface</a:t>
            </a:r>
          </a:p>
        </p:txBody>
      </p:sp>
      <p:sp>
        <p:nvSpPr>
          <p:cNvPr id="47140" name="AutoShape 46"/>
          <p:cNvSpPr>
            <a:spLocks noChangeArrowheads="1"/>
          </p:cNvSpPr>
          <p:nvPr/>
        </p:nvSpPr>
        <p:spPr bwMode="auto">
          <a:xfrm>
            <a:off x="3792538" y="5273675"/>
            <a:ext cx="1320800" cy="206375"/>
          </a:xfrm>
          <a:prstGeom prst="leftArrow">
            <a:avLst>
              <a:gd name="adj1" fmla="val 50000"/>
              <a:gd name="adj2" fmla="val 160000"/>
            </a:avLst>
          </a:prstGeom>
          <a:solidFill>
            <a:schemeClr val="bg1"/>
          </a:solidFill>
          <a:ln w="9525">
            <a:miter lim="800000"/>
            <a:headEnd/>
            <a:tailEnd/>
          </a:ln>
          <a:effectLst/>
          <a:scene3d>
            <a:camera prst="legacyObliqueTopRight"/>
            <a:lightRig rig="legacyFlat3" dir="r"/>
          </a:scene3d>
          <a:sp3d extrusionH="227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800"/>
              <a:t>10</a:t>
            </a:r>
            <a:endParaRPr lang="en-US" altLang="en-US" sz="1200"/>
          </a:p>
        </p:txBody>
      </p:sp>
      <p:sp>
        <p:nvSpPr>
          <p:cNvPr id="47141" name="Oval 47"/>
          <p:cNvSpPr>
            <a:spLocks noChangeAspect="1" noChangeArrowheads="1"/>
          </p:cNvSpPr>
          <p:nvPr/>
        </p:nvSpPr>
        <p:spPr bwMode="auto">
          <a:xfrm>
            <a:off x="5132388" y="5106988"/>
            <a:ext cx="547687" cy="547687"/>
          </a:xfrm>
          <a:prstGeom prst="ellipse">
            <a:avLst/>
          </a:prstGeom>
          <a:solidFill>
            <a:srgbClr val="FFCC99"/>
          </a:solidFill>
          <a:ln w="9525">
            <a:round/>
            <a:headEnd/>
            <a:tailEnd/>
          </a:ln>
          <a:effectLst/>
          <a:scene3d>
            <a:camera prst="legacyObliqueTopRight"/>
            <a:lightRig rig="legacyFlat3" dir="r"/>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t>Steering</a:t>
            </a:r>
          </a:p>
          <a:p>
            <a:pPr algn="ctr">
              <a:spcBef>
                <a:spcPct val="0"/>
              </a:spcBef>
              <a:buFontTx/>
              <a:buNone/>
            </a:pPr>
            <a:r>
              <a:rPr lang="en-US" altLang="en-US" sz="1000"/>
              <a:t>Angle</a:t>
            </a:r>
            <a:endParaRPr lang="en-US" altLang="en-US" sz="1200"/>
          </a:p>
        </p:txBody>
      </p:sp>
      <p:sp>
        <p:nvSpPr>
          <p:cNvPr id="47142" name="Oval 48"/>
          <p:cNvSpPr>
            <a:spLocks noChangeAspect="1" noChangeArrowheads="1"/>
          </p:cNvSpPr>
          <p:nvPr/>
        </p:nvSpPr>
        <p:spPr bwMode="auto">
          <a:xfrm>
            <a:off x="5172075" y="4454525"/>
            <a:ext cx="547688" cy="547688"/>
          </a:xfrm>
          <a:prstGeom prst="ellipse">
            <a:avLst/>
          </a:prstGeom>
          <a:solidFill>
            <a:srgbClr val="FFCC99"/>
          </a:solidFill>
          <a:ln w="9525">
            <a:round/>
            <a:headEnd/>
            <a:tailEnd/>
          </a:ln>
          <a:effectLst/>
          <a:scene3d>
            <a:camera prst="legacyObliqueTopRight"/>
            <a:lightRig rig="legacyFlat3" dir="r"/>
          </a:scene3d>
          <a:sp3d extrusionH="430200" prstMaterial="legacyMatte">
            <a:bevelT w="13500" h="13500" prst="angle"/>
            <a:bevelB w="13500" h="13500" prst="angle"/>
            <a:extrusionClr>
              <a:srgbClr val="FFCC99"/>
            </a:extrusionClr>
            <a:contourClr>
              <a:srgbClr val="FFCC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a:t>Quadrature</a:t>
            </a:r>
          </a:p>
          <a:p>
            <a:pPr algn="ctr">
              <a:spcBef>
                <a:spcPct val="0"/>
              </a:spcBef>
              <a:buFontTx/>
              <a:buNone/>
            </a:pPr>
            <a:r>
              <a:rPr lang="en-US" altLang="en-US" sz="900"/>
              <a:t>Encoder</a:t>
            </a:r>
            <a:endParaRPr lang="en-US" altLang="en-US" sz="1200"/>
          </a:p>
        </p:txBody>
      </p:sp>
      <p:sp>
        <p:nvSpPr>
          <p:cNvPr id="47143" name="Text Box 49"/>
          <p:cNvSpPr txBox="1">
            <a:spLocks noChangeArrowheads="1"/>
          </p:cNvSpPr>
          <p:nvPr/>
        </p:nvSpPr>
        <p:spPr bwMode="auto">
          <a:xfrm>
            <a:off x="485775" y="2251075"/>
            <a:ext cx="735013" cy="8223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rgbClr val="66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RS485 </a:t>
            </a:r>
          </a:p>
          <a:p>
            <a:pPr>
              <a:spcBef>
                <a:spcPct val="0"/>
              </a:spcBef>
              <a:buFontTx/>
              <a:buNone/>
            </a:pPr>
            <a:r>
              <a:rPr lang="en-US" altLang="en-US" sz="1200"/>
              <a:t>    Tx-Rx</a:t>
            </a:r>
          </a:p>
          <a:p>
            <a:pPr>
              <a:spcBef>
                <a:spcPct val="0"/>
              </a:spcBef>
              <a:buFontTx/>
              <a:buNone/>
            </a:pPr>
            <a:r>
              <a:rPr lang="en-US" altLang="en-US" sz="1200"/>
              <a:t>Reset</a:t>
            </a:r>
          </a:p>
          <a:p>
            <a:pPr>
              <a:spcBef>
                <a:spcPct val="0"/>
              </a:spcBef>
              <a:buFontTx/>
              <a:buNone/>
            </a:pPr>
            <a:r>
              <a:rPr lang="en-US" altLang="en-US" sz="1200"/>
              <a:t>Sync</a:t>
            </a:r>
          </a:p>
        </p:txBody>
      </p:sp>
      <p:sp>
        <p:nvSpPr>
          <p:cNvPr id="47144" name="AutoShape 50"/>
          <p:cNvSpPr>
            <a:spLocks/>
          </p:cNvSpPr>
          <p:nvPr/>
        </p:nvSpPr>
        <p:spPr bwMode="auto">
          <a:xfrm>
            <a:off x="1131888" y="2195513"/>
            <a:ext cx="152400" cy="914400"/>
          </a:xfrm>
          <a:prstGeom prst="rightBrace">
            <a:avLst>
              <a:gd name="adj1" fmla="val 50000"/>
              <a:gd name="adj2" fmla="val 50000"/>
            </a:avLst>
          </a:prstGeom>
          <a:noFill/>
          <a:ln w="25400">
            <a:solidFill>
              <a:schemeClr val="tx1"/>
            </a:solidFill>
            <a:round/>
            <a:headEnd/>
            <a:tailEnd type="stealth"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7145" name="Line 51"/>
          <p:cNvSpPr>
            <a:spLocks noChangeShapeType="1"/>
          </p:cNvSpPr>
          <p:nvPr/>
        </p:nvSpPr>
        <p:spPr bwMode="auto">
          <a:xfrm flipV="1">
            <a:off x="3771900" y="3986213"/>
            <a:ext cx="1603375" cy="1587"/>
          </a:xfrm>
          <a:prstGeom prst="line">
            <a:avLst/>
          </a:prstGeom>
          <a:noFill/>
          <a:ln w="25400">
            <a:solidFill>
              <a:srgbClr val="666699"/>
            </a:solidFill>
            <a:round/>
            <a:headEnd/>
            <a:tailEnd type="triangle" w="med" len="med"/>
          </a:ln>
          <a:effectLst/>
          <a:scene3d>
            <a:camera prst="legacyObliqueTopRight"/>
            <a:lightRig rig="legacyFlat3" dir="r"/>
          </a:scene3d>
          <a:sp3d extrusionH="100000" prstMaterial="legacyMatte">
            <a:bevelT w="13500" h="13500" prst="angle"/>
            <a:bevelB w="13500" h="13500" prst="angle"/>
            <a:extrusionClr>
              <a:srgbClr val="F8F8F8"/>
            </a:extrusionClr>
            <a:contourClr>
              <a:srgbClr val="666699"/>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7146" name="Text Box 52"/>
          <p:cNvSpPr txBox="1">
            <a:spLocks noChangeArrowheads="1"/>
          </p:cNvSpPr>
          <p:nvPr/>
        </p:nvSpPr>
        <p:spPr bwMode="auto">
          <a:xfrm>
            <a:off x="3948113" y="3686175"/>
            <a:ext cx="609600" cy="2746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solidFill>
                  <a:srgbClr val="66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Enable</a:t>
            </a:r>
          </a:p>
        </p:txBody>
      </p:sp>
      <p:sp>
        <p:nvSpPr>
          <p:cNvPr id="47147" name="Text Box 53"/>
          <p:cNvSpPr txBox="1">
            <a:spLocks noChangeArrowheads="1"/>
          </p:cNvSpPr>
          <p:nvPr/>
        </p:nvSpPr>
        <p:spPr bwMode="auto">
          <a:xfrm>
            <a:off x="582613" y="6105525"/>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solidFill>
                  <a:schemeClr val="folHlink"/>
                </a:solidFill>
              </a:rPr>
              <a:t>Wheel Node Subsystem</a:t>
            </a:r>
            <a:endParaRPr lang="en-US" altLang="en-US" sz="1800"/>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lide Number Placeholder 4"/>
          <p:cNvSpPr>
            <a:spLocks noGrp="1"/>
          </p:cNvSpPr>
          <p:nvPr>
            <p:ph type="sldNum" sz="quarter" idx="12"/>
          </p:nvPr>
        </p:nvSpPr>
        <p:spPr/>
        <p:txBody>
          <a:bodyPr/>
          <a:lstStyle/>
          <a:p>
            <a:pPr>
              <a:defRPr/>
            </a:pPr>
            <a:fld id="{519414EB-3BC1-4EFF-B7B6-A23D43608800}" type="slidenum">
              <a:rPr lang="en-US" altLang="en-US"/>
              <a:pPr>
                <a:defRPr/>
              </a:pPr>
              <a:t>46</a:t>
            </a:fld>
            <a:endParaRPr lang="en-US" altLang="en-US"/>
          </a:p>
        </p:txBody>
      </p:sp>
      <p:sp>
        <p:nvSpPr>
          <p:cNvPr id="48131" name="Rectangle 2"/>
          <p:cNvSpPr>
            <a:spLocks noChangeAspect="1" noChangeArrowheads="1"/>
          </p:cNvSpPr>
          <p:nvPr/>
        </p:nvSpPr>
        <p:spPr bwMode="auto">
          <a:xfrm>
            <a:off x="1235075" y="5905500"/>
            <a:ext cx="588963" cy="471488"/>
          </a:xfrm>
          <a:prstGeom prst="rect">
            <a:avLst/>
          </a:prstGeom>
          <a:solidFill>
            <a:srgbClr val="FFAFAF"/>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FFAFAF"/>
            </a:extrusionClr>
            <a:contourClr>
              <a:srgbClr val="FFAFA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solidFill>
                  <a:schemeClr val="bg1"/>
                </a:solidFill>
              </a:rPr>
              <a:t>12V</a:t>
            </a:r>
          </a:p>
          <a:p>
            <a:pPr algn="ctr">
              <a:spcBef>
                <a:spcPct val="0"/>
              </a:spcBef>
              <a:buFontTx/>
              <a:buNone/>
            </a:pPr>
            <a:r>
              <a:rPr lang="en-US" altLang="en-US" sz="1200">
                <a:solidFill>
                  <a:schemeClr val="bg1"/>
                </a:solidFill>
              </a:rPr>
              <a:t>NiMH</a:t>
            </a:r>
          </a:p>
        </p:txBody>
      </p:sp>
      <p:sp>
        <p:nvSpPr>
          <p:cNvPr id="48132" name="Rectangle 3"/>
          <p:cNvSpPr>
            <a:spLocks noChangeAspect="1" noChangeArrowheads="1"/>
          </p:cNvSpPr>
          <p:nvPr/>
        </p:nvSpPr>
        <p:spPr bwMode="auto">
          <a:xfrm>
            <a:off x="1235075" y="5399088"/>
            <a:ext cx="588963" cy="471487"/>
          </a:xfrm>
          <a:prstGeom prst="rect">
            <a:avLst/>
          </a:prstGeom>
          <a:solidFill>
            <a:srgbClr val="FFAFAF"/>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FFAFAF"/>
            </a:extrusionClr>
            <a:contourClr>
              <a:srgbClr val="FFAFA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solidFill>
                  <a:schemeClr val="bg1"/>
                </a:solidFill>
              </a:rPr>
              <a:t>12V</a:t>
            </a:r>
          </a:p>
          <a:p>
            <a:pPr algn="ctr">
              <a:spcBef>
                <a:spcPct val="0"/>
              </a:spcBef>
              <a:buFontTx/>
              <a:buNone/>
            </a:pPr>
            <a:r>
              <a:rPr lang="en-US" altLang="en-US" sz="1200">
                <a:solidFill>
                  <a:schemeClr val="bg1"/>
                </a:solidFill>
              </a:rPr>
              <a:t>NiMH</a:t>
            </a:r>
          </a:p>
        </p:txBody>
      </p:sp>
      <p:sp>
        <p:nvSpPr>
          <p:cNvPr id="48133" name="AutoShape 4"/>
          <p:cNvSpPr>
            <a:spLocks noChangeArrowheads="1"/>
          </p:cNvSpPr>
          <p:nvPr/>
        </p:nvSpPr>
        <p:spPr bwMode="auto">
          <a:xfrm>
            <a:off x="1870075" y="5734050"/>
            <a:ext cx="693738" cy="190500"/>
          </a:xfrm>
          <a:prstGeom prst="rightArrow">
            <a:avLst>
              <a:gd name="adj1" fmla="val 50000"/>
              <a:gd name="adj2" fmla="val 91042"/>
            </a:avLst>
          </a:prstGeom>
          <a:solidFill>
            <a:srgbClr val="CCFFFF"/>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34" name="Rectangle 5"/>
          <p:cNvSpPr>
            <a:spLocks noChangeAspect="1" noChangeArrowheads="1"/>
          </p:cNvSpPr>
          <p:nvPr/>
        </p:nvSpPr>
        <p:spPr bwMode="auto">
          <a:xfrm>
            <a:off x="1235075" y="4562475"/>
            <a:ext cx="588963" cy="471488"/>
          </a:xfrm>
          <a:prstGeom prst="rect">
            <a:avLst/>
          </a:prstGeom>
          <a:solidFill>
            <a:srgbClr val="FFAFAF"/>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FFAFAF"/>
            </a:extrusionClr>
            <a:contourClr>
              <a:srgbClr val="FFAFA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solidFill>
                  <a:schemeClr val="bg1"/>
                </a:solidFill>
              </a:rPr>
              <a:t>12V</a:t>
            </a:r>
          </a:p>
          <a:p>
            <a:pPr algn="ctr">
              <a:spcBef>
                <a:spcPct val="0"/>
              </a:spcBef>
              <a:buFontTx/>
              <a:buNone/>
            </a:pPr>
            <a:r>
              <a:rPr lang="en-US" altLang="en-US" sz="1200">
                <a:solidFill>
                  <a:schemeClr val="bg1"/>
                </a:solidFill>
              </a:rPr>
              <a:t>NiMH</a:t>
            </a:r>
          </a:p>
        </p:txBody>
      </p:sp>
      <p:sp>
        <p:nvSpPr>
          <p:cNvPr id="48135" name="AutoShape 6"/>
          <p:cNvSpPr>
            <a:spLocks noChangeArrowheads="1"/>
          </p:cNvSpPr>
          <p:nvPr/>
        </p:nvSpPr>
        <p:spPr bwMode="auto">
          <a:xfrm>
            <a:off x="1909763" y="4627563"/>
            <a:ext cx="693737" cy="190500"/>
          </a:xfrm>
          <a:prstGeom prst="rightArrow">
            <a:avLst>
              <a:gd name="adj1" fmla="val 50000"/>
              <a:gd name="adj2" fmla="val 91042"/>
            </a:avLst>
          </a:prstGeom>
          <a:solidFill>
            <a:srgbClr val="CCFFFF"/>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36" name="Rectangle 7"/>
          <p:cNvSpPr>
            <a:spLocks noChangeAspect="1" noChangeArrowheads="1"/>
          </p:cNvSpPr>
          <p:nvPr/>
        </p:nvSpPr>
        <p:spPr bwMode="auto">
          <a:xfrm>
            <a:off x="1235075" y="3941763"/>
            <a:ext cx="588963" cy="471487"/>
          </a:xfrm>
          <a:prstGeom prst="rect">
            <a:avLst/>
          </a:prstGeom>
          <a:solidFill>
            <a:srgbClr val="FFAFAF"/>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FFAFAF"/>
            </a:extrusionClr>
            <a:contourClr>
              <a:srgbClr val="FFAFA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solidFill>
                  <a:schemeClr val="bg1"/>
                </a:solidFill>
              </a:rPr>
              <a:t>12V</a:t>
            </a:r>
          </a:p>
          <a:p>
            <a:pPr algn="ctr">
              <a:spcBef>
                <a:spcPct val="0"/>
              </a:spcBef>
              <a:buFontTx/>
              <a:buNone/>
            </a:pPr>
            <a:r>
              <a:rPr lang="en-US" altLang="en-US" sz="1200">
                <a:solidFill>
                  <a:schemeClr val="bg1"/>
                </a:solidFill>
              </a:rPr>
              <a:t>NiMH</a:t>
            </a:r>
          </a:p>
        </p:txBody>
      </p:sp>
      <p:sp>
        <p:nvSpPr>
          <p:cNvPr id="48137" name="Oval 8"/>
          <p:cNvSpPr>
            <a:spLocks noChangeAspect="1" noChangeArrowheads="1"/>
          </p:cNvSpPr>
          <p:nvPr/>
        </p:nvSpPr>
        <p:spPr bwMode="auto">
          <a:xfrm>
            <a:off x="1422400" y="3132138"/>
            <a:ext cx="625475" cy="625475"/>
          </a:xfrm>
          <a:prstGeom prst="ellipse">
            <a:avLst/>
          </a:prstGeom>
          <a:solidFill>
            <a:srgbClr val="DDF1FB"/>
          </a:solidFill>
          <a:ln w="9525">
            <a:round/>
            <a:headEnd/>
            <a:tailEnd/>
          </a:ln>
          <a:effectLst/>
          <a:scene3d>
            <a:camera prst="legacyObliqueTopRight"/>
            <a:lightRig rig="legacyFlat3" dir="r"/>
          </a:scene3d>
          <a:sp3d extrusionH="430200" prstMaterial="legacyPlastic">
            <a:bevelT w="13500" h="13500" prst="angle"/>
            <a:bevelB w="13500" h="13500" prst="angle"/>
            <a:extrusionClr>
              <a:srgbClr val="DDF1FB"/>
            </a:extrusionClr>
            <a:contourClr>
              <a:srgbClr val="DDF1FB"/>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t>External</a:t>
            </a:r>
          </a:p>
          <a:p>
            <a:pPr algn="ctr">
              <a:spcBef>
                <a:spcPct val="0"/>
              </a:spcBef>
              <a:buFontTx/>
              <a:buNone/>
            </a:pPr>
            <a:r>
              <a:rPr lang="en-US" altLang="en-US" sz="1000"/>
              <a:t>12V</a:t>
            </a:r>
          </a:p>
          <a:p>
            <a:pPr algn="ctr">
              <a:spcBef>
                <a:spcPct val="0"/>
              </a:spcBef>
              <a:buFontTx/>
              <a:buNone/>
            </a:pPr>
            <a:r>
              <a:rPr lang="en-US" altLang="en-US" sz="1000"/>
              <a:t> Power</a:t>
            </a:r>
          </a:p>
        </p:txBody>
      </p:sp>
      <p:sp>
        <p:nvSpPr>
          <p:cNvPr id="48138" name="AutoShape 9"/>
          <p:cNvSpPr>
            <a:spLocks noChangeArrowheads="1"/>
          </p:cNvSpPr>
          <p:nvPr/>
        </p:nvSpPr>
        <p:spPr bwMode="auto">
          <a:xfrm>
            <a:off x="2073275" y="3367088"/>
            <a:ext cx="533400" cy="152400"/>
          </a:xfrm>
          <a:prstGeom prst="rightArrow">
            <a:avLst>
              <a:gd name="adj1" fmla="val 50000"/>
              <a:gd name="adj2" fmla="val 87500"/>
            </a:avLst>
          </a:prstGeom>
          <a:solidFill>
            <a:srgbClr val="CCFFFF"/>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39" name="Rectangle 10"/>
          <p:cNvSpPr>
            <a:spLocks noChangeArrowheads="1"/>
          </p:cNvSpPr>
          <p:nvPr/>
        </p:nvSpPr>
        <p:spPr bwMode="auto">
          <a:xfrm>
            <a:off x="2573338" y="5016500"/>
            <a:ext cx="1763712" cy="1282700"/>
          </a:xfrm>
          <a:prstGeom prst="rect">
            <a:avLst/>
          </a:prstGeom>
          <a:solidFill>
            <a:srgbClr val="99FFCC"/>
          </a:solidFill>
          <a:ln w="9525">
            <a:miter lim="800000"/>
            <a:headEnd/>
            <a:tailEnd/>
          </a:ln>
          <a:effectLst/>
          <a:scene3d>
            <a:camera prst="legacyObliqueTopRight"/>
            <a:lightRig rig="legacyFlat3" dir="b"/>
          </a:scene3d>
          <a:sp3d extrusionH="201600" prstMaterial="legacyMetal">
            <a:bevelT w="13500" h="13500" prst="angle"/>
            <a:bevelB w="13500" h="13500" prst="angle"/>
            <a:extrusionClr>
              <a:srgbClr val="99FFCC"/>
            </a:extrusionClr>
            <a:contourClr>
              <a:srgbClr val="99FFCC"/>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b="1">
                <a:solidFill>
                  <a:schemeClr val="bg1"/>
                </a:solidFill>
              </a:rPr>
              <a:t>24V Power </a:t>
            </a:r>
          </a:p>
          <a:p>
            <a:pPr>
              <a:spcBef>
                <a:spcPct val="0"/>
              </a:spcBef>
              <a:buFontTx/>
              <a:buNone/>
            </a:pPr>
            <a:r>
              <a:rPr lang="en-US" altLang="en-US" sz="1200" b="1">
                <a:solidFill>
                  <a:schemeClr val="bg1"/>
                </a:solidFill>
              </a:rPr>
              <a:t>Distribution PCB</a:t>
            </a:r>
            <a:endParaRPr lang="en-US" altLang="en-US" sz="1200">
              <a:solidFill>
                <a:schemeClr val="bg1"/>
              </a:solidFill>
            </a:endParaRPr>
          </a:p>
        </p:txBody>
      </p:sp>
      <p:sp>
        <p:nvSpPr>
          <p:cNvPr id="48140" name="Rectangle 11"/>
          <p:cNvSpPr>
            <a:spLocks noGrp="1" noChangeArrowheads="1"/>
          </p:cNvSpPr>
          <p:nvPr>
            <p:ph type="title"/>
          </p:nvPr>
        </p:nvSpPr>
        <p:spPr>
          <a:xfrm>
            <a:off x="685800" y="457200"/>
            <a:ext cx="7772400" cy="1143000"/>
          </a:xfrm>
        </p:spPr>
        <p:txBody>
          <a:bodyPr/>
          <a:lstStyle/>
          <a:p>
            <a:r>
              <a:rPr lang="en-US" altLang="en-US" sz="3200" smtClean="0"/>
              <a:t>Vehicle Power System</a:t>
            </a:r>
          </a:p>
        </p:txBody>
      </p:sp>
      <p:sp>
        <p:nvSpPr>
          <p:cNvPr id="48141" name="AutoShape 12"/>
          <p:cNvSpPr>
            <a:spLocks noChangeArrowheads="1"/>
          </p:cNvSpPr>
          <p:nvPr/>
        </p:nvSpPr>
        <p:spPr bwMode="auto">
          <a:xfrm>
            <a:off x="1909763" y="4017963"/>
            <a:ext cx="693737" cy="190500"/>
          </a:xfrm>
          <a:prstGeom prst="rightArrow">
            <a:avLst>
              <a:gd name="adj1" fmla="val 50000"/>
              <a:gd name="adj2" fmla="val 91042"/>
            </a:avLst>
          </a:prstGeom>
          <a:solidFill>
            <a:srgbClr val="CCFFFF"/>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42" name="Rectangle 13"/>
          <p:cNvSpPr>
            <a:spLocks noChangeArrowheads="1"/>
          </p:cNvSpPr>
          <p:nvPr/>
        </p:nvSpPr>
        <p:spPr bwMode="auto">
          <a:xfrm>
            <a:off x="2616200" y="3109913"/>
            <a:ext cx="1671638" cy="1730375"/>
          </a:xfrm>
          <a:prstGeom prst="rect">
            <a:avLst/>
          </a:prstGeom>
          <a:solidFill>
            <a:srgbClr val="99FFCC"/>
          </a:solidFill>
          <a:ln w="9525">
            <a:miter lim="800000"/>
            <a:headEnd/>
            <a:tailEnd/>
          </a:ln>
          <a:effectLst/>
          <a:scene3d>
            <a:camera prst="legacyObliqueTopRight"/>
            <a:lightRig rig="legacyFlat3" dir="b"/>
          </a:scene3d>
          <a:sp3d extrusionH="201600" prstMaterial="legacyMetal">
            <a:bevelT w="13500" h="13500" prst="angle"/>
            <a:bevelB w="13500" h="13500" prst="angle"/>
            <a:extrusionClr>
              <a:srgbClr val="99FFCC"/>
            </a:extrusionClr>
            <a:contourClr>
              <a:srgbClr val="99FFCC"/>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200">
              <a:solidFill>
                <a:schemeClr val="bg1"/>
              </a:solidFill>
            </a:endParaRPr>
          </a:p>
        </p:txBody>
      </p:sp>
      <p:sp>
        <p:nvSpPr>
          <p:cNvPr id="48143" name="AutoShape 14"/>
          <p:cNvSpPr>
            <a:spLocks noChangeArrowheads="1"/>
          </p:cNvSpPr>
          <p:nvPr/>
        </p:nvSpPr>
        <p:spPr bwMode="auto">
          <a:xfrm rot="10744884" flipH="1">
            <a:off x="3530600" y="4252913"/>
            <a:ext cx="381000" cy="409575"/>
          </a:xfrm>
          <a:custGeom>
            <a:avLst/>
            <a:gdLst>
              <a:gd name="T0" fmla="*/ 86413975 w 21600"/>
              <a:gd name="T1" fmla="*/ 0 h 21600"/>
              <a:gd name="T2" fmla="*/ 86413975 w 21600"/>
              <a:gd name="T3" fmla="*/ 82889959 h 21600"/>
              <a:gd name="T4" fmla="*/ 13906588 w 21600"/>
              <a:gd name="T5" fmla="*/ 147262729 h 21600"/>
              <a:gd name="T6" fmla="*/ 118540689 w 21600"/>
              <a:gd name="T7" fmla="*/ 41444970 h 21600"/>
              <a:gd name="T8" fmla="*/ 17694720 60000 65536"/>
              <a:gd name="T9" fmla="*/ 5898240 60000 65536"/>
              <a:gd name="T10" fmla="*/ 5898240 60000 65536"/>
              <a:gd name="T11" fmla="*/ 0 60000 65536"/>
              <a:gd name="T12" fmla="*/ 12427 w 21600"/>
              <a:gd name="T13" fmla="*/ 3600 h 21600"/>
              <a:gd name="T14" fmla="*/ 19213 w 21600"/>
              <a:gd name="T15" fmla="*/ 8558 h 21600"/>
            </a:gdLst>
            <a:ahLst/>
            <a:cxnLst>
              <a:cxn ang="T8">
                <a:pos x="T0" y="T1"/>
              </a:cxn>
              <a:cxn ang="T9">
                <a:pos x="T2" y="T3"/>
              </a:cxn>
              <a:cxn ang="T10">
                <a:pos x="T4" y="T5"/>
              </a:cxn>
              <a:cxn ang="T11">
                <a:pos x="T6" y="T7"/>
              </a:cxn>
            </a:cxnLst>
            <a:rect l="T12" t="T13" r="T14" b="T15"/>
            <a:pathLst>
              <a:path w="21600" h="21600">
                <a:moveTo>
                  <a:pt x="21600" y="6079"/>
                </a:moveTo>
                <a:lnTo>
                  <a:pt x="15746" y="0"/>
                </a:lnTo>
                <a:lnTo>
                  <a:pt x="15746" y="3600"/>
                </a:lnTo>
                <a:lnTo>
                  <a:pt x="12427" y="3600"/>
                </a:lnTo>
                <a:cubicBezTo>
                  <a:pt x="5564" y="3600"/>
                  <a:pt x="0" y="7432"/>
                  <a:pt x="0" y="12158"/>
                </a:cubicBezTo>
                <a:lnTo>
                  <a:pt x="0" y="21600"/>
                </a:lnTo>
                <a:lnTo>
                  <a:pt x="5068" y="21600"/>
                </a:lnTo>
                <a:lnTo>
                  <a:pt x="5068" y="12158"/>
                </a:lnTo>
                <a:cubicBezTo>
                  <a:pt x="5068" y="10170"/>
                  <a:pt x="8363" y="8558"/>
                  <a:pt x="12427" y="8558"/>
                </a:cubicBezTo>
                <a:lnTo>
                  <a:pt x="15746" y="8558"/>
                </a:lnTo>
                <a:lnTo>
                  <a:pt x="15746" y="12158"/>
                </a:lnTo>
                <a:lnTo>
                  <a:pt x="21600" y="6079"/>
                </a:lnTo>
                <a:close/>
              </a:path>
            </a:pathLst>
          </a:custGeom>
          <a:solidFill>
            <a:schemeClr val="hlink"/>
          </a:solidFill>
          <a:ln w="9525">
            <a:round/>
            <a:headEnd/>
            <a:tailEnd/>
          </a:ln>
          <a:effectLst/>
          <a:scene3d>
            <a:camera prst="legacyObliqueTopRight"/>
            <a:lightRig rig="legacyFlat3" dir="r"/>
          </a:scene3d>
          <a:sp3d extrusionH="201600" prstMaterial="legacyMetal">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8144" name="Rectangle 15"/>
          <p:cNvSpPr>
            <a:spLocks noChangeAspect="1" noChangeArrowheads="1"/>
          </p:cNvSpPr>
          <p:nvPr/>
        </p:nvSpPr>
        <p:spPr bwMode="auto">
          <a:xfrm>
            <a:off x="5761038" y="4594225"/>
            <a:ext cx="685800" cy="731838"/>
          </a:xfrm>
          <a:prstGeom prst="rect">
            <a:avLst/>
          </a:prstGeom>
          <a:solidFill>
            <a:srgbClr val="FEFCB2"/>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FEFCB2"/>
            </a:extrusionClr>
            <a:contourClr>
              <a:srgbClr val="FEFCB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solidFill>
                  <a:schemeClr val="bg1"/>
                </a:solidFill>
              </a:rPr>
              <a:t>Laser</a:t>
            </a:r>
          </a:p>
        </p:txBody>
      </p:sp>
      <p:sp>
        <p:nvSpPr>
          <p:cNvPr id="48145" name="AutoShape 16"/>
          <p:cNvSpPr>
            <a:spLocks noChangeArrowheads="1"/>
          </p:cNvSpPr>
          <p:nvPr/>
        </p:nvSpPr>
        <p:spPr bwMode="auto">
          <a:xfrm rot="5400000">
            <a:off x="2324100" y="2652713"/>
            <a:ext cx="762000" cy="152400"/>
          </a:xfrm>
          <a:prstGeom prst="rightArrow">
            <a:avLst>
              <a:gd name="adj1" fmla="val 50000"/>
              <a:gd name="adj2" fmla="val 125000"/>
            </a:avLst>
          </a:prstGeom>
          <a:solidFill>
            <a:srgbClr val="CCFFFF"/>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48146" name="Group 17"/>
          <p:cNvGrpSpPr>
            <a:grpSpLocks/>
          </p:cNvGrpSpPr>
          <p:nvPr/>
        </p:nvGrpSpPr>
        <p:grpSpPr bwMode="auto">
          <a:xfrm>
            <a:off x="2476500" y="1814513"/>
            <a:ext cx="457200" cy="533400"/>
            <a:chOff x="1584" y="624"/>
            <a:chExt cx="288" cy="336"/>
          </a:xfrm>
        </p:grpSpPr>
        <p:sp>
          <p:nvSpPr>
            <p:cNvPr id="48193" name="Rectangle 18"/>
            <p:cNvSpPr>
              <a:spLocks noChangeArrowheads="1"/>
            </p:cNvSpPr>
            <p:nvPr/>
          </p:nvSpPr>
          <p:spPr bwMode="auto">
            <a:xfrm>
              <a:off x="1584" y="801"/>
              <a:ext cx="288" cy="159"/>
            </a:xfrm>
            <a:prstGeom prst="rect">
              <a:avLst/>
            </a:prstGeom>
            <a:solidFill>
              <a:srgbClr val="CCFFFF"/>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a:solidFill>
                    <a:schemeClr val="tx2"/>
                  </a:solidFill>
                </a:rPr>
                <a:t>Battery</a:t>
              </a:r>
            </a:p>
            <a:p>
              <a:pPr algn="ctr">
                <a:spcBef>
                  <a:spcPct val="0"/>
                </a:spcBef>
                <a:buFontTx/>
                <a:buNone/>
              </a:pPr>
              <a:r>
                <a:rPr lang="en-US" altLang="en-US" sz="900">
                  <a:solidFill>
                    <a:schemeClr val="tx2"/>
                  </a:solidFill>
                </a:rPr>
                <a:t>Power</a:t>
              </a:r>
              <a:endParaRPr lang="en-US" altLang="en-US" sz="900" b="1">
                <a:solidFill>
                  <a:schemeClr val="tx2"/>
                </a:solidFill>
              </a:endParaRPr>
            </a:p>
          </p:txBody>
        </p:sp>
        <p:sp>
          <p:nvSpPr>
            <p:cNvPr id="48194" name="AutoShape 19"/>
            <p:cNvSpPr>
              <a:spLocks noChangeArrowheads="1"/>
            </p:cNvSpPr>
            <p:nvPr/>
          </p:nvSpPr>
          <p:spPr bwMode="auto">
            <a:xfrm>
              <a:off x="1734" y="624"/>
              <a:ext cx="70" cy="129"/>
            </a:xfrm>
            <a:prstGeom prst="parallelogram">
              <a:avLst>
                <a:gd name="adj" fmla="val 25000"/>
              </a:avLst>
            </a:prstGeom>
            <a:solidFill>
              <a:srgbClr val="CCFFFF"/>
            </a:solidFill>
            <a:ln w="9525">
              <a:miter lim="800000"/>
              <a:headEnd/>
              <a:tailEnd/>
            </a:ln>
            <a:effectLst/>
            <a:scene3d>
              <a:camera prst="legacyObliqueTopRight"/>
              <a:lightRig rig="legacyFlat3" dir="r"/>
            </a:scene3d>
            <a:sp3d extrusionH="1000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pSp>
      <p:sp>
        <p:nvSpPr>
          <p:cNvPr id="48147" name="AutoShape 20"/>
          <p:cNvSpPr>
            <a:spLocks noChangeArrowheads="1"/>
          </p:cNvSpPr>
          <p:nvPr/>
        </p:nvSpPr>
        <p:spPr bwMode="auto">
          <a:xfrm rot="5400000">
            <a:off x="3009900" y="2652713"/>
            <a:ext cx="762000" cy="152400"/>
          </a:xfrm>
          <a:prstGeom prst="rightArrow">
            <a:avLst>
              <a:gd name="adj1" fmla="val 50000"/>
              <a:gd name="adj2" fmla="val 125000"/>
            </a:avLst>
          </a:prstGeom>
          <a:solidFill>
            <a:srgbClr val="CCFFFF"/>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48148" name="Group 21"/>
          <p:cNvGrpSpPr>
            <a:grpSpLocks/>
          </p:cNvGrpSpPr>
          <p:nvPr/>
        </p:nvGrpSpPr>
        <p:grpSpPr bwMode="auto">
          <a:xfrm>
            <a:off x="3155950" y="1814513"/>
            <a:ext cx="466725" cy="533400"/>
            <a:chOff x="1868" y="624"/>
            <a:chExt cx="294" cy="336"/>
          </a:xfrm>
        </p:grpSpPr>
        <p:sp>
          <p:nvSpPr>
            <p:cNvPr id="48191" name="Rectangle 22"/>
            <p:cNvSpPr>
              <a:spLocks noChangeArrowheads="1"/>
            </p:cNvSpPr>
            <p:nvPr/>
          </p:nvSpPr>
          <p:spPr bwMode="auto">
            <a:xfrm>
              <a:off x="1868" y="801"/>
              <a:ext cx="294" cy="159"/>
            </a:xfrm>
            <a:prstGeom prst="rect">
              <a:avLst/>
            </a:prstGeom>
            <a:solidFill>
              <a:srgbClr val="CCFFFF"/>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DDFBF5"/>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a:solidFill>
                    <a:schemeClr val="tx2"/>
                  </a:solidFill>
                </a:rPr>
                <a:t>Latch</a:t>
              </a:r>
            </a:p>
            <a:p>
              <a:pPr algn="ctr">
                <a:spcBef>
                  <a:spcPct val="0"/>
                </a:spcBef>
                <a:buFontTx/>
                <a:buNone/>
              </a:pPr>
              <a:r>
                <a:rPr lang="en-US" altLang="en-US" sz="900">
                  <a:solidFill>
                    <a:schemeClr val="tx2"/>
                  </a:solidFill>
                </a:rPr>
                <a:t>Reset</a:t>
              </a:r>
              <a:endParaRPr lang="en-US" altLang="en-US" sz="900" b="1">
                <a:solidFill>
                  <a:schemeClr val="tx2"/>
                </a:solidFill>
              </a:endParaRPr>
            </a:p>
          </p:txBody>
        </p:sp>
        <p:sp>
          <p:nvSpPr>
            <p:cNvPr id="48192" name="AutoShape 23"/>
            <p:cNvSpPr>
              <a:spLocks noChangeArrowheads="1"/>
            </p:cNvSpPr>
            <p:nvPr/>
          </p:nvSpPr>
          <p:spPr bwMode="auto">
            <a:xfrm>
              <a:off x="2020" y="624"/>
              <a:ext cx="72" cy="129"/>
            </a:xfrm>
            <a:prstGeom prst="parallelogram">
              <a:avLst>
                <a:gd name="adj" fmla="val 25000"/>
              </a:avLst>
            </a:prstGeom>
            <a:solidFill>
              <a:srgbClr val="CCFFFF"/>
            </a:solidFill>
            <a:ln w="9525">
              <a:miter lim="800000"/>
              <a:headEnd/>
              <a:tailEnd/>
            </a:ln>
            <a:effectLst/>
            <a:scene3d>
              <a:camera prst="legacyObliqueTopRight"/>
              <a:lightRig rig="legacyFlat3" dir="r"/>
            </a:scene3d>
            <a:sp3d extrusionH="100000" prstMaterial="legacyMatte">
              <a:bevelT w="13500" h="13500" prst="angle"/>
              <a:bevelB w="13500" h="13500" prst="angle"/>
              <a:extrusionClr>
                <a:srgbClr val="DDFBF5"/>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pSp>
      <p:sp>
        <p:nvSpPr>
          <p:cNvPr id="48149" name="AutoShape 24"/>
          <p:cNvSpPr>
            <a:spLocks noChangeArrowheads="1"/>
          </p:cNvSpPr>
          <p:nvPr/>
        </p:nvSpPr>
        <p:spPr bwMode="auto">
          <a:xfrm rot="5400000">
            <a:off x="5957094" y="4302919"/>
            <a:ext cx="393700" cy="147638"/>
          </a:xfrm>
          <a:prstGeom prst="rightArrow">
            <a:avLst>
              <a:gd name="adj1" fmla="val 50000"/>
              <a:gd name="adj2" fmla="val 66666"/>
            </a:avLst>
          </a:prstGeom>
          <a:solidFill>
            <a:srgbClr val="CCFFFF"/>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50" name="AutoShape 25"/>
          <p:cNvSpPr>
            <a:spLocks noChangeAspect="1" noChangeArrowheads="1"/>
          </p:cNvSpPr>
          <p:nvPr/>
        </p:nvSpPr>
        <p:spPr bwMode="auto">
          <a:xfrm>
            <a:off x="4725988" y="4705350"/>
            <a:ext cx="731837" cy="731838"/>
          </a:xfrm>
          <a:prstGeom prst="octagon">
            <a:avLst>
              <a:gd name="adj" fmla="val 29287"/>
            </a:avLst>
          </a:prstGeom>
          <a:solidFill>
            <a:srgbClr val="B2E1FE"/>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B2E1FE"/>
            </a:extrusionClr>
            <a:contourClr>
              <a:srgbClr val="B2E1FE"/>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solidFill>
                  <a:schemeClr val="bg1"/>
                </a:solidFill>
              </a:rPr>
              <a:t>Wheel</a:t>
            </a:r>
          </a:p>
          <a:p>
            <a:pPr algn="ctr">
              <a:spcBef>
                <a:spcPct val="0"/>
              </a:spcBef>
              <a:buFontTx/>
              <a:buNone/>
            </a:pPr>
            <a:r>
              <a:rPr lang="en-US" altLang="en-US" sz="1000">
                <a:solidFill>
                  <a:schemeClr val="bg1"/>
                </a:solidFill>
              </a:rPr>
              <a:t>Vectronics</a:t>
            </a:r>
          </a:p>
        </p:txBody>
      </p:sp>
      <p:sp>
        <p:nvSpPr>
          <p:cNvPr id="48151" name="AutoShape 26"/>
          <p:cNvSpPr>
            <a:spLocks noChangeArrowheads="1"/>
          </p:cNvSpPr>
          <p:nvPr/>
        </p:nvSpPr>
        <p:spPr bwMode="auto">
          <a:xfrm rot="5400000">
            <a:off x="3810000" y="2652713"/>
            <a:ext cx="762000" cy="152400"/>
          </a:xfrm>
          <a:prstGeom prst="rightArrow">
            <a:avLst>
              <a:gd name="adj1" fmla="val 50000"/>
              <a:gd name="adj2" fmla="val 125000"/>
            </a:avLst>
          </a:prstGeom>
          <a:solidFill>
            <a:srgbClr val="CCFFFF"/>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48152" name="Group 27"/>
          <p:cNvGrpSpPr>
            <a:grpSpLocks/>
          </p:cNvGrpSpPr>
          <p:nvPr/>
        </p:nvGrpSpPr>
        <p:grpSpPr bwMode="auto">
          <a:xfrm>
            <a:off x="3962400" y="1814513"/>
            <a:ext cx="466725" cy="533400"/>
            <a:chOff x="2448" y="624"/>
            <a:chExt cx="294" cy="336"/>
          </a:xfrm>
        </p:grpSpPr>
        <p:sp>
          <p:nvSpPr>
            <p:cNvPr id="48189" name="Rectangle 28"/>
            <p:cNvSpPr>
              <a:spLocks noChangeArrowheads="1"/>
            </p:cNvSpPr>
            <p:nvPr/>
          </p:nvSpPr>
          <p:spPr bwMode="auto">
            <a:xfrm>
              <a:off x="2448" y="801"/>
              <a:ext cx="294" cy="159"/>
            </a:xfrm>
            <a:prstGeom prst="rect">
              <a:avLst/>
            </a:prstGeom>
            <a:solidFill>
              <a:srgbClr val="CCFFFF"/>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a:solidFill>
                    <a:schemeClr val="tx2"/>
                  </a:solidFill>
                </a:rPr>
                <a:t>24V</a:t>
              </a:r>
            </a:p>
            <a:p>
              <a:pPr algn="ctr">
                <a:spcBef>
                  <a:spcPct val="0"/>
                </a:spcBef>
                <a:buFontTx/>
                <a:buNone/>
              </a:pPr>
              <a:r>
                <a:rPr lang="en-US" altLang="en-US" sz="900">
                  <a:solidFill>
                    <a:schemeClr val="tx2"/>
                  </a:solidFill>
                </a:rPr>
                <a:t>Power</a:t>
              </a:r>
              <a:endParaRPr lang="en-US" altLang="en-US" sz="900" b="1">
                <a:solidFill>
                  <a:schemeClr val="tx2"/>
                </a:solidFill>
              </a:endParaRPr>
            </a:p>
          </p:txBody>
        </p:sp>
        <p:sp>
          <p:nvSpPr>
            <p:cNvPr id="48190" name="AutoShape 29"/>
            <p:cNvSpPr>
              <a:spLocks noChangeArrowheads="1"/>
            </p:cNvSpPr>
            <p:nvPr/>
          </p:nvSpPr>
          <p:spPr bwMode="auto">
            <a:xfrm>
              <a:off x="2600" y="624"/>
              <a:ext cx="72" cy="129"/>
            </a:xfrm>
            <a:prstGeom prst="parallelogram">
              <a:avLst>
                <a:gd name="adj" fmla="val 25000"/>
              </a:avLst>
            </a:prstGeom>
            <a:solidFill>
              <a:srgbClr val="CCFFFF"/>
            </a:solidFill>
            <a:ln w="9525">
              <a:miter lim="800000"/>
              <a:headEnd/>
              <a:tailEnd/>
            </a:ln>
            <a:effectLst/>
            <a:scene3d>
              <a:camera prst="legacyObliqueTopRight"/>
              <a:lightRig rig="legacyFlat3" dir="r"/>
            </a:scene3d>
            <a:sp3d extrusionH="100000" prstMaterial="legacyMatte">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pSp>
      <p:sp>
        <p:nvSpPr>
          <p:cNvPr id="48153" name="Rectangle 30"/>
          <p:cNvSpPr>
            <a:spLocks noChangeArrowheads="1"/>
          </p:cNvSpPr>
          <p:nvPr/>
        </p:nvSpPr>
        <p:spPr bwMode="auto">
          <a:xfrm rot="10800000">
            <a:off x="3911600" y="3684588"/>
            <a:ext cx="368300" cy="1087437"/>
          </a:xfrm>
          <a:prstGeom prst="rect">
            <a:avLst/>
          </a:prstGeom>
          <a:solidFill>
            <a:srgbClr val="B2E1FE"/>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B2E1FE"/>
            </a:extrusionClr>
            <a:contourClr>
              <a:srgbClr val="B2E1FE"/>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solidFill>
                  <a:schemeClr val="bg1"/>
                </a:solidFill>
              </a:rPr>
              <a:t>Fuses</a:t>
            </a:r>
            <a:endParaRPr lang="en-US" altLang="en-US" sz="1200" b="1">
              <a:solidFill>
                <a:schemeClr val="bg1"/>
              </a:solidFill>
            </a:endParaRPr>
          </a:p>
        </p:txBody>
      </p:sp>
      <p:sp>
        <p:nvSpPr>
          <p:cNvPr id="48154" name="Rectangle 31"/>
          <p:cNvSpPr>
            <a:spLocks noChangeArrowheads="1"/>
          </p:cNvSpPr>
          <p:nvPr/>
        </p:nvSpPr>
        <p:spPr bwMode="auto">
          <a:xfrm>
            <a:off x="4056063" y="3476625"/>
            <a:ext cx="74612" cy="204788"/>
          </a:xfrm>
          <a:prstGeom prst="rect">
            <a:avLst/>
          </a:prstGeom>
          <a:solidFill>
            <a:schemeClr val="hlink"/>
          </a:solidFill>
          <a:ln w="9525">
            <a:miter lim="800000"/>
            <a:headEnd/>
            <a:tailEnd/>
          </a:ln>
          <a:effectLst/>
          <a:scene3d>
            <a:camera prst="legacyObliqueTopRight"/>
            <a:lightRig rig="legacyFlat3" dir="b"/>
          </a:scene3d>
          <a:sp3d extrusionH="201600" prstMaterial="legacyMetal">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55" name="Rectangle 32"/>
          <p:cNvSpPr>
            <a:spLocks noChangeAspect="1" noChangeArrowheads="1"/>
          </p:cNvSpPr>
          <p:nvPr/>
        </p:nvSpPr>
        <p:spPr bwMode="auto">
          <a:xfrm>
            <a:off x="2578100" y="3200400"/>
            <a:ext cx="1676400" cy="344488"/>
          </a:xfrm>
          <a:prstGeom prst="rect">
            <a:avLst/>
          </a:prstGeom>
          <a:solidFill>
            <a:srgbClr val="B2E1FE"/>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B2E1FE"/>
            </a:extrusionClr>
            <a:contourClr>
              <a:srgbClr val="B2E1FE"/>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solidFill>
                  <a:schemeClr val="bg1"/>
                </a:solidFill>
              </a:rPr>
              <a:t>Switch Interface</a:t>
            </a:r>
            <a:r>
              <a:rPr lang="en-US" altLang="en-US" sz="1200">
                <a:solidFill>
                  <a:schemeClr val="bg1"/>
                </a:solidFill>
              </a:rPr>
              <a:t> </a:t>
            </a:r>
          </a:p>
        </p:txBody>
      </p:sp>
      <p:sp>
        <p:nvSpPr>
          <p:cNvPr id="48156" name="Rectangle 33"/>
          <p:cNvSpPr>
            <a:spLocks noChangeAspect="1" noChangeArrowheads="1"/>
          </p:cNvSpPr>
          <p:nvPr/>
        </p:nvSpPr>
        <p:spPr bwMode="auto">
          <a:xfrm>
            <a:off x="2844800" y="3686175"/>
            <a:ext cx="1001713" cy="566738"/>
          </a:xfrm>
          <a:prstGeom prst="rect">
            <a:avLst/>
          </a:prstGeom>
          <a:solidFill>
            <a:srgbClr val="B2E1FE"/>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B2E1FE"/>
            </a:extrusionClr>
            <a:contourClr>
              <a:srgbClr val="B2E1FE"/>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solidFill>
                  <a:schemeClr val="bg1"/>
                </a:solidFill>
              </a:rPr>
              <a:t>DC-DC</a:t>
            </a:r>
          </a:p>
          <a:p>
            <a:pPr algn="ctr">
              <a:spcBef>
                <a:spcPct val="0"/>
              </a:spcBef>
              <a:buFontTx/>
              <a:buNone/>
            </a:pPr>
            <a:r>
              <a:rPr lang="en-US" altLang="en-US" sz="1000">
                <a:solidFill>
                  <a:schemeClr val="bg1"/>
                </a:solidFill>
              </a:rPr>
              <a:t>Converters</a:t>
            </a:r>
            <a:r>
              <a:rPr lang="en-US" altLang="en-US" sz="1200">
                <a:solidFill>
                  <a:schemeClr val="bg1"/>
                </a:solidFill>
              </a:rPr>
              <a:t> </a:t>
            </a:r>
          </a:p>
        </p:txBody>
      </p:sp>
      <p:sp>
        <p:nvSpPr>
          <p:cNvPr id="48157" name="Text Box 34"/>
          <p:cNvSpPr txBox="1">
            <a:spLocks noChangeArrowheads="1"/>
          </p:cNvSpPr>
          <p:nvPr/>
        </p:nvSpPr>
        <p:spPr bwMode="auto">
          <a:xfrm>
            <a:off x="658813" y="6489700"/>
            <a:ext cx="149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solidFill>
                  <a:schemeClr val="folHlink"/>
                </a:solidFill>
              </a:rPr>
              <a:t>Power System</a:t>
            </a:r>
            <a:endParaRPr lang="en-US" altLang="en-US" sz="1800"/>
          </a:p>
        </p:txBody>
      </p:sp>
      <p:sp>
        <p:nvSpPr>
          <p:cNvPr id="48158" name="Rectangle 35"/>
          <p:cNvSpPr>
            <a:spLocks noChangeArrowheads="1"/>
          </p:cNvSpPr>
          <p:nvPr/>
        </p:nvSpPr>
        <p:spPr bwMode="auto">
          <a:xfrm rot="10800000">
            <a:off x="3870325" y="5103813"/>
            <a:ext cx="368300" cy="1146175"/>
          </a:xfrm>
          <a:prstGeom prst="rect">
            <a:avLst/>
          </a:prstGeom>
          <a:solidFill>
            <a:srgbClr val="B2E1FE"/>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B2E1FE"/>
            </a:extrusionClr>
            <a:contourClr>
              <a:srgbClr val="B2E1FE"/>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solidFill>
                  <a:schemeClr val="bg1"/>
                </a:solidFill>
              </a:rPr>
              <a:t>Fuses</a:t>
            </a:r>
            <a:endParaRPr lang="en-US" altLang="en-US" sz="1200" b="1">
              <a:solidFill>
                <a:schemeClr val="bg1"/>
              </a:solidFill>
            </a:endParaRPr>
          </a:p>
        </p:txBody>
      </p:sp>
      <p:sp>
        <p:nvSpPr>
          <p:cNvPr id="48159" name="Rectangle 36"/>
          <p:cNvSpPr>
            <a:spLocks noChangeArrowheads="1"/>
          </p:cNvSpPr>
          <p:nvPr/>
        </p:nvSpPr>
        <p:spPr bwMode="auto">
          <a:xfrm>
            <a:off x="4310063" y="4133850"/>
            <a:ext cx="1885950" cy="74613"/>
          </a:xfrm>
          <a:prstGeom prst="rect">
            <a:avLst/>
          </a:prstGeom>
          <a:solidFill>
            <a:srgbClr val="CCFFFF"/>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60" name="Rectangle 37"/>
          <p:cNvSpPr>
            <a:spLocks noChangeArrowheads="1"/>
          </p:cNvSpPr>
          <p:nvPr/>
        </p:nvSpPr>
        <p:spPr bwMode="auto">
          <a:xfrm>
            <a:off x="4294188" y="3897313"/>
            <a:ext cx="2682875" cy="76200"/>
          </a:xfrm>
          <a:prstGeom prst="rect">
            <a:avLst/>
          </a:prstGeom>
          <a:solidFill>
            <a:srgbClr val="CCFFFF"/>
          </a:solidFill>
          <a:ln w="9525">
            <a:miter lim="800000"/>
            <a:headEnd/>
            <a:tailEnd/>
          </a:ln>
          <a:effectLst/>
          <a:scene3d>
            <a:camera prst="legacyObliqueTopRight"/>
            <a:lightRig rig="legacyFlat3" dir="r"/>
          </a:scene3d>
          <a:sp3d extrusionH="1635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61" name="Text Box 38"/>
          <p:cNvSpPr txBox="1">
            <a:spLocks noChangeArrowheads="1"/>
          </p:cNvSpPr>
          <p:nvPr/>
        </p:nvSpPr>
        <p:spPr bwMode="auto">
          <a:xfrm>
            <a:off x="4267200" y="3797300"/>
            <a:ext cx="681038" cy="244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t>12V BUS</a:t>
            </a:r>
            <a:endParaRPr lang="en-US" altLang="en-US" sz="1200" b="1"/>
          </a:p>
        </p:txBody>
      </p:sp>
      <p:sp>
        <p:nvSpPr>
          <p:cNvPr id="48162" name="Text Box 39"/>
          <p:cNvSpPr txBox="1">
            <a:spLocks noChangeArrowheads="1"/>
          </p:cNvSpPr>
          <p:nvPr/>
        </p:nvSpPr>
        <p:spPr bwMode="auto">
          <a:xfrm>
            <a:off x="4271963" y="4033838"/>
            <a:ext cx="730250" cy="244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t>24V-Laser</a:t>
            </a:r>
            <a:endParaRPr lang="en-US" altLang="en-US" sz="1000" b="1"/>
          </a:p>
        </p:txBody>
      </p:sp>
      <p:sp>
        <p:nvSpPr>
          <p:cNvPr id="48163" name="Freeform 40"/>
          <p:cNvSpPr>
            <a:spLocks/>
          </p:cNvSpPr>
          <p:nvPr/>
        </p:nvSpPr>
        <p:spPr bwMode="auto">
          <a:xfrm>
            <a:off x="4298950" y="4357688"/>
            <a:ext cx="603250" cy="377825"/>
          </a:xfrm>
          <a:custGeom>
            <a:avLst/>
            <a:gdLst>
              <a:gd name="T0" fmla="*/ 0 w 484"/>
              <a:gd name="T1" fmla="*/ 2147483646 h 349"/>
              <a:gd name="T2" fmla="*/ 2147483646 w 484"/>
              <a:gd name="T3" fmla="*/ 0 h 349"/>
              <a:gd name="T4" fmla="*/ 2147483646 w 484"/>
              <a:gd name="T5" fmla="*/ 2147483646 h 349"/>
              <a:gd name="T6" fmla="*/ 2147483646 w 484"/>
              <a:gd name="T7" fmla="*/ 2147483646 h 349"/>
              <a:gd name="T8" fmla="*/ 2147483646 w 484"/>
              <a:gd name="T9" fmla="*/ 2147483646 h 349"/>
              <a:gd name="T10" fmla="*/ 2147483646 w 484"/>
              <a:gd name="T11" fmla="*/ 2147483646 h 349"/>
              <a:gd name="T12" fmla="*/ 2147483646 w 484"/>
              <a:gd name="T13" fmla="*/ 2147483646 h 349"/>
              <a:gd name="T14" fmla="*/ 2147483646 w 484"/>
              <a:gd name="T15" fmla="*/ 2147483646 h 349"/>
              <a:gd name="T16" fmla="*/ 0 w 484"/>
              <a:gd name="T17" fmla="*/ 2147483646 h 349"/>
              <a:gd name="T18" fmla="*/ 0 w 484"/>
              <a:gd name="T19" fmla="*/ 2147483646 h 3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4" h="349">
                <a:moveTo>
                  <a:pt x="0" y="2"/>
                </a:moveTo>
                <a:lnTo>
                  <a:pt x="318" y="0"/>
                </a:lnTo>
                <a:lnTo>
                  <a:pt x="463" y="285"/>
                </a:lnTo>
                <a:lnTo>
                  <a:pt x="484" y="274"/>
                </a:lnTo>
                <a:lnTo>
                  <a:pt x="476" y="349"/>
                </a:lnTo>
                <a:lnTo>
                  <a:pt x="403" y="328"/>
                </a:lnTo>
                <a:lnTo>
                  <a:pt x="425" y="316"/>
                </a:lnTo>
                <a:lnTo>
                  <a:pt x="302" y="91"/>
                </a:lnTo>
                <a:lnTo>
                  <a:pt x="0" y="91"/>
                </a:lnTo>
                <a:lnTo>
                  <a:pt x="0" y="2"/>
                </a:lnTo>
                <a:close/>
              </a:path>
            </a:pathLst>
          </a:custGeom>
          <a:solidFill>
            <a:srgbClr val="CCFFFF"/>
          </a:solidFill>
          <a:ln w="9525">
            <a:round/>
            <a:headEnd/>
            <a:tailEnd/>
          </a:ln>
          <a:effectLst/>
          <a:scene3d>
            <a:camera prst="legacyObliqueTopRight"/>
            <a:lightRig rig="legacyFlat3" dir="r"/>
          </a:scene3d>
          <a:sp3d extrusionH="2016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8164" name="Text Box 41"/>
          <p:cNvSpPr txBox="1">
            <a:spLocks noChangeArrowheads="1"/>
          </p:cNvSpPr>
          <p:nvPr/>
        </p:nvSpPr>
        <p:spPr bwMode="auto">
          <a:xfrm>
            <a:off x="4267200" y="4260850"/>
            <a:ext cx="823913" cy="27463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t>12V</a:t>
            </a:r>
            <a:r>
              <a:rPr lang="en-US" altLang="en-US" sz="1200"/>
              <a:t> </a:t>
            </a:r>
            <a:r>
              <a:rPr lang="en-US" altLang="en-US" sz="1000"/>
              <a:t>Wheels</a:t>
            </a:r>
            <a:endParaRPr lang="en-US" altLang="en-US" sz="1200" b="1"/>
          </a:p>
        </p:txBody>
      </p:sp>
      <p:sp>
        <p:nvSpPr>
          <p:cNvPr id="48165" name="AutoShape 42"/>
          <p:cNvSpPr>
            <a:spLocks noChangeArrowheads="1"/>
          </p:cNvSpPr>
          <p:nvPr/>
        </p:nvSpPr>
        <p:spPr bwMode="auto">
          <a:xfrm>
            <a:off x="4349750" y="5938838"/>
            <a:ext cx="457200" cy="152400"/>
          </a:xfrm>
          <a:prstGeom prst="rightArrow">
            <a:avLst>
              <a:gd name="adj1" fmla="val 50000"/>
              <a:gd name="adj2" fmla="val 75000"/>
            </a:avLst>
          </a:prstGeom>
          <a:solidFill>
            <a:srgbClr val="CCFFFF"/>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66" name="AutoShape 43"/>
          <p:cNvSpPr>
            <a:spLocks noChangeAspect="1" noChangeArrowheads="1"/>
          </p:cNvSpPr>
          <p:nvPr/>
        </p:nvSpPr>
        <p:spPr bwMode="auto">
          <a:xfrm>
            <a:off x="4813300" y="5640388"/>
            <a:ext cx="731838" cy="731837"/>
          </a:xfrm>
          <a:prstGeom prst="octagon">
            <a:avLst>
              <a:gd name="adj" fmla="val 29287"/>
            </a:avLst>
          </a:prstGeom>
          <a:solidFill>
            <a:srgbClr val="B2E1FE"/>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B2E1FE"/>
            </a:extrusionClr>
            <a:contourClr>
              <a:srgbClr val="B2E1FE"/>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solidFill>
                  <a:schemeClr val="bg1"/>
                </a:solidFill>
              </a:rPr>
              <a:t>24 Volt</a:t>
            </a:r>
          </a:p>
          <a:p>
            <a:pPr algn="ctr">
              <a:spcBef>
                <a:spcPct val="0"/>
              </a:spcBef>
              <a:buFontTx/>
              <a:buNone/>
            </a:pPr>
            <a:r>
              <a:rPr lang="en-US" altLang="en-US" sz="1000">
                <a:solidFill>
                  <a:schemeClr val="bg1"/>
                </a:solidFill>
              </a:rPr>
              <a:t>Motor </a:t>
            </a:r>
          </a:p>
          <a:p>
            <a:pPr algn="ctr">
              <a:spcBef>
                <a:spcPct val="0"/>
              </a:spcBef>
              <a:buFontTx/>
              <a:buNone/>
            </a:pPr>
            <a:r>
              <a:rPr lang="en-US" altLang="en-US" sz="1000">
                <a:solidFill>
                  <a:schemeClr val="bg1"/>
                </a:solidFill>
              </a:rPr>
              <a:t>Drivers</a:t>
            </a:r>
          </a:p>
        </p:txBody>
      </p:sp>
      <p:sp>
        <p:nvSpPr>
          <p:cNvPr id="48167" name="AutoShape 44"/>
          <p:cNvSpPr>
            <a:spLocks noChangeArrowheads="1"/>
          </p:cNvSpPr>
          <p:nvPr/>
        </p:nvSpPr>
        <p:spPr bwMode="auto">
          <a:xfrm rot="16200000" flipV="1">
            <a:off x="5525294" y="3617119"/>
            <a:ext cx="354012" cy="152400"/>
          </a:xfrm>
          <a:prstGeom prst="rightArrow">
            <a:avLst>
              <a:gd name="adj1" fmla="val 50000"/>
              <a:gd name="adj2" fmla="val 58073"/>
            </a:avLst>
          </a:prstGeom>
          <a:solidFill>
            <a:srgbClr val="CCFFFF"/>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68" name="Text Box 45"/>
          <p:cNvSpPr txBox="1">
            <a:spLocks noChangeArrowheads="1"/>
          </p:cNvSpPr>
          <p:nvPr/>
        </p:nvSpPr>
        <p:spPr bwMode="auto">
          <a:xfrm>
            <a:off x="2608263" y="4208463"/>
            <a:ext cx="979487" cy="63976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b="1">
                <a:solidFill>
                  <a:schemeClr val="bg1"/>
                </a:solidFill>
              </a:rPr>
              <a:t>12V Power </a:t>
            </a:r>
          </a:p>
          <a:p>
            <a:pPr algn="ctr">
              <a:spcBef>
                <a:spcPct val="0"/>
              </a:spcBef>
              <a:buFontTx/>
              <a:buNone/>
            </a:pPr>
            <a:r>
              <a:rPr lang="en-US" altLang="en-US" sz="1200" b="1">
                <a:solidFill>
                  <a:schemeClr val="bg1"/>
                </a:solidFill>
              </a:rPr>
              <a:t>Distribution</a:t>
            </a:r>
          </a:p>
          <a:p>
            <a:pPr algn="ctr">
              <a:spcBef>
                <a:spcPct val="0"/>
              </a:spcBef>
              <a:buFontTx/>
              <a:buNone/>
            </a:pPr>
            <a:r>
              <a:rPr lang="en-US" altLang="en-US" sz="1200" b="1">
                <a:solidFill>
                  <a:schemeClr val="bg1"/>
                </a:solidFill>
              </a:rPr>
              <a:t>PCB</a:t>
            </a:r>
            <a:endParaRPr lang="en-US" altLang="en-US" sz="1200" b="1"/>
          </a:p>
        </p:txBody>
      </p:sp>
      <p:sp>
        <p:nvSpPr>
          <p:cNvPr id="48169" name="Rectangle 46"/>
          <p:cNvSpPr>
            <a:spLocks noChangeAspect="1" noChangeArrowheads="1"/>
          </p:cNvSpPr>
          <p:nvPr/>
        </p:nvSpPr>
        <p:spPr bwMode="auto">
          <a:xfrm>
            <a:off x="2663825" y="5586413"/>
            <a:ext cx="565150" cy="609600"/>
          </a:xfrm>
          <a:prstGeom prst="rect">
            <a:avLst/>
          </a:prstGeom>
          <a:solidFill>
            <a:srgbClr val="B2E1FE"/>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B2E1FE"/>
            </a:extrusionClr>
            <a:contourClr>
              <a:srgbClr val="B2E1FE"/>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solidFill>
                  <a:schemeClr val="bg1"/>
                </a:solidFill>
              </a:rPr>
              <a:t>24V</a:t>
            </a:r>
          </a:p>
          <a:p>
            <a:pPr algn="ctr">
              <a:spcBef>
                <a:spcPct val="0"/>
              </a:spcBef>
              <a:buFontTx/>
              <a:buNone/>
            </a:pPr>
            <a:r>
              <a:rPr lang="en-US" altLang="en-US" sz="1000">
                <a:solidFill>
                  <a:schemeClr val="bg1"/>
                </a:solidFill>
              </a:rPr>
              <a:t>Power</a:t>
            </a:r>
          </a:p>
          <a:p>
            <a:pPr algn="ctr">
              <a:spcBef>
                <a:spcPct val="0"/>
              </a:spcBef>
              <a:buFontTx/>
              <a:buNone/>
            </a:pPr>
            <a:r>
              <a:rPr lang="en-US" altLang="en-US" sz="1000">
                <a:solidFill>
                  <a:schemeClr val="bg1"/>
                </a:solidFill>
              </a:rPr>
              <a:t>Relays</a:t>
            </a:r>
            <a:r>
              <a:rPr lang="en-US" altLang="en-US" sz="1200">
                <a:solidFill>
                  <a:schemeClr val="bg1"/>
                </a:solidFill>
              </a:rPr>
              <a:t> </a:t>
            </a:r>
          </a:p>
        </p:txBody>
      </p:sp>
      <p:sp>
        <p:nvSpPr>
          <p:cNvPr id="48170" name="Rectangle 47"/>
          <p:cNvSpPr>
            <a:spLocks noChangeArrowheads="1"/>
          </p:cNvSpPr>
          <p:nvPr/>
        </p:nvSpPr>
        <p:spPr bwMode="auto">
          <a:xfrm>
            <a:off x="2811463" y="4849813"/>
            <a:ext cx="90487" cy="139700"/>
          </a:xfrm>
          <a:prstGeom prst="rect">
            <a:avLst/>
          </a:prstGeom>
          <a:solidFill>
            <a:schemeClr val="hlink"/>
          </a:solidFill>
          <a:ln w="9525">
            <a:miter lim="800000"/>
            <a:headEnd/>
            <a:tailEnd/>
          </a:ln>
          <a:effectLst/>
          <a:scene3d>
            <a:camera prst="legacyObliqueTopRight"/>
            <a:lightRig rig="legacyFlat3" dir="b"/>
          </a:scene3d>
          <a:sp3d extrusionH="163500" prstMaterial="legacyMetal">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71" name="AutoShape 48"/>
          <p:cNvSpPr>
            <a:spLocks noChangeArrowheads="1"/>
          </p:cNvSpPr>
          <p:nvPr/>
        </p:nvSpPr>
        <p:spPr bwMode="auto">
          <a:xfrm>
            <a:off x="4314825" y="3265488"/>
            <a:ext cx="444500" cy="190500"/>
          </a:xfrm>
          <a:prstGeom prst="rightArrow">
            <a:avLst>
              <a:gd name="adj1" fmla="val 50000"/>
              <a:gd name="adj2" fmla="val 58333"/>
            </a:avLst>
          </a:prstGeom>
          <a:solidFill>
            <a:srgbClr val="CCFFFF"/>
          </a:solidFill>
          <a:ln w="9525">
            <a:miter lim="800000"/>
            <a:headEnd/>
            <a:tailEnd/>
          </a:ln>
          <a:effectLst/>
          <a:scene3d>
            <a:camera prst="legacyObliqueTopRight"/>
            <a:lightRig rig="legacyFlat3" dir="r"/>
          </a:scene3d>
          <a:sp3d extrusionH="1635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72" name="Rectangle 49"/>
          <p:cNvSpPr>
            <a:spLocks noChangeArrowheads="1"/>
          </p:cNvSpPr>
          <p:nvPr/>
        </p:nvSpPr>
        <p:spPr bwMode="auto">
          <a:xfrm flipH="1">
            <a:off x="6862763" y="2538413"/>
            <a:ext cx="149225" cy="3603625"/>
          </a:xfrm>
          <a:prstGeom prst="rect">
            <a:avLst/>
          </a:prstGeom>
          <a:solidFill>
            <a:srgbClr val="CCFFFF"/>
          </a:solidFill>
          <a:ln w="9525">
            <a:miter lim="800000"/>
            <a:headEnd/>
            <a:tailEnd/>
          </a:ln>
          <a:effectLst/>
          <a:scene3d>
            <a:camera prst="legacyObliqueTopRight"/>
            <a:lightRig rig="legacyFlat3" dir="b"/>
          </a:scene3d>
          <a:sp3d extrusionH="1635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73" name="AutoShape 50"/>
          <p:cNvSpPr>
            <a:spLocks noChangeArrowheads="1"/>
          </p:cNvSpPr>
          <p:nvPr/>
        </p:nvSpPr>
        <p:spPr bwMode="auto">
          <a:xfrm>
            <a:off x="6999288" y="2509838"/>
            <a:ext cx="384175" cy="165100"/>
          </a:xfrm>
          <a:prstGeom prst="rightArrow">
            <a:avLst>
              <a:gd name="adj1" fmla="val 50000"/>
              <a:gd name="adj2" fmla="val 58173"/>
            </a:avLst>
          </a:prstGeom>
          <a:solidFill>
            <a:srgbClr val="CCFFFF"/>
          </a:solidFill>
          <a:ln w="9525">
            <a:miter lim="800000"/>
            <a:headEnd/>
            <a:tailEnd/>
          </a:ln>
          <a:effectLst/>
          <a:scene3d>
            <a:camera prst="legacyObliqueTopRight"/>
            <a:lightRig rig="legacyFlat3" dir="r"/>
          </a:scene3d>
          <a:sp3d extrusionH="1635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74" name="AutoShape 51"/>
          <p:cNvSpPr>
            <a:spLocks noChangeArrowheads="1"/>
          </p:cNvSpPr>
          <p:nvPr/>
        </p:nvSpPr>
        <p:spPr bwMode="auto">
          <a:xfrm>
            <a:off x="7024688" y="3386138"/>
            <a:ext cx="333375" cy="165100"/>
          </a:xfrm>
          <a:prstGeom prst="rightArrow">
            <a:avLst>
              <a:gd name="adj1" fmla="val 50000"/>
              <a:gd name="adj2" fmla="val 50481"/>
            </a:avLst>
          </a:prstGeom>
          <a:solidFill>
            <a:srgbClr val="CCFFFF"/>
          </a:solidFill>
          <a:ln w="9525">
            <a:miter lim="800000"/>
            <a:headEnd/>
            <a:tailEnd/>
          </a:ln>
          <a:effectLst/>
          <a:scene3d>
            <a:camera prst="legacyObliqueTopRight"/>
            <a:lightRig rig="legacyFlat3" dir="r"/>
          </a:scene3d>
          <a:sp3d extrusionH="1635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75" name="AutoShape 52"/>
          <p:cNvSpPr>
            <a:spLocks noChangeArrowheads="1"/>
          </p:cNvSpPr>
          <p:nvPr/>
        </p:nvSpPr>
        <p:spPr bwMode="auto">
          <a:xfrm>
            <a:off x="7024688" y="4286250"/>
            <a:ext cx="333375" cy="165100"/>
          </a:xfrm>
          <a:prstGeom prst="rightArrow">
            <a:avLst>
              <a:gd name="adj1" fmla="val 50000"/>
              <a:gd name="adj2" fmla="val 50481"/>
            </a:avLst>
          </a:prstGeom>
          <a:solidFill>
            <a:srgbClr val="CCFFFF"/>
          </a:solidFill>
          <a:ln w="9525">
            <a:miter lim="800000"/>
            <a:headEnd/>
            <a:tailEnd/>
          </a:ln>
          <a:effectLst/>
          <a:scene3d>
            <a:camera prst="legacyObliqueTopRight"/>
            <a:lightRig rig="legacyFlat3" dir="r"/>
          </a:scene3d>
          <a:sp3d extrusionH="1635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76" name="AutoShape 53"/>
          <p:cNvSpPr>
            <a:spLocks noChangeArrowheads="1"/>
          </p:cNvSpPr>
          <p:nvPr/>
        </p:nvSpPr>
        <p:spPr bwMode="auto">
          <a:xfrm>
            <a:off x="7024688" y="5205413"/>
            <a:ext cx="333375" cy="165100"/>
          </a:xfrm>
          <a:prstGeom prst="rightArrow">
            <a:avLst>
              <a:gd name="adj1" fmla="val 50000"/>
              <a:gd name="adj2" fmla="val 50481"/>
            </a:avLst>
          </a:prstGeom>
          <a:solidFill>
            <a:srgbClr val="CCFFFF"/>
          </a:solidFill>
          <a:ln w="9525">
            <a:miter lim="800000"/>
            <a:headEnd/>
            <a:tailEnd/>
          </a:ln>
          <a:effectLst/>
          <a:scene3d>
            <a:camera prst="legacyObliqueTopRight"/>
            <a:lightRig rig="legacyFlat3" dir="r"/>
          </a:scene3d>
          <a:sp3d extrusionH="1635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77" name="AutoShape 54"/>
          <p:cNvSpPr>
            <a:spLocks noChangeArrowheads="1"/>
          </p:cNvSpPr>
          <p:nvPr/>
        </p:nvSpPr>
        <p:spPr bwMode="auto">
          <a:xfrm>
            <a:off x="7024688" y="6007100"/>
            <a:ext cx="333375" cy="165100"/>
          </a:xfrm>
          <a:prstGeom prst="rightArrow">
            <a:avLst>
              <a:gd name="adj1" fmla="val 50000"/>
              <a:gd name="adj2" fmla="val 50481"/>
            </a:avLst>
          </a:prstGeom>
          <a:solidFill>
            <a:srgbClr val="CCFFFF"/>
          </a:solidFill>
          <a:ln w="9525">
            <a:miter lim="800000"/>
            <a:headEnd/>
            <a:tailEnd/>
          </a:ln>
          <a:effectLst/>
          <a:scene3d>
            <a:camera prst="legacyObliqueTopRight"/>
            <a:lightRig rig="legacyFlat3" dir="r"/>
          </a:scene3d>
          <a:sp3d extrusionH="1635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78" name="Rectangle 55"/>
          <p:cNvSpPr>
            <a:spLocks noChangeArrowheads="1"/>
          </p:cNvSpPr>
          <p:nvPr/>
        </p:nvSpPr>
        <p:spPr bwMode="auto">
          <a:xfrm>
            <a:off x="7375525" y="3136900"/>
            <a:ext cx="639763" cy="639763"/>
          </a:xfrm>
          <a:prstGeom prst="rect">
            <a:avLst/>
          </a:prstGeom>
          <a:solidFill>
            <a:srgbClr val="FEFCB2"/>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FEFCB2"/>
            </a:extrusionClr>
            <a:contourClr>
              <a:srgbClr val="FEFCB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solidFill>
                  <a:schemeClr val="bg1"/>
                </a:solidFill>
              </a:rPr>
              <a:t>FOG</a:t>
            </a:r>
          </a:p>
        </p:txBody>
      </p:sp>
      <p:sp>
        <p:nvSpPr>
          <p:cNvPr id="48179" name="Rectangle 56"/>
          <p:cNvSpPr>
            <a:spLocks noChangeArrowheads="1"/>
          </p:cNvSpPr>
          <p:nvPr/>
        </p:nvSpPr>
        <p:spPr bwMode="auto">
          <a:xfrm>
            <a:off x="7388225" y="2224088"/>
            <a:ext cx="639763" cy="639762"/>
          </a:xfrm>
          <a:prstGeom prst="rect">
            <a:avLst/>
          </a:prstGeom>
          <a:solidFill>
            <a:srgbClr val="FEFCB2"/>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FEFCB2"/>
            </a:extrusionClr>
            <a:contourClr>
              <a:srgbClr val="FEFCB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solidFill>
                  <a:schemeClr val="bg1"/>
                </a:solidFill>
              </a:rPr>
              <a:t>GPS</a:t>
            </a:r>
          </a:p>
        </p:txBody>
      </p:sp>
      <p:sp>
        <p:nvSpPr>
          <p:cNvPr id="48180" name="Rectangle 57"/>
          <p:cNvSpPr>
            <a:spLocks noChangeArrowheads="1"/>
          </p:cNvSpPr>
          <p:nvPr/>
        </p:nvSpPr>
        <p:spPr bwMode="auto">
          <a:xfrm>
            <a:off x="7375525" y="4049713"/>
            <a:ext cx="639763" cy="639762"/>
          </a:xfrm>
          <a:prstGeom prst="rect">
            <a:avLst/>
          </a:prstGeom>
          <a:solidFill>
            <a:srgbClr val="FEFCB2"/>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FEFCB2"/>
            </a:extrusionClr>
            <a:contourClr>
              <a:srgbClr val="FEFCB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solidFill>
                  <a:schemeClr val="bg1"/>
                </a:solidFill>
              </a:rPr>
              <a:t>IR Sensor</a:t>
            </a:r>
          </a:p>
          <a:p>
            <a:pPr algn="ctr">
              <a:spcBef>
                <a:spcPct val="0"/>
              </a:spcBef>
              <a:buFontTx/>
              <a:buNone/>
            </a:pPr>
            <a:r>
              <a:rPr lang="en-US" altLang="en-US" sz="1200">
                <a:solidFill>
                  <a:schemeClr val="bg1"/>
                </a:solidFill>
              </a:rPr>
              <a:t>Node </a:t>
            </a:r>
          </a:p>
          <a:p>
            <a:pPr algn="ctr">
              <a:spcBef>
                <a:spcPct val="0"/>
              </a:spcBef>
              <a:buFontTx/>
              <a:buNone/>
            </a:pPr>
            <a:r>
              <a:rPr lang="en-US" altLang="en-US" sz="1200">
                <a:solidFill>
                  <a:schemeClr val="bg1"/>
                </a:solidFill>
              </a:rPr>
              <a:t>(2)</a:t>
            </a:r>
          </a:p>
        </p:txBody>
      </p:sp>
      <p:sp>
        <p:nvSpPr>
          <p:cNvPr id="48181" name="Rectangle 58"/>
          <p:cNvSpPr>
            <a:spLocks noChangeArrowheads="1"/>
          </p:cNvSpPr>
          <p:nvPr/>
        </p:nvSpPr>
        <p:spPr bwMode="auto">
          <a:xfrm>
            <a:off x="7388225" y="4943475"/>
            <a:ext cx="639763" cy="639763"/>
          </a:xfrm>
          <a:prstGeom prst="rect">
            <a:avLst/>
          </a:prstGeom>
          <a:solidFill>
            <a:srgbClr val="FEFCB2"/>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FEFCB2"/>
            </a:extrusionClr>
            <a:contourClr>
              <a:srgbClr val="FEFCB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solidFill>
                  <a:schemeClr val="bg1"/>
                </a:solidFill>
              </a:rPr>
              <a:t>Sonar </a:t>
            </a:r>
          </a:p>
          <a:p>
            <a:pPr algn="ctr">
              <a:spcBef>
                <a:spcPct val="0"/>
              </a:spcBef>
              <a:buFontTx/>
              <a:buNone/>
            </a:pPr>
            <a:r>
              <a:rPr lang="en-US" altLang="en-US" sz="1200">
                <a:solidFill>
                  <a:schemeClr val="bg1"/>
                </a:solidFill>
              </a:rPr>
              <a:t>Sensor</a:t>
            </a:r>
          </a:p>
          <a:p>
            <a:pPr algn="ctr">
              <a:spcBef>
                <a:spcPct val="0"/>
              </a:spcBef>
              <a:buFontTx/>
              <a:buNone/>
            </a:pPr>
            <a:r>
              <a:rPr lang="en-US" altLang="en-US" sz="1200">
                <a:solidFill>
                  <a:schemeClr val="bg1"/>
                </a:solidFill>
              </a:rPr>
              <a:t>Node</a:t>
            </a:r>
          </a:p>
        </p:txBody>
      </p:sp>
      <p:sp>
        <p:nvSpPr>
          <p:cNvPr id="48182" name="Rectangle 59"/>
          <p:cNvSpPr>
            <a:spLocks noChangeArrowheads="1"/>
          </p:cNvSpPr>
          <p:nvPr/>
        </p:nvSpPr>
        <p:spPr bwMode="auto">
          <a:xfrm>
            <a:off x="7369175" y="5843588"/>
            <a:ext cx="639763" cy="639762"/>
          </a:xfrm>
          <a:prstGeom prst="rect">
            <a:avLst/>
          </a:prstGeom>
          <a:solidFill>
            <a:srgbClr val="FEFCB2"/>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FEFCB2"/>
            </a:extrusionClr>
            <a:contourClr>
              <a:srgbClr val="FEFCB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solidFill>
                  <a:schemeClr val="bg1"/>
                </a:solidFill>
              </a:rPr>
              <a:t>Camera</a:t>
            </a:r>
          </a:p>
          <a:p>
            <a:pPr algn="ctr">
              <a:spcBef>
                <a:spcPct val="0"/>
              </a:spcBef>
              <a:buFontTx/>
              <a:buNone/>
            </a:pPr>
            <a:r>
              <a:rPr lang="en-US" altLang="en-US" sz="1200">
                <a:solidFill>
                  <a:schemeClr val="bg1"/>
                </a:solidFill>
              </a:rPr>
              <a:t>Node</a:t>
            </a:r>
          </a:p>
          <a:p>
            <a:pPr algn="ctr">
              <a:spcBef>
                <a:spcPct val="0"/>
              </a:spcBef>
              <a:buFontTx/>
              <a:buNone/>
            </a:pPr>
            <a:endParaRPr lang="en-US" altLang="en-US" sz="1200">
              <a:solidFill>
                <a:schemeClr val="bg1"/>
              </a:solidFill>
            </a:endParaRPr>
          </a:p>
        </p:txBody>
      </p:sp>
      <p:sp>
        <p:nvSpPr>
          <p:cNvPr id="48183" name="Text Box 60"/>
          <p:cNvSpPr txBox="1">
            <a:spLocks noChangeArrowheads="1"/>
          </p:cNvSpPr>
          <p:nvPr/>
        </p:nvSpPr>
        <p:spPr bwMode="auto">
          <a:xfrm>
            <a:off x="4270375" y="3225800"/>
            <a:ext cx="547688" cy="2444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000"/>
              <a:t>12V M</a:t>
            </a:r>
            <a:endParaRPr lang="en-US" altLang="en-US" sz="1200" b="1"/>
          </a:p>
        </p:txBody>
      </p:sp>
      <p:sp>
        <p:nvSpPr>
          <p:cNvPr id="48184" name="Rectangle 61"/>
          <p:cNvSpPr>
            <a:spLocks noChangeAspect="1" noChangeArrowheads="1"/>
          </p:cNvSpPr>
          <p:nvPr/>
        </p:nvSpPr>
        <p:spPr bwMode="auto">
          <a:xfrm>
            <a:off x="4770438" y="2668588"/>
            <a:ext cx="1855787" cy="865187"/>
          </a:xfrm>
          <a:prstGeom prst="rect">
            <a:avLst/>
          </a:prstGeom>
          <a:solidFill>
            <a:srgbClr val="B2E1FE"/>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B2E1FE"/>
            </a:extrusionClr>
            <a:contourClr>
              <a:srgbClr val="B2E1FE"/>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solidFill>
                  <a:schemeClr val="bg1"/>
                </a:solidFill>
              </a:rPr>
              <a:t>Master</a:t>
            </a:r>
          </a:p>
          <a:p>
            <a:pPr algn="ctr">
              <a:spcBef>
                <a:spcPct val="0"/>
              </a:spcBef>
              <a:buFontTx/>
              <a:buNone/>
            </a:pPr>
            <a:r>
              <a:rPr lang="en-US" altLang="en-US" sz="1200">
                <a:solidFill>
                  <a:schemeClr val="bg1"/>
                </a:solidFill>
              </a:rPr>
              <a:t>Computer</a:t>
            </a:r>
          </a:p>
          <a:p>
            <a:pPr algn="ctr">
              <a:spcBef>
                <a:spcPct val="0"/>
              </a:spcBef>
              <a:buFontTx/>
              <a:buNone/>
            </a:pPr>
            <a:r>
              <a:rPr lang="en-US" altLang="en-US" sz="1200">
                <a:solidFill>
                  <a:schemeClr val="bg1"/>
                </a:solidFill>
              </a:rPr>
              <a:t>Carrier Board</a:t>
            </a:r>
          </a:p>
        </p:txBody>
      </p:sp>
      <p:sp>
        <p:nvSpPr>
          <p:cNvPr id="48185" name="AutoShape 62"/>
          <p:cNvSpPr>
            <a:spLocks noChangeArrowheads="1"/>
          </p:cNvSpPr>
          <p:nvPr/>
        </p:nvSpPr>
        <p:spPr bwMode="auto">
          <a:xfrm rot="16200000" flipV="1">
            <a:off x="5245893" y="2412207"/>
            <a:ext cx="315913" cy="139700"/>
          </a:xfrm>
          <a:prstGeom prst="rightArrow">
            <a:avLst>
              <a:gd name="adj1" fmla="val 50000"/>
              <a:gd name="adj2" fmla="val 56534"/>
            </a:avLst>
          </a:prstGeom>
          <a:solidFill>
            <a:srgbClr val="CCFFFF"/>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86" name="AutoShape 63"/>
          <p:cNvSpPr>
            <a:spLocks noChangeArrowheads="1"/>
          </p:cNvSpPr>
          <p:nvPr/>
        </p:nvSpPr>
        <p:spPr bwMode="auto">
          <a:xfrm rot="16200000" flipV="1">
            <a:off x="6211093" y="2405857"/>
            <a:ext cx="315913" cy="139700"/>
          </a:xfrm>
          <a:prstGeom prst="rightArrow">
            <a:avLst>
              <a:gd name="adj1" fmla="val 50000"/>
              <a:gd name="adj2" fmla="val 56534"/>
            </a:avLst>
          </a:prstGeom>
          <a:solidFill>
            <a:srgbClr val="CCFFFF"/>
          </a:solidFill>
          <a:ln w="9525">
            <a:miter lim="800000"/>
            <a:headEnd/>
            <a:tailEnd/>
          </a:ln>
          <a:effectLst/>
          <a:scene3d>
            <a:camera prst="legacyObliqueTopRight"/>
            <a:lightRig rig="legacyFlat3" dir="r"/>
          </a:scene3d>
          <a:sp3d extrusionH="201600" prstMaterial="legacyMetal">
            <a:bevelT w="13500" h="13500" prst="angle"/>
            <a:bevelB w="13500" h="13500" prst="angle"/>
            <a:extrusionClr>
              <a:srgbClr val="CCFFFF"/>
            </a:extrusionClr>
            <a:contourClr>
              <a:srgbClr val="CC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8187" name="Rectangle 64"/>
          <p:cNvSpPr>
            <a:spLocks noChangeAspect="1" noChangeArrowheads="1"/>
          </p:cNvSpPr>
          <p:nvPr/>
        </p:nvSpPr>
        <p:spPr bwMode="auto">
          <a:xfrm>
            <a:off x="6049963" y="1684338"/>
            <a:ext cx="633412" cy="633412"/>
          </a:xfrm>
          <a:prstGeom prst="rect">
            <a:avLst/>
          </a:prstGeom>
          <a:solidFill>
            <a:srgbClr val="FEFCB2"/>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FEFCB2"/>
            </a:extrusionClr>
            <a:contourClr>
              <a:srgbClr val="FEFCB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solidFill>
                  <a:schemeClr val="bg1"/>
                </a:solidFill>
              </a:rPr>
              <a:t>Freewave</a:t>
            </a:r>
          </a:p>
          <a:p>
            <a:pPr algn="ctr">
              <a:spcBef>
                <a:spcPct val="0"/>
              </a:spcBef>
              <a:buFontTx/>
              <a:buNone/>
            </a:pPr>
            <a:r>
              <a:rPr lang="en-US" altLang="en-US" sz="1200">
                <a:solidFill>
                  <a:schemeClr val="bg1"/>
                </a:solidFill>
              </a:rPr>
              <a:t>Modem</a:t>
            </a:r>
          </a:p>
        </p:txBody>
      </p:sp>
      <p:sp>
        <p:nvSpPr>
          <p:cNvPr id="48188" name="Rectangle 65"/>
          <p:cNvSpPr>
            <a:spLocks noChangeAspect="1" noChangeArrowheads="1"/>
          </p:cNvSpPr>
          <p:nvPr/>
        </p:nvSpPr>
        <p:spPr bwMode="auto">
          <a:xfrm>
            <a:off x="5084763" y="1709738"/>
            <a:ext cx="633412" cy="633412"/>
          </a:xfrm>
          <a:prstGeom prst="rect">
            <a:avLst/>
          </a:prstGeom>
          <a:solidFill>
            <a:srgbClr val="FEFCB2"/>
          </a:solidFill>
          <a:ln w="9525">
            <a:miter lim="800000"/>
            <a:headEnd/>
            <a:tailEnd/>
          </a:ln>
          <a:effectLst/>
          <a:scene3d>
            <a:camera prst="legacyObliqueTopRight"/>
            <a:lightRig rig="legacyFlat3" dir="r"/>
          </a:scene3d>
          <a:sp3d extrusionH="430200" prstMaterial="legacyMetal">
            <a:bevelT w="13500" h="13500" prst="angle"/>
            <a:bevelB w="13500" h="13500" prst="angle"/>
            <a:extrusionClr>
              <a:srgbClr val="FEFCB2"/>
            </a:extrusionClr>
            <a:contourClr>
              <a:srgbClr val="FEFCB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200">
                <a:solidFill>
                  <a:schemeClr val="bg1"/>
                </a:solidFill>
              </a:rPr>
              <a:t>Freewave</a:t>
            </a:r>
          </a:p>
          <a:p>
            <a:pPr algn="ctr">
              <a:spcBef>
                <a:spcPct val="0"/>
              </a:spcBef>
              <a:buFontTx/>
              <a:buNone/>
            </a:pPr>
            <a:r>
              <a:rPr lang="en-US" altLang="en-US" sz="1200">
                <a:solidFill>
                  <a:schemeClr val="bg1"/>
                </a:solidFill>
              </a:rPr>
              <a:t>Modem</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5"/>
          <p:cNvSpPr>
            <a:spLocks noGrp="1"/>
          </p:cNvSpPr>
          <p:nvPr>
            <p:ph type="sldNum" sz="quarter" idx="12"/>
          </p:nvPr>
        </p:nvSpPr>
        <p:spPr/>
        <p:txBody>
          <a:bodyPr/>
          <a:lstStyle/>
          <a:p>
            <a:pPr>
              <a:defRPr/>
            </a:pPr>
            <a:fld id="{38093703-F014-48F3-9A19-E6F4D250B5A1}" type="slidenum">
              <a:rPr lang="en-US" altLang="en-US"/>
              <a:pPr>
                <a:defRPr/>
              </a:pPr>
              <a:t>47</a:t>
            </a:fld>
            <a:endParaRPr lang="en-US" altLang="en-US"/>
          </a:p>
        </p:txBody>
      </p:sp>
      <p:pic>
        <p:nvPicPr>
          <p:cNvPr id="49155"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782763"/>
            <a:ext cx="3375025"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298825"/>
            <a:ext cx="436880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4"/>
          <p:cNvSpPr>
            <a:spLocks noGrp="1" noChangeArrowheads="1"/>
          </p:cNvSpPr>
          <p:nvPr>
            <p:ph type="ctrTitle"/>
          </p:nvPr>
        </p:nvSpPr>
        <p:spPr>
          <a:xfrm>
            <a:off x="1797050" y="838200"/>
            <a:ext cx="4908550" cy="609600"/>
          </a:xfrm>
        </p:spPr>
        <p:txBody>
          <a:bodyPr anchor="ctr"/>
          <a:lstStyle/>
          <a:p>
            <a:r>
              <a:rPr lang="en-US" altLang="en-US" sz="3200" smtClean="0"/>
              <a:t>ODIS Weight Budget</a:t>
            </a:r>
          </a:p>
        </p:txBody>
      </p:sp>
      <p:sp>
        <p:nvSpPr>
          <p:cNvPr id="49158" name="Text Box 5"/>
          <p:cNvSpPr txBox="1">
            <a:spLocks noChangeArrowheads="1"/>
          </p:cNvSpPr>
          <p:nvPr/>
        </p:nvSpPr>
        <p:spPr bwMode="auto">
          <a:xfrm>
            <a:off x="2971800" y="5715000"/>
            <a:ext cx="1620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BATTERY PACKS</a:t>
            </a:r>
            <a:endParaRPr lang="en-US" altLang="en-US" sz="2800"/>
          </a:p>
        </p:txBody>
      </p:sp>
      <p:sp>
        <p:nvSpPr>
          <p:cNvPr id="49159" name="Text Box 6"/>
          <p:cNvSpPr txBox="1">
            <a:spLocks noChangeArrowheads="1"/>
          </p:cNvSpPr>
          <p:nvPr/>
        </p:nvSpPr>
        <p:spPr bwMode="auto">
          <a:xfrm>
            <a:off x="7680325" y="4486275"/>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800"/>
          </a:p>
        </p:txBody>
      </p:sp>
      <p:sp>
        <p:nvSpPr>
          <p:cNvPr id="49160" name="Text Box 7"/>
          <p:cNvSpPr txBox="1">
            <a:spLocks noChangeArrowheads="1"/>
          </p:cNvSpPr>
          <p:nvPr/>
        </p:nvSpPr>
        <p:spPr bwMode="auto">
          <a:xfrm>
            <a:off x="3810000" y="3429000"/>
            <a:ext cx="19383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a:t>PAN/TILT</a:t>
            </a:r>
          </a:p>
          <a:p>
            <a:pPr algn="ctr">
              <a:spcBef>
                <a:spcPct val="0"/>
              </a:spcBef>
              <a:buFontTx/>
              <a:buNone/>
            </a:pPr>
            <a:r>
              <a:rPr lang="en-US" altLang="en-US" sz="1400"/>
              <a:t>CAMERA ASSEMBLY</a:t>
            </a:r>
            <a:endParaRPr lang="en-US" altLang="en-US" sz="2800"/>
          </a:p>
        </p:txBody>
      </p:sp>
      <p:sp>
        <p:nvSpPr>
          <p:cNvPr id="49161" name="Text Box 8"/>
          <p:cNvSpPr txBox="1">
            <a:spLocks noChangeArrowheads="1"/>
          </p:cNvSpPr>
          <p:nvPr/>
        </p:nvSpPr>
        <p:spPr bwMode="auto">
          <a:xfrm>
            <a:off x="609600" y="4597400"/>
            <a:ext cx="74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LASER</a:t>
            </a:r>
            <a:endParaRPr lang="en-US" altLang="en-US" sz="2800"/>
          </a:p>
        </p:txBody>
      </p:sp>
      <p:sp>
        <p:nvSpPr>
          <p:cNvPr id="49162" name="Text Box 9"/>
          <p:cNvSpPr txBox="1">
            <a:spLocks noChangeArrowheads="1"/>
          </p:cNvSpPr>
          <p:nvPr/>
        </p:nvSpPr>
        <p:spPr bwMode="auto">
          <a:xfrm>
            <a:off x="2362200" y="4340225"/>
            <a:ext cx="1185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IR SENSORS</a:t>
            </a:r>
            <a:endParaRPr lang="en-US" altLang="en-US" sz="2800"/>
          </a:p>
        </p:txBody>
      </p:sp>
      <p:sp>
        <p:nvSpPr>
          <p:cNvPr id="49163" name="Text Box 10"/>
          <p:cNvSpPr txBox="1">
            <a:spLocks noChangeArrowheads="1"/>
          </p:cNvSpPr>
          <p:nvPr/>
        </p:nvSpPr>
        <p:spPr bwMode="auto">
          <a:xfrm>
            <a:off x="7239000" y="5867400"/>
            <a:ext cx="1611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SONAR SENSORS</a:t>
            </a:r>
            <a:endParaRPr lang="en-US" altLang="en-US" sz="2800"/>
          </a:p>
        </p:txBody>
      </p:sp>
      <p:sp>
        <p:nvSpPr>
          <p:cNvPr id="49164" name="Line 11"/>
          <p:cNvSpPr>
            <a:spLocks noChangeShapeType="1"/>
          </p:cNvSpPr>
          <p:nvPr/>
        </p:nvSpPr>
        <p:spPr bwMode="auto">
          <a:xfrm flipV="1">
            <a:off x="990600" y="3962400"/>
            <a:ext cx="457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5" name="Line 12"/>
          <p:cNvSpPr>
            <a:spLocks noChangeShapeType="1"/>
          </p:cNvSpPr>
          <p:nvPr/>
        </p:nvSpPr>
        <p:spPr bwMode="auto">
          <a:xfrm>
            <a:off x="4876800" y="3962400"/>
            <a:ext cx="457200" cy="1524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6" name="Line 13"/>
          <p:cNvSpPr>
            <a:spLocks noChangeShapeType="1"/>
          </p:cNvSpPr>
          <p:nvPr/>
        </p:nvSpPr>
        <p:spPr bwMode="auto">
          <a:xfrm flipH="1" flipV="1">
            <a:off x="7467600" y="5486400"/>
            <a:ext cx="457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7" name="Line 14"/>
          <p:cNvSpPr>
            <a:spLocks noChangeShapeType="1"/>
          </p:cNvSpPr>
          <p:nvPr/>
        </p:nvSpPr>
        <p:spPr bwMode="auto">
          <a:xfrm flipV="1">
            <a:off x="7924800" y="5029200"/>
            <a:ext cx="2286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8" name="Line 15"/>
          <p:cNvSpPr>
            <a:spLocks noChangeShapeType="1"/>
          </p:cNvSpPr>
          <p:nvPr/>
        </p:nvSpPr>
        <p:spPr bwMode="auto">
          <a:xfrm flipH="1" flipV="1">
            <a:off x="2362200" y="3657600"/>
            <a:ext cx="6096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9" name="Line 16"/>
          <p:cNvSpPr>
            <a:spLocks noChangeShapeType="1"/>
          </p:cNvSpPr>
          <p:nvPr/>
        </p:nvSpPr>
        <p:spPr bwMode="auto">
          <a:xfrm flipV="1">
            <a:off x="4572000" y="4876800"/>
            <a:ext cx="1524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70" name="Line 17"/>
          <p:cNvSpPr>
            <a:spLocks noChangeShapeType="1"/>
          </p:cNvSpPr>
          <p:nvPr/>
        </p:nvSpPr>
        <p:spPr bwMode="auto">
          <a:xfrm>
            <a:off x="4572000" y="5867400"/>
            <a:ext cx="20574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71" name="Rectangle 18"/>
          <p:cNvSpPr>
            <a:spLocks noChangeArrowheads="1"/>
          </p:cNvSpPr>
          <p:nvPr/>
        </p:nvSpPr>
        <p:spPr bwMode="auto">
          <a:xfrm>
            <a:off x="5486400" y="1420813"/>
            <a:ext cx="30289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000"/>
              <a:t> Chassis            = 11.28 lbs</a:t>
            </a:r>
          </a:p>
          <a:p>
            <a:pPr>
              <a:spcBef>
                <a:spcPct val="0"/>
              </a:spcBef>
            </a:pPr>
            <a:r>
              <a:rPr lang="en-US" altLang="en-US" sz="2000"/>
              <a:t> Vetronics         = 9.53 lbs</a:t>
            </a:r>
          </a:p>
          <a:p>
            <a:pPr>
              <a:spcBef>
                <a:spcPct val="0"/>
              </a:spcBef>
            </a:pPr>
            <a:r>
              <a:rPr lang="en-US" altLang="en-US" sz="2000"/>
              <a:t> Drive/Steering = 14.11 lbs</a:t>
            </a:r>
          </a:p>
          <a:p>
            <a:pPr>
              <a:spcBef>
                <a:spcPct val="0"/>
              </a:spcBef>
            </a:pPr>
            <a:r>
              <a:rPr lang="en-US" altLang="en-US" sz="2000"/>
              <a:t> Batteries          = 5.80 lbs	</a:t>
            </a:r>
          </a:p>
          <a:p>
            <a:pPr>
              <a:spcBef>
                <a:spcPct val="0"/>
              </a:spcBef>
            </a:pPr>
            <a:r>
              <a:rPr lang="en-US" altLang="en-US" sz="2000"/>
              <a:t> ODIS              = 40.72 lbs</a:t>
            </a:r>
          </a:p>
        </p:txBody>
      </p:sp>
      <p:sp>
        <p:nvSpPr>
          <p:cNvPr id="49172" name="Text Box 19"/>
          <p:cNvSpPr txBox="1">
            <a:spLocks noChangeArrowheads="1"/>
          </p:cNvSpPr>
          <p:nvPr/>
        </p:nvSpPr>
        <p:spPr bwMode="auto">
          <a:xfrm>
            <a:off x="3962400" y="1524000"/>
            <a:ext cx="11414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900 MHz</a:t>
            </a:r>
          </a:p>
          <a:p>
            <a:pPr>
              <a:spcBef>
                <a:spcPct val="0"/>
              </a:spcBef>
              <a:buFontTx/>
              <a:buNone/>
            </a:pPr>
            <a:r>
              <a:rPr lang="en-US" altLang="en-US" sz="1400"/>
              <a:t>ANTENNAS</a:t>
            </a:r>
            <a:endParaRPr lang="en-US" altLang="en-US" sz="2400"/>
          </a:p>
        </p:txBody>
      </p:sp>
      <p:sp>
        <p:nvSpPr>
          <p:cNvPr id="49173" name="Line 20"/>
          <p:cNvSpPr>
            <a:spLocks noChangeShapeType="1"/>
          </p:cNvSpPr>
          <p:nvPr/>
        </p:nvSpPr>
        <p:spPr bwMode="auto">
          <a:xfrm flipV="1">
            <a:off x="2971800" y="3352800"/>
            <a:ext cx="152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74" name="Line 21"/>
          <p:cNvSpPr>
            <a:spLocks noChangeShapeType="1"/>
          </p:cNvSpPr>
          <p:nvPr/>
        </p:nvSpPr>
        <p:spPr bwMode="auto">
          <a:xfrm flipH="1" flipV="1">
            <a:off x="2286000" y="1600200"/>
            <a:ext cx="1676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75" name="Line 22"/>
          <p:cNvSpPr>
            <a:spLocks noChangeShapeType="1"/>
          </p:cNvSpPr>
          <p:nvPr/>
        </p:nvSpPr>
        <p:spPr bwMode="auto">
          <a:xfrm>
            <a:off x="3962400" y="1828800"/>
            <a:ext cx="2286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76" name="Line 23"/>
          <p:cNvSpPr>
            <a:spLocks noChangeShapeType="1"/>
          </p:cNvSpPr>
          <p:nvPr/>
        </p:nvSpPr>
        <p:spPr bwMode="auto">
          <a:xfrm>
            <a:off x="5486400" y="2667000"/>
            <a:ext cx="297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77" name="Text Box 24"/>
          <p:cNvSpPr txBox="1">
            <a:spLocks noChangeArrowheads="1"/>
          </p:cNvSpPr>
          <p:nvPr/>
        </p:nvSpPr>
        <p:spPr bwMode="auto">
          <a:xfrm>
            <a:off x="228600" y="1905000"/>
            <a:ext cx="1412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GPS ANTENNA</a:t>
            </a:r>
            <a:endParaRPr lang="en-US" altLang="en-US" sz="2400"/>
          </a:p>
        </p:txBody>
      </p:sp>
      <p:sp>
        <p:nvSpPr>
          <p:cNvPr id="49178" name="Line 25"/>
          <p:cNvSpPr>
            <a:spLocks noChangeShapeType="1"/>
          </p:cNvSpPr>
          <p:nvPr/>
        </p:nvSpPr>
        <p:spPr bwMode="auto">
          <a:xfrm>
            <a:off x="685800" y="2286000"/>
            <a:ext cx="152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4F3CCF1F-E729-46B9-98FF-6606C040378A}" type="slidenum">
              <a:rPr lang="en-US" altLang="en-US"/>
              <a:pPr>
                <a:defRPr/>
              </a:pPr>
              <a:t>48</a:t>
            </a:fld>
            <a:endParaRPr lang="en-US" altLang="en-US"/>
          </a:p>
        </p:txBody>
      </p:sp>
      <p:pic>
        <p:nvPicPr>
          <p:cNvPr id="50179" name="Picture 2" descr="ODIS outline-r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025" y="1900238"/>
            <a:ext cx="560070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3"/>
          <p:cNvSpPr>
            <a:spLocks noGrp="1" noChangeArrowheads="1"/>
          </p:cNvSpPr>
          <p:nvPr>
            <p:ph type="title"/>
          </p:nvPr>
        </p:nvSpPr>
        <p:spPr>
          <a:xfrm>
            <a:off x="685800" y="1144588"/>
            <a:ext cx="7772400" cy="685800"/>
          </a:xfrm>
        </p:spPr>
        <p:txBody>
          <a:bodyPr/>
          <a:lstStyle/>
          <a:p>
            <a:r>
              <a:rPr lang="en-US" altLang="en-US" sz="3200" smtClean="0"/>
              <a:t>ODIS Vetronics System</a:t>
            </a:r>
          </a:p>
        </p:txBody>
      </p:sp>
      <p:pic>
        <p:nvPicPr>
          <p:cNvPr id="245764" name="Picture 4" descr="ODIS_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1914525"/>
            <a:ext cx="5541962"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1000"/>
                                  </p:stCondLst>
                                  <p:childTnLst>
                                    <p:set>
                                      <p:cBhvr>
                                        <p:cTn id="6" dur="1" fill="hold">
                                          <p:stCondLst>
                                            <p:cond delay="0"/>
                                          </p:stCondLst>
                                        </p:cTn>
                                        <p:tgtEl>
                                          <p:spTgt spid="245764"/>
                                        </p:tgtEl>
                                        <p:attrNameLst>
                                          <p:attrName>style.visibility</p:attrName>
                                        </p:attrNameLst>
                                      </p:cBhvr>
                                      <p:to>
                                        <p:strVal val="visible"/>
                                      </p:to>
                                    </p:set>
                                    <p:animEffect transition="in" filter="wipe(right)">
                                      <p:cBhvr>
                                        <p:cTn id="7" dur="500"/>
                                        <p:tgtEl>
                                          <p:spTgt spid="24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4"/>
          <p:cNvSpPr>
            <a:spLocks noGrp="1"/>
          </p:cNvSpPr>
          <p:nvPr>
            <p:ph type="sldNum" sz="quarter" idx="12"/>
          </p:nvPr>
        </p:nvSpPr>
        <p:spPr/>
        <p:txBody>
          <a:bodyPr/>
          <a:lstStyle/>
          <a:p>
            <a:pPr>
              <a:defRPr/>
            </a:pPr>
            <a:fld id="{54ECAC93-C4C3-478D-8A3C-ADA9D4A84F60}" type="slidenum">
              <a:rPr lang="en-US" altLang="en-US"/>
              <a:pPr>
                <a:defRPr/>
              </a:pPr>
              <a:t>49</a:t>
            </a:fld>
            <a:endParaRPr lang="en-US" altLang="en-US"/>
          </a:p>
        </p:txBody>
      </p:sp>
      <p:grpSp>
        <p:nvGrpSpPr>
          <p:cNvPr id="197634" name="Group 2"/>
          <p:cNvGrpSpPr>
            <a:grpSpLocks/>
          </p:cNvGrpSpPr>
          <p:nvPr/>
        </p:nvGrpSpPr>
        <p:grpSpPr bwMode="auto">
          <a:xfrm>
            <a:off x="1493838" y="3359150"/>
            <a:ext cx="6170612" cy="3117850"/>
            <a:chOff x="941" y="2116"/>
            <a:chExt cx="3887" cy="1964"/>
          </a:xfrm>
        </p:grpSpPr>
        <p:grpSp>
          <p:nvGrpSpPr>
            <p:cNvPr id="51220" name="Group 3"/>
            <p:cNvGrpSpPr>
              <a:grpSpLocks/>
            </p:cNvGrpSpPr>
            <p:nvPr/>
          </p:nvGrpSpPr>
          <p:grpSpPr bwMode="auto">
            <a:xfrm>
              <a:off x="941" y="2116"/>
              <a:ext cx="3887" cy="1964"/>
              <a:chOff x="941" y="2113"/>
              <a:chExt cx="3887" cy="1964"/>
            </a:xfrm>
          </p:grpSpPr>
          <p:sp>
            <p:nvSpPr>
              <p:cNvPr id="51222" name="Arc 4"/>
              <p:cNvSpPr>
                <a:spLocks/>
              </p:cNvSpPr>
              <p:nvPr/>
            </p:nvSpPr>
            <p:spPr bwMode="auto">
              <a:xfrm>
                <a:off x="941" y="2113"/>
                <a:ext cx="3887" cy="1964"/>
              </a:xfrm>
              <a:custGeom>
                <a:avLst/>
                <a:gdLst>
                  <a:gd name="T0" fmla="*/ 0 w 43200"/>
                  <a:gd name="T1" fmla="*/ 15 h 22416"/>
                  <a:gd name="T2" fmla="*/ 31 w 43200"/>
                  <a:gd name="T3" fmla="*/ 15 h 22416"/>
                  <a:gd name="T4" fmla="*/ 16 w 43200"/>
                  <a:gd name="T5" fmla="*/ 15 h 22416"/>
                  <a:gd name="T6" fmla="*/ 0 60000 65536"/>
                  <a:gd name="T7" fmla="*/ 0 60000 65536"/>
                  <a:gd name="T8" fmla="*/ 0 60000 65536"/>
                </a:gdLst>
                <a:ahLst/>
                <a:cxnLst>
                  <a:cxn ang="T6">
                    <a:pos x="T0" y="T1"/>
                  </a:cxn>
                  <a:cxn ang="T7">
                    <a:pos x="T2" y="T3"/>
                  </a:cxn>
                  <a:cxn ang="T8">
                    <a:pos x="T4" y="T5"/>
                  </a:cxn>
                </a:cxnLst>
                <a:rect l="0" t="0" r="r" b="b"/>
                <a:pathLst>
                  <a:path w="43200" h="22416" fill="none" extrusionOk="0">
                    <a:moveTo>
                      <a:pt x="13" y="22358"/>
                    </a:moveTo>
                    <a:cubicBezTo>
                      <a:pt x="4" y="22106"/>
                      <a:pt x="0" y="21853"/>
                      <a:pt x="0" y="21600"/>
                    </a:cubicBezTo>
                    <a:cubicBezTo>
                      <a:pt x="0" y="9670"/>
                      <a:pt x="9670" y="0"/>
                      <a:pt x="21600" y="0"/>
                    </a:cubicBezTo>
                    <a:cubicBezTo>
                      <a:pt x="33529" y="0"/>
                      <a:pt x="43200" y="9670"/>
                      <a:pt x="43200" y="21600"/>
                    </a:cubicBezTo>
                    <a:cubicBezTo>
                      <a:pt x="43200" y="21872"/>
                      <a:pt x="43194" y="22144"/>
                      <a:pt x="43184" y="22415"/>
                    </a:cubicBezTo>
                  </a:path>
                  <a:path w="43200" h="22416" stroke="0" extrusionOk="0">
                    <a:moveTo>
                      <a:pt x="13" y="22358"/>
                    </a:moveTo>
                    <a:cubicBezTo>
                      <a:pt x="4" y="22106"/>
                      <a:pt x="0" y="21853"/>
                      <a:pt x="0" y="21600"/>
                    </a:cubicBezTo>
                    <a:cubicBezTo>
                      <a:pt x="0" y="9670"/>
                      <a:pt x="9670" y="0"/>
                      <a:pt x="21600" y="0"/>
                    </a:cubicBezTo>
                    <a:cubicBezTo>
                      <a:pt x="33529" y="0"/>
                      <a:pt x="43200" y="9670"/>
                      <a:pt x="43200" y="21600"/>
                    </a:cubicBezTo>
                    <a:cubicBezTo>
                      <a:pt x="43200" y="21872"/>
                      <a:pt x="43194" y="22144"/>
                      <a:pt x="43184" y="22415"/>
                    </a:cubicBezTo>
                    <a:lnTo>
                      <a:pt x="21600" y="21600"/>
                    </a:lnTo>
                    <a:lnTo>
                      <a:pt x="13" y="22358"/>
                    </a:lnTo>
                    <a:close/>
                  </a:path>
                </a:pathLst>
              </a:cu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23" name="Text Box 5"/>
              <p:cNvSpPr txBox="1">
                <a:spLocks noChangeArrowheads="1"/>
              </p:cNvSpPr>
              <p:nvPr/>
            </p:nvSpPr>
            <p:spPr bwMode="auto">
              <a:xfrm>
                <a:off x="1983" y="2316"/>
                <a:ext cx="124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           Sensors</a:t>
                </a:r>
              </a:p>
            </p:txBody>
          </p:sp>
        </p:grpSp>
        <p:sp>
          <p:nvSpPr>
            <p:cNvPr id="51221" name="Line 6"/>
            <p:cNvSpPr>
              <a:spLocks noChangeShapeType="1"/>
            </p:cNvSpPr>
            <p:nvPr/>
          </p:nvSpPr>
          <p:spPr bwMode="auto">
            <a:xfrm>
              <a:off x="948" y="4080"/>
              <a:ext cx="3879"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51204" name="Group 7"/>
          <p:cNvGrpSpPr>
            <a:grpSpLocks/>
          </p:cNvGrpSpPr>
          <p:nvPr/>
        </p:nvGrpSpPr>
        <p:grpSpPr bwMode="auto">
          <a:xfrm>
            <a:off x="2514600" y="4300538"/>
            <a:ext cx="4119563" cy="2160587"/>
            <a:chOff x="1584" y="2709"/>
            <a:chExt cx="2595" cy="1361"/>
          </a:xfrm>
        </p:grpSpPr>
        <p:grpSp>
          <p:nvGrpSpPr>
            <p:cNvPr id="51216" name="Group 8"/>
            <p:cNvGrpSpPr>
              <a:grpSpLocks/>
            </p:cNvGrpSpPr>
            <p:nvPr/>
          </p:nvGrpSpPr>
          <p:grpSpPr bwMode="auto">
            <a:xfrm>
              <a:off x="1588" y="2709"/>
              <a:ext cx="2591" cy="1361"/>
              <a:chOff x="1588" y="2728"/>
              <a:chExt cx="2591" cy="1361"/>
            </a:xfrm>
          </p:grpSpPr>
          <p:sp>
            <p:nvSpPr>
              <p:cNvPr id="51218" name="Arc 9"/>
              <p:cNvSpPr>
                <a:spLocks/>
              </p:cNvSpPr>
              <p:nvPr/>
            </p:nvSpPr>
            <p:spPr bwMode="auto">
              <a:xfrm>
                <a:off x="1588" y="2728"/>
                <a:ext cx="2591" cy="1361"/>
              </a:xfrm>
              <a:custGeom>
                <a:avLst/>
                <a:gdLst>
                  <a:gd name="T0" fmla="*/ 0 w 43200"/>
                  <a:gd name="T1" fmla="*/ 5 h 22495"/>
                  <a:gd name="T2" fmla="*/ 9 w 43200"/>
                  <a:gd name="T3" fmla="*/ 5 h 22495"/>
                  <a:gd name="T4" fmla="*/ 5 w 43200"/>
                  <a:gd name="T5" fmla="*/ 5 h 22495"/>
                  <a:gd name="T6" fmla="*/ 0 60000 65536"/>
                  <a:gd name="T7" fmla="*/ 0 60000 65536"/>
                  <a:gd name="T8" fmla="*/ 0 60000 65536"/>
                </a:gdLst>
                <a:ahLst/>
                <a:cxnLst>
                  <a:cxn ang="T6">
                    <a:pos x="T0" y="T1"/>
                  </a:cxn>
                  <a:cxn ang="T7">
                    <a:pos x="T2" y="T3"/>
                  </a:cxn>
                  <a:cxn ang="T8">
                    <a:pos x="T4" y="T5"/>
                  </a:cxn>
                </a:cxnLst>
                <a:rect l="0" t="0" r="r" b="b"/>
                <a:pathLst>
                  <a:path w="43200" h="22495" fill="none" extrusionOk="0">
                    <a:moveTo>
                      <a:pt x="11" y="22307"/>
                    </a:moveTo>
                    <a:cubicBezTo>
                      <a:pt x="3" y="22071"/>
                      <a:pt x="0" y="21835"/>
                      <a:pt x="0" y="21600"/>
                    </a:cubicBezTo>
                    <a:cubicBezTo>
                      <a:pt x="0" y="9670"/>
                      <a:pt x="9670" y="0"/>
                      <a:pt x="21600" y="0"/>
                    </a:cubicBezTo>
                    <a:cubicBezTo>
                      <a:pt x="33529" y="0"/>
                      <a:pt x="43200" y="9670"/>
                      <a:pt x="43200" y="21600"/>
                    </a:cubicBezTo>
                    <a:cubicBezTo>
                      <a:pt x="43200" y="21898"/>
                      <a:pt x="43193" y="22196"/>
                      <a:pt x="43181" y="22495"/>
                    </a:cubicBezTo>
                  </a:path>
                  <a:path w="43200" h="22495" stroke="0" extrusionOk="0">
                    <a:moveTo>
                      <a:pt x="11" y="22307"/>
                    </a:moveTo>
                    <a:cubicBezTo>
                      <a:pt x="3" y="22071"/>
                      <a:pt x="0" y="21835"/>
                      <a:pt x="0" y="21600"/>
                    </a:cubicBezTo>
                    <a:cubicBezTo>
                      <a:pt x="0" y="9670"/>
                      <a:pt x="9670" y="0"/>
                      <a:pt x="21600" y="0"/>
                    </a:cubicBezTo>
                    <a:cubicBezTo>
                      <a:pt x="33529" y="0"/>
                      <a:pt x="43200" y="9670"/>
                      <a:pt x="43200" y="21600"/>
                    </a:cubicBezTo>
                    <a:cubicBezTo>
                      <a:pt x="43200" y="21898"/>
                      <a:pt x="43193" y="22196"/>
                      <a:pt x="43181" y="22495"/>
                    </a:cubicBezTo>
                    <a:lnTo>
                      <a:pt x="21600" y="21600"/>
                    </a:lnTo>
                    <a:lnTo>
                      <a:pt x="11" y="22307"/>
                    </a:lnTo>
                    <a:close/>
                  </a:path>
                </a:pathLst>
              </a:custGeom>
              <a:solidFill>
                <a:srgbClr val="76F66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9" name="Text Box 10"/>
              <p:cNvSpPr txBox="1">
                <a:spLocks noChangeArrowheads="1"/>
              </p:cNvSpPr>
              <p:nvPr/>
            </p:nvSpPr>
            <p:spPr bwMode="auto">
              <a:xfrm>
                <a:off x="2394" y="2784"/>
                <a:ext cx="9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Ve-Tronics</a:t>
                </a:r>
              </a:p>
            </p:txBody>
          </p:sp>
        </p:grpSp>
        <p:sp>
          <p:nvSpPr>
            <p:cNvPr id="51217" name="Line 11"/>
            <p:cNvSpPr>
              <a:spLocks noChangeShapeType="1"/>
            </p:cNvSpPr>
            <p:nvPr/>
          </p:nvSpPr>
          <p:spPr bwMode="auto">
            <a:xfrm>
              <a:off x="1584" y="4067"/>
              <a:ext cx="2592"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51205" name="Rectangle 12"/>
          <p:cNvSpPr>
            <a:spLocks noGrp="1" noChangeArrowheads="1"/>
          </p:cNvSpPr>
          <p:nvPr>
            <p:ph type="title"/>
          </p:nvPr>
        </p:nvSpPr>
        <p:spPr>
          <a:xfrm>
            <a:off x="609600" y="990600"/>
            <a:ext cx="7793038" cy="871538"/>
          </a:xfrm>
        </p:spPr>
        <p:txBody>
          <a:bodyPr/>
          <a:lstStyle/>
          <a:p>
            <a:r>
              <a:rPr lang="en-US" altLang="en-US" sz="3200" smtClean="0"/>
              <a:t>UGV Technology</a:t>
            </a:r>
          </a:p>
        </p:txBody>
      </p:sp>
      <p:sp>
        <p:nvSpPr>
          <p:cNvPr id="51206" name="Line 13"/>
          <p:cNvSpPr>
            <a:spLocks noChangeShapeType="1"/>
          </p:cNvSpPr>
          <p:nvPr/>
        </p:nvSpPr>
        <p:spPr bwMode="auto">
          <a:xfrm>
            <a:off x="3657600" y="6446838"/>
            <a:ext cx="1828800"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51207" name="Group 14"/>
          <p:cNvGrpSpPr>
            <a:grpSpLocks/>
          </p:cNvGrpSpPr>
          <p:nvPr/>
        </p:nvGrpSpPr>
        <p:grpSpPr bwMode="auto">
          <a:xfrm>
            <a:off x="3200400" y="4906963"/>
            <a:ext cx="2744788" cy="1541462"/>
            <a:chOff x="2016" y="3090"/>
            <a:chExt cx="1729" cy="971"/>
          </a:xfrm>
        </p:grpSpPr>
        <p:grpSp>
          <p:nvGrpSpPr>
            <p:cNvPr id="51212" name="Group 15"/>
            <p:cNvGrpSpPr>
              <a:grpSpLocks/>
            </p:cNvGrpSpPr>
            <p:nvPr/>
          </p:nvGrpSpPr>
          <p:grpSpPr bwMode="auto">
            <a:xfrm>
              <a:off x="2018" y="3090"/>
              <a:ext cx="1727" cy="964"/>
              <a:chOff x="2018" y="3109"/>
              <a:chExt cx="1727" cy="964"/>
            </a:xfrm>
          </p:grpSpPr>
          <p:sp>
            <p:nvSpPr>
              <p:cNvPr id="51214" name="Arc 16"/>
              <p:cNvSpPr>
                <a:spLocks/>
              </p:cNvSpPr>
              <p:nvPr/>
            </p:nvSpPr>
            <p:spPr bwMode="auto">
              <a:xfrm>
                <a:off x="2018" y="3109"/>
                <a:ext cx="1727" cy="964"/>
              </a:xfrm>
              <a:custGeom>
                <a:avLst/>
                <a:gdLst>
                  <a:gd name="T0" fmla="*/ 0 w 43200"/>
                  <a:gd name="T1" fmla="*/ 2 h 22544"/>
                  <a:gd name="T2" fmla="*/ 3 w 43200"/>
                  <a:gd name="T3" fmla="*/ 2 h 22544"/>
                  <a:gd name="T4" fmla="*/ 1 w 43200"/>
                  <a:gd name="T5" fmla="*/ 2 h 22544"/>
                  <a:gd name="T6" fmla="*/ 0 60000 65536"/>
                  <a:gd name="T7" fmla="*/ 0 60000 65536"/>
                  <a:gd name="T8" fmla="*/ 0 60000 65536"/>
                </a:gdLst>
                <a:ahLst/>
                <a:cxnLst>
                  <a:cxn ang="T6">
                    <a:pos x="T0" y="T1"/>
                  </a:cxn>
                  <a:cxn ang="T7">
                    <a:pos x="T2" y="T3"/>
                  </a:cxn>
                  <a:cxn ang="T8">
                    <a:pos x="T4" y="T5"/>
                  </a:cxn>
                </a:cxnLst>
                <a:rect l="0" t="0" r="r" b="b"/>
                <a:pathLst>
                  <a:path w="43200" h="22544" fill="none" extrusionOk="0">
                    <a:moveTo>
                      <a:pt x="20" y="22544"/>
                    </a:moveTo>
                    <a:cubicBezTo>
                      <a:pt x="6" y="22229"/>
                      <a:pt x="0" y="21914"/>
                      <a:pt x="0" y="21600"/>
                    </a:cubicBezTo>
                    <a:cubicBezTo>
                      <a:pt x="0" y="9670"/>
                      <a:pt x="9670" y="0"/>
                      <a:pt x="21600" y="0"/>
                    </a:cubicBezTo>
                    <a:cubicBezTo>
                      <a:pt x="33529" y="0"/>
                      <a:pt x="43200" y="9670"/>
                      <a:pt x="43200" y="21600"/>
                    </a:cubicBezTo>
                    <a:cubicBezTo>
                      <a:pt x="43200" y="21882"/>
                      <a:pt x="43194" y="22165"/>
                      <a:pt x="43183" y="22448"/>
                    </a:cubicBezTo>
                  </a:path>
                  <a:path w="43200" h="22544" stroke="0" extrusionOk="0">
                    <a:moveTo>
                      <a:pt x="20" y="22544"/>
                    </a:moveTo>
                    <a:cubicBezTo>
                      <a:pt x="6" y="22229"/>
                      <a:pt x="0" y="21914"/>
                      <a:pt x="0" y="21600"/>
                    </a:cubicBezTo>
                    <a:cubicBezTo>
                      <a:pt x="0" y="9670"/>
                      <a:pt x="9670" y="0"/>
                      <a:pt x="21600" y="0"/>
                    </a:cubicBezTo>
                    <a:cubicBezTo>
                      <a:pt x="33529" y="0"/>
                      <a:pt x="43200" y="9670"/>
                      <a:pt x="43200" y="21600"/>
                    </a:cubicBezTo>
                    <a:cubicBezTo>
                      <a:pt x="43200" y="21882"/>
                      <a:pt x="43194" y="22165"/>
                      <a:pt x="43183" y="22448"/>
                    </a:cubicBezTo>
                    <a:lnTo>
                      <a:pt x="21600" y="21600"/>
                    </a:lnTo>
                    <a:lnTo>
                      <a:pt x="20" y="22544"/>
                    </a:lnTo>
                    <a:close/>
                  </a:path>
                </a:pathLst>
              </a:custGeom>
              <a:solidFill>
                <a:srgbClr val="0066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5" name="Text Box 17"/>
              <p:cNvSpPr txBox="1">
                <a:spLocks noChangeArrowheads="1"/>
              </p:cNvSpPr>
              <p:nvPr/>
            </p:nvSpPr>
            <p:spPr bwMode="auto">
              <a:xfrm>
                <a:off x="2099" y="3252"/>
                <a:ext cx="10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        Chassis</a:t>
                </a:r>
              </a:p>
            </p:txBody>
          </p:sp>
        </p:grpSp>
        <p:sp>
          <p:nvSpPr>
            <p:cNvPr id="51213" name="Line 18"/>
            <p:cNvSpPr>
              <a:spLocks noChangeShapeType="1"/>
            </p:cNvSpPr>
            <p:nvPr/>
          </p:nvSpPr>
          <p:spPr bwMode="auto">
            <a:xfrm flipV="1">
              <a:off x="2016" y="4040"/>
              <a:ext cx="1728" cy="21"/>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51208" name="Group 19"/>
          <p:cNvGrpSpPr>
            <a:grpSpLocks/>
          </p:cNvGrpSpPr>
          <p:nvPr/>
        </p:nvGrpSpPr>
        <p:grpSpPr bwMode="auto">
          <a:xfrm>
            <a:off x="3644900" y="5519738"/>
            <a:ext cx="1841500" cy="949325"/>
            <a:chOff x="2296" y="3477"/>
            <a:chExt cx="1160" cy="598"/>
          </a:xfrm>
        </p:grpSpPr>
        <p:sp>
          <p:nvSpPr>
            <p:cNvPr id="51209" name="Arc 20"/>
            <p:cNvSpPr>
              <a:spLocks/>
            </p:cNvSpPr>
            <p:nvPr/>
          </p:nvSpPr>
          <p:spPr bwMode="auto">
            <a:xfrm>
              <a:off x="2296" y="3477"/>
              <a:ext cx="1152" cy="598"/>
            </a:xfrm>
            <a:custGeom>
              <a:avLst/>
              <a:gdLst>
                <a:gd name="T0" fmla="*/ 0 w 43200"/>
                <a:gd name="T1" fmla="*/ 0 h 23019"/>
                <a:gd name="T2" fmla="*/ 1 w 43200"/>
                <a:gd name="T3" fmla="*/ 0 h 23019"/>
                <a:gd name="T4" fmla="*/ 0 w 43200"/>
                <a:gd name="T5" fmla="*/ 0 h 23019"/>
                <a:gd name="T6" fmla="*/ 0 60000 65536"/>
                <a:gd name="T7" fmla="*/ 0 60000 65536"/>
                <a:gd name="T8" fmla="*/ 0 60000 65536"/>
              </a:gdLst>
              <a:ahLst/>
              <a:cxnLst>
                <a:cxn ang="T6">
                  <a:pos x="T0" y="T1"/>
                </a:cxn>
                <a:cxn ang="T7">
                  <a:pos x="T2" y="T3"/>
                </a:cxn>
                <a:cxn ang="T8">
                  <a:pos x="T4" y="T5"/>
                </a:cxn>
              </a:cxnLst>
              <a:rect l="0" t="0" r="r" b="b"/>
              <a:pathLst>
                <a:path w="43200" h="23019" fill="none" extrusionOk="0">
                  <a:moveTo>
                    <a:pt x="7" y="22153"/>
                  </a:moveTo>
                  <a:cubicBezTo>
                    <a:pt x="2" y="21969"/>
                    <a:pt x="0" y="21784"/>
                    <a:pt x="0" y="21600"/>
                  </a:cubicBezTo>
                  <a:cubicBezTo>
                    <a:pt x="0" y="9670"/>
                    <a:pt x="9670" y="0"/>
                    <a:pt x="21600" y="0"/>
                  </a:cubicBezTo>
                  <a:cubicBezTo>
                    <a:pt x="33529" y="0"/>
                    <a:pt x="43200" y="9670"/>
                    <a:pt x="43200" y="21600"/>
                  </a:cubicBezTo>
                  <a:cubicBezTo>
                    <a:pt x="43200" y="22073"/>
                    <a:pt x="43184" y="22546"/>
                    <a:pt x="43153" y="23019"/>
                  </a:cubicBezTo>
                </a:path>
                <a:path w="43200" h="23019" stroke="0" extrusionOk="0">
                  <a:moveTo>
                    <a:pt x="7" y="22153"/>
                  </a:moveTo>
                  <a:cubicBezTo>
                    <a:pt x="2" y="21969"/>
                    <a:pt x="0" y="21784"/>
                    <a:pt x="0" y="21600"/>
                  </a:cubicBezTo>
                  <a:cubicBezTo>
                    <a:pt x="0" y="9670"/>
                    <a:pt x="9670" y="0"/>
                    <a:pt x="21600" y="0"/>
                  </a:cubicBezTo>
                  <a:cubicBezTo>
                    <a:pt x="33529" y="0"/>
                    <a:pt x="43200" y="9670"/>
                    <a:pt x="43200" y="21600"/>
                  </a:cubicBezTo>
                  <a:cubicBezTo>
                    <a:pt x="43200" y="22073"/>
                    <a:pt x="43184" y="22546"/>
                    <a:pt x="43153" y="23019"/>
                  </a:cubicBezTo>
                  <a:lnTo>
                    <a:pt x="21600" y="21600"/>
                  </a:lnTo>
                  <a:lnTo>
                    <a:pt x="7" y="22153"/>
                  </a:lnTo>
                  <a:close/>
                </a:path>
              </a:pathLst>
            </a:custGeom>
            <a:solidFill>
              <a:srgbClr val="C5CEFD"/>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0" name="Line 21"/>
            <p:cNvSpPr>
              <a:spLocks noChangeShapeType="1"/>
            </p:cNvSpPr>
            <p:nvPr/>
          </p:nvSpPr>
          <p:spPr bwMode="auto">
            <a:xfrm>
              <a:off x="2304" y="4061"/>
              <a:ext cx="1152"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1211" name="Text Box 22"/>
            <p:cNvSpPr txBox="1">
              <a:spLocks noChangeArrowheads="1"/>
            </p:cNvSpPr>
            <p:nvPr/>
          </p:nvSpPr>
          <p:spPr bwMode="auto">
            <a:xfrm>
              <a:off x="2591" y="3515"/>
              <a:ext cx="61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Smart</a:t>
              </a:r>
            </a:p>
            <a:p>
              <a:pPr algn="ctr" eaLnBrk="1" hangingPunct="1">
                <a:spcBef>
                  <a:spcPct val="0"/>
                </a:spcBef>
                <a:buFontTx/>
                <a:buNone/>
              </a:pPr>
              <a:r>
                <a:rPr lang="en-US" altLang="en-US" sz="2400"/>
                <a:t>Wheel</a:t>
              </a:r>
            </a:p>
          </p:txBody>
        </p:sp>
      </p:gr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7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544" y="440519"/>
            <a:ext cx="9144000" cy="935038"/>
          </a:xfrm>
        </p:spPr>
        <p:txBody>
          <a:bodyPr/>
          <a:lstStyle/>
          <a:p>
            <a:r>
              <a:rPr lang="en-US" dirty="0" smtClean="0"/>
              <a:t>University of California, Merced</a:t>
            </a:r>
            <a:endParaRPr lang="en-US" dirty="0"/>
          </a:p>
        </p:txBody>
      </p:sp>
      <p:pic>
        <p:nvPicPr>
          <p:cNvPr id="1026" name="Picture 2" descr="http://faculty1.ucmerced.edu/Assets/ilopez-calvo/Image/UCMERCED.6.jpg"/>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bwMode="auto">
          <a:xfrm>
            <a:off x="-14238" y="1556792"/>
            <a:ext cx="5018286" cy="498749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4427984" y="1243083"/>
            <a:ext cx="4464496" cy="4321175"/>
          </a:xfrm>
        </p:spPr>
        <p:txBody>
          <a:bodyPr>
            <a:normAutofit lnSpcReduction="10000"/>
          </a:bodyPr>
          <a:lstStyle/>
          <a:p>
            <a:r>
              <a:rPr lang="en-US" dirty="0" smtClean="0"/>
              <a:t>The Research University of the Central Valley</a:t>
            </a:r>
          </a:p>
          <a:p>
            <a:r>
              <a:rPr lang="en-US" dirty="0" smtClean="0"/>
              <a:t>Centrally Located</a:t>
            </a:r>
          </a:p>
          <a:p>
            <a:pPr lvl="1"/>
            <a:r>
              <a:rPr lang="en-US" dirty="0" smtClean="0"/>
              <a:t>Sacramento – 2 </a:t>
            </a:r>
            <a:r>
              <a:rPr lang="en-US" dirty="0" err="1" smtClean="0"/>
              <a:t>hrs</a:t>
            </a:r>
            <a:endParaRPr lang="en-US" dirty="0" smtClean="0"/>
          </a:p>
          <a:p>
            <a:pPr lvl="1"/>
            <a:r>
              <a:rPr lang="en-US" dirty="0" smtClean="0"/>
              <a:t>San Fran. – 2 </a:t>
            </a:r>
            <a:r>
              <a:rPr lang="en-US" dirty="0" err="1" smtClean="0"/>
              <a:t>hrs</a:t>
            </a:r>
            <a:endParaRPr lang="en-US" dirty="0" smtClean="0"/>
          </a:p>
          <a:p>
            <a:pPr lvl="1"/>
            <a:r>
              <a:rPr lang="en-US" dirty="0" smtClean="0"/>
              <a:t>Yosemite – 1.5 </a:t>
            </a:r>
            <a:r>
              <a:rPr lang="en-US" dirty="0" err="1" smtClean="0"/>
              <a:t>hrs</a:t>
            </a:r>
            <a:endParaRPr lang="en-US" dirty="0" smtClean="0"/>
          </a:p>
          <a:p>
            <a:pPr lvl="1"/>
            <a:r>
              <a:rPr lang="en-US" dirty="0" smtClean="0"/>
              <a:t>LA – 4 </a:t>
            </a:r>
            <a:r>
              <a:rPr lang="en-US" dirty="0" err="1" smtClean="0"/>
              <a:t>hrs</a:t>
            </a:r>
            <a:endParaRPr lang="en-US" dirty="0" smtClean="0"/>
          </a:p>
          <a:p>
            <a:r>
              <a:rPr lang="en-US" dirty="0" smtClean="0"/>
              <a:t>Surrounded by farmlands and sparsely populated areas</a:t>
            </a:r>
          </a:p>
          <a:p>
            <a:endParaRPr lang="en-US" dirty="0"/>
          </a:p>
        </p:txBody>
      </p:sp>
      <p:sp>
        <p:nvSpPr>
          <p:cNvPr id="5" name="Footer Placeholder 4"/>
          <p:cNvSpPr>
            <a:spLocks noGrp="1"/>
          </p:cNvSpPr>
          <p:nvPr>
            <p:ph type="ftr" sz="quarter" idx="11"/>
          </p:nvPr>
        </p:nvSpPr>
        <p:spPr/>
        <p:txBody>
          <a:bodyPr/>
          <a:lstStyle/>
          <a:p>
            <a:pPr>
              <a:defRPr/>
            </a:pPr>
            <a:r>
              <a:rPr lang="en-US" smtClean="0"/>
              <a:t>UAS Tutorial Part 1: CSOIS Unmanned Autonomous Systems</a:t>
            </a:r>
            <a:endParaRPr lang="en-US" dirty="0"/>
          </a:p>
        </p:txBody>
      </p:sp>
      <p:sp>
        <p:nvSpPr>
          <p:cNvPr id="6" name="Slide Number Placeholder 5"/>
          <p:cNvSpPr>
            <a:spLocks noGrp="1"/>
          </p:cNvSpPr>
          <p:nvPr>
            <p:ph type="sldNum" sz="quarter" idx="12"/>
          </p:nvPr>
        </p:nvSpPr>
        <p:spPr/>
        <p:txBody>
          <a:bodyPr/>
          <a:lstStyle/>
          <a:p>
            <a:pPr>
              <a:defRPr/>
            </a:pPr>
            <a:fld id="{67976F87-E76E-49CF-9317-5A5B05F564D0}" type="slidenum">
              <a:rPr lang="en-US" smtClean="0"/>
              <a:t>5</a:t>
            </a:fld>
            <a:endParaRPr lang="en-US" dirty="0"/>
          </a:p>
        </p:txBody>
      </p:sp>
      <p:pic>
        <p:nvPicPr>
          <p:cNvPr id="43010" name="Picture 2" descr="http://www.wallabyfriends.com/images/Map_US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6413" y="5015049"/>
            <a:ext cx="3419610" cy="1869852"/>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a:defRPr/>
            </a:pPr>
            <a:r>
              <a:rPr lang="en-US" smtClean="0"/>
              <a:t>7/30/2016</a:t>
            </a:r>
            <a:endParaRPr lang="en-US"/>
          </a:p>
        </p:txBody>
      </p:sp>
    </p:spTree>
    <p:extLst>
      <p:ext uri="{BB962C8B-B14F-4D97-AF65-F5344CB8AC3E}">
        <p14:creationId xmlns:p14="http://schemas.microsoft.com/office/powerpoint/2010/main" val="768788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5"/>
          <p:cNvSpPr>
            <a:spLocks noGrp="1"/>
          </p:cNvSpPr>
          <p:nvPr>
            <p:ph type="sldNum" sz="quarter" idx="12"/>
          </p:nvPr>
        </p:nvSpPr>
        <p:spPr/>
        <p:txBody>
          <a:bodyPr/>
          <a:lstStyle/>
          <a:p>
            <a:pPr>
              <a:defRPr/>
            </a:pPr>
            <a:fld id="{8D0E66C5-13A6-4CDF-ABF8-1483C0C2C041}" type="slidenum">
              <a:rPr lang="en-US" altLang="en-US"/>
              <a:pPr>
                <a:defRPr/>
              </a:pPr>
              <a:t>50</a:t>
            </a:fld>
            <a:endParaRPr lang="en-US" altLang="en-US"/>
          </a:p>
        </p:txBody>
      </p:sp>
      <p:pic>
        <p:nvPicPr>
          <p:cNvPr id="52227"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738" y="1631950"/>
            <a:ext cx="62499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2"/>
          <p:cNvSpPr>
            <a:spLocks noGrp="1" noChangeArrowheads="1"/>
          </p:cNvSpPr>
          <p:nvPr>
            <p:ph type="title"/>
          </p:nvPr>
        </p:nvSpPr>
        <p:spPr>
          <a:xfrm>
            <a:off x="1371600" y="762000"/>
            <a:ext cx="6248400" cy="762000"/>
          </a:xfrm>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28575" cmpd="sng">
                <a:solidFill>
                  <a:schemeClr val="tx1"/>
                </a:solidFill>
                <a:miter lim="800000"/>
                <a:headEnd/>
                <a:tailEnd/>
              </a14:hiddenLine>
            </a:ext>
          </a:extLst>
        </p:spPr>
        <p:txBody>
          <a:bodyPr/>
          <a:lstStyle/>
          <a:p>
            <a:r>
              <a:rPr lang="en-US" altLang="en-US" sz="3200" smtClean="0">
                <a:solidFill>
                  <a:schemeClr val="tx1"/>
                </a:solidFill>
              </a:rPr>
              <a:t>ODIS Sensor Suite</a:t>
            </a:r>
            <a:endParaRPr lang="en-US" altLang="en-US" sz="3200" smtClean="0"/>
          </a:p>
        </p:txBody>
      </p:sp>
      <p:sp>
        <p:nvSpPr>
          <p:cNvPr id="52229" name="Text Box 4"/>
          <p:cNvSpPr txBox="1">
            <a:spLocks noChangeArrowheads="1"/>
          </p:cNvSpPr>
          <p:nvPr/>
        </p:nvSpPr>
        <p:spPr bwMode="auto">
          <a:xfrm>
            <a:off x="685800" y="2971800"/>
            <a:ext cx="1716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Sonar Board</a:t>
            </a:r>
          </a:p>
        </p:txBody>
      </p:sp>
      <p:sp>
        <p:nvSpPr>
          <p:cNvPr id="52230" name="Text Box 5"/>
          <p:cNvSpPr txBox="1">
            <a:spLocks noChangeArrowheads="1"/>
          </p:cNvSpPr>
          <p:nvPr/>
        </p:nvSpPr>
        <p:spPr bwMode="auto">
          <a:xfrm>
            <a:off x="762000" y="2438400"/>
            <a:ext cx="1428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IR Boards</a:t>
            </a:r>
          </a:p>
        </p:txBody>
      </p:sp>
      <p:sp>
        <p:nvSpPr>
          <p:cNvPr id="52231" name="Text Box 6"/>
          <p:cNvSpPr txBox="1">
            <a:spLocks noChangeArrowheads="1"/>
          </p:cNvSpPr>
          <p:nvPr/>
        </p:nvSpPr>
        <p:spPr bwMode="auto">
          <a:xfrm>
            <a:off x="1524000" y="1828800"/>
            <a:ext cx="86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Laser</a:t>
            </a:r>
          </a:p>
        </p:txBody>
      </p:sp>
      <p:sp>
        <p:nvSpPr>
          <p:cNvPr id="52232" name="Text Box 7"/>
          <p:cNvSpPr txBox="1">
            <a:spLocks noChangeArrowheads="1"/>
          </p:cNvSpPr>
          <p:nvPr/>
        </p:nvSpPr>
        <p:spPr bwMode="auto">
          <a:xfrm>
            <a:off x="762000" y="3886200"/>
            <a:ext cx="89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Sonar</a:t>
            </a:r>
          </a:p>
        </p:txBody>
      </p:sp>
      <p:sp>
        <p:nvSpPr>
          <p:cNvPr id="52233" name="Text Box 8"/>
          <p:cNvSpPr txBox="1">
            <a:spLocks noChangeArrowheads="1"/>
          </p:cNvSpPr>
          <p:nvPr/>
        </p:nvSpPr>
        <p:spPr bwMode="auto">
          <a:xfrm>
            <a:off x="914400" y="44958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IR</a:t>
            </a:r>
          </a:p>
        </p:txBody>
      </p:sp>
      <p:sp>
        <p:nvSpPr>
          <p:cNvPr id="52234" name="Line 9"/>
          <p:cNvSpPr>
            <a:spLocks noChangeShapeType="1"/>
          </p:cNvSpPr>
          <p:nvPr/>
        </p:nvSpPr>
        <p:spPr bwMode="auto">
          <a:xfrm>
            <a:off x="2743200" y="2590800"/>
            <a:ext cx="274320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5" name="Line 10"/>
          <p:cNvSpPr>
            <a:spLocks noChangeShapeType="1"/>
          </p:cNvSpPr>
          <p:nvPr/>
        </p:nvSpPr>
        <p:spPr bwMode="auto">
          <a:xfrm>
            <a:off x="2438400" y="3276600"/>
            <a:ext cx="251460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6" name="Line 11"/>
          <p:cNvSpPr>
            <a:spLocks noChangeShapeType="1"/>
          </p:cNvSpPr>
          <p:nvPr/>
        </p:nvSpPr>
        <p:spPr bwMode="auto">
          <a:xfrm>
            <a:off x="1676400" y="4114800"/>
            <a:ext cx="1524000"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7" name="Line 12"/>
          <p:cNvSpPr>
            <a:spLocks noChangeShapeType="1"/>
          </p:cNvSpPr>
          <p:nvPr/>
        </p:nvSpPr>
        <p:spPr bwMode="auto">
          <a:xfrm>
            <a:off x="1447800" y="4724400"/>
            <a:ext cx="22098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8" name="Line 13"/>
          <p:cNvSpPr>
            <a:spLocks noChangeShapeType="1"/>
          </p:cNvSpPr>
          <p:nvPr/>
        </p:nvSpPr>
        <p:spPr bwMode="auto">
          <a:xfrm>
            <a:off x="2590800" y="2057400"/>
            <a:ext cx="3429000"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9" name="Text Box 14"/>
          <p:cNvSpPr txBox="1">
            <a:spLocks noChangeArrowheads="1"/>
          </p:cNvSpPr>
          <p:nvPr/>
        </p:nvSpPr>
        <p:spPr bwMode="auto">
          <a:xfrm>
            <a:off x="762000" y="5867400"/>
            <a:ext cx="113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Camera</a:t>
            </a:r>
          </a:p>
        </p:txBody>
      </p:sp>
      <p:sp>
        <p:nvSpPr>
          <p:cNvPr id="52240" name="Line 15"/>
          <p:cNvSpPr>
            <a:spLocks noChangeShapeType="1"/>
          </p:cNvSpPr>
          <p:nvPr/>
        </p:nvSpPr>
        <p:spPr bwMode="auto">
          <a:xfrm flipV="1">
            <a:off x="1905000" y="5638800"/>
            <a:ext cx="16002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1" name="Text Box 16"/>
          <p:cNvSpPr txBox="1">
            <a:spLocks noChangeArrowheads="1"/>
          </p:cNvSpPr>
          <p:nvPr/>
        </p:nvSpPr>
        <p:spPr bwMode="auto">
          <a:xfrm>
            <a:off x="381000" y="5181600"/>
            <a:ext cx="1951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Camera Board</a:t>
            </a:r>
          </a:p>
        </p:txBody>
      </p:sp>
      <p:sp>
        <p:nvSpPr>
          <p:cNvPr id="52242" name="Line 17"/>
          <p:cNvSpPr>
            <a:spLocks noChangeShapeType="1"/>
          </p:cNvSpPr>
          <p:nvPr/>
        </p:nvSpPr>
        <p:spPr bwMode="auto">
          <a:xfrm flipV="1">
            <a:off x="2362200" y="4953000"/>
            <a:ext cx="16764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1122" name="Picture 2" descr="ODIS_Pattern_al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0"/>
            <a:ext cx="5621338"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3"/>
          <p:cNvSpPr txBox="1">
            <a:spLocks noChangeArrowheads="1"/>
          </p:cNvSpPr>
          <p:nvPr/>
        </p:nvSpPr>
        <p:spPr bwMode="auto">
          <a:xfrm>
            <a:off x="685800" y="1066800"/>
            <a:ext cx="762000" cy="52038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solidFill>
                <a:srgbClr val="FF3300"/>
              </a:solidFill>
            </a:endParaRPr>
          </a:p>
          <a:p>
            <a:pPr algn="ctr">
              <a:spcBef>
                <a:spcPct val="0"/>
              </a:spcBef>
              <a:buFontTx/>
              <a:buNone/>
            </a:pPr>
            <a:r>
              <a:rPr lang="en-US" altLang="en-US" sz="2400">
                <a:solidFill>
                  <a:srgbClr val="FF3300"/>
                </a:solidFill>
              </a:rPr>
              <a:t>B</a:t>
            </a:r>
          </a:p>
          <a:p>
            <a:pPr algn="ctr">
              <a:spcBef>
                <a:spcPct val="0"/>
              </a:spcBef>
              <a:buFontTx/>
              <a:buNone/>
            </a:pPr>
            <a:r>
              <a:rPr lang="en-US" altLang="en-US" sz="2400">
                <a:solidFill>
                  <a:srgbClr val="FF3300"/>
                </a:solidFill>
              </a:rPr>
              <a:t>E</a:t>
            </a:r>
          </a:p>
          <a:p>
            <a:pPr algn="ctr">
              <a:spcBef>
                <a:spcPct val="0"/>
              </a:spcBef>
              <a:buFontTx/>
              <a:buNone/>
            </a:pPr>
            <a:r>
              <a:rPr lang="en-US" altLang="en-US" sz="2400">
                <a:solidFill>
                  <a:srgbClr val="FF3300"/>
                </a:solidFill>
              </a:rPr>
              <a:t>A</a:t>
            </a:r>
          </a:p>
          <a:p>
            <a:pPr algn="ctr">
              <a:spcBef>
                <a:spcPct val="0"/>
              </a:spcBef>
              <a:buFontTx/>
              <a:buNone/>
            </a:pPr>
            <a:r>
              <a:rPr lang="en-US" altLang="en-US" sz="2400">
                <a:solidFill>
                  <a:srgbClr val="FF3300"/>
                </a:solidFill>
              </a:rPr>
              <a:t>M</a:t>
            </a:r>
          </a:p>
          <a:p>
            <a:pPr algn="ctr">
              <a:spcBef>
                <a:spcPct val="0"/>
              </a:spcBef>
              <a:buFontTx/>
              <a:buNone/>
            </a:pPr>
            <a:endParaRPr lang="en-US" altLang="en-US" sz="2400">
              <a:solidFill>
                <a:srgbClr val="FF3300"/>
              </a:solidFill>
            </a:endParaRPr>
          </a:p>
          <a:p>
            <a:pPr algn="ctr">
              <a:spcBef>
                <a:spcPct val="0"/>
              </a:spcBef>
              <a:buFontTx/>
              <a:buNone/>
            </a:pPr>
            <a:r>
              <a:rPr lang="en-US" altLang="en-US" sz="2400">
                <a:solidFill>
                  <a:srgbClr val="FF3300"/>
                </a:solidFill>
              </a:rPr>
              <a:t>P</a:t>
            </a:r>
          </a:p>
          <a:p>
            <a:pPr algn="ctr">
              <a:spcBef>
                <a:spcPct val="0"/>
              </a:spcBef>
              <a:buFontTx/>
              <a:buNone/>
            </a:pPr>
            <a:r>
              <a:rPr lang="en-US" altLang="en-US" sz="2400">
                <a:solidFill>
                  <a:srgbClr val="FF3300"/>
                </a:solidFill>
              </a:rPr>
              <a:t>A</a:t>
            </a:r>
          </a:p>
          <a:p>
            <a:pPr algn="ctr">
              <a:spcBef>
                <a:spcPct val="0"/>
              </a:spcBef>
              <a:buFontTx/>
              <a:buNone/>
            </a:pPr>
            <a:r>
              <a:rPr lang="en-US" altLang="en-US" sz="2400">
                <a:solidFill>
                  <a:srgbClr val="FF3300"/>
                </a:solidFill>
              </a:rPr>
              <a:t>T</a:t>
            </a:r>
          </a:p>
          <a:p>
            <a:pPr algn="ctr">
              <a:spcBef>
                <a:spcPct val="0"/>
              </a:spcBef>
              <a:buFontTx/>
              <a:buNone/>
            </a:pPr>
            <a:r>
              <a:rPr lang="en-US" altLang="en-US" sz="2400">
                <a:solidFill>
                  <a:srgbClr val="FF3300"/>
                </a:solidFill>
              </a:rPr>
              <a:t>T</a:t>
            </a:r>
          </a:p>
          <a:p>
            <a:pPr algn="ctr">
              <a:spcBef>
                <a:spcPct val="0"/>
              </a:spcBef>
              <a:buFontTx/>
              <a:buNone/>
            </a:pPr>
            <a:r>
              <a:rPr lang="en-US" altLang="en-US" sz="2400">
                <a:solidFill>
                  <a:srgbClr val="FF3300"/>
                </a:solidFill>
              </a:rPr>
              <a:t>E</a:t>
            </a:r>
          </a:p>
          <a:p>
            <a:pPr algn="ctr">
              <a:spcBef>
                <a:spcPct val="0"/>
              </a:spcBef>
              <a:buFontTx/>
              <a:buNone/>
            </a:pPr>
            <a:r>
              <a:rPr lang="en-US" altLang="en-US" sz="2400">
                <a:solidFill>
                  <a:srgbClr val="FF3300"/>
                </a:solidFill>
              </a:rPr>
              <a:t>R</a:t>
            </a:r>
          </a:p>
          <a:p>
            <a:pPr algn="ctr">
              <a:spcBef>
                <a:spcPct val="0"/>
              </a:spcBef>
              <a:buFontTx/>
              <a:buNone/>
            </a:pPr>
            <a:r>
              <a:rPr lang="en-US" altLang="en-US" sz="2400">
                <a:solidFill>
                  <a:srgbClr val="FF3300"/>
                </a:solidFill>
              </a:rPr>
              <a:t>N</a:t>
            </a:r>
          </a:p>
          <a:p>
            <a:pPr algn="ctr">
              <a:spcBef>
                <a:spcPct val="0"/>
              </a:spcBef>
              <a:buFontTx/>
              <a:buNone/>
            </a:pPr>
            <a:endParaRPr lang="en-US" altLang="en-US" sz="2400"/>
          </a:p>
        </p:txBody>
      </p:sp>
      <p:sp>
        <p:nvSpPr>
          <p:cNvPr id="54276" name="Text Box 4"/>
          <p:cNvSpPr txBox="1">
            <a:spLocks noChangeArrowheads="1"/>
          </p:cNvSpPr>
          <p:nvPr/>
        </p:nvSpPr>
        <p:spPr bwMode="auto">
          <a:xfrm>
            <a:off x="7848600" y="1371600"/>
            <a:ext cx="1066800" cy="4659313"/>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solidFill>
                <a:srgbClr val="FF3300"/>
              </a:solidFill>
            </a:endParaRPr>
          </a:p>
          <a:p>
            <a:pPr algn="ctr">
              <a:spcBef>
                <a:spcPct val="0"/>
              </a:spcBef>
              <a:buFontTx/>
              <a:buNone/>
            </a:pPr>
            <a:r>
              <a:rPr lang="en-US" altLang="en-US" sz="2400" b="1">
                <a:solidFill>
                  <a:srgbClr val="FF3300"/>
                </a:solidFill>
              </a:rPr>
              <a:t>|</a:t>
            </a:r>
            <a:endParaRPr lang="en-US" altLang="en-US" sz="2400">
              <a:solidFill>
                <a:srgbClr val="FF3300"/>
              </a:solidFill>
            </a:endParaRPr>
          </a:p>
          <a:p>
            <a:pPr algn="ctr">
              <a:spcBef>
                <a:spcPct val="0"/>
              </a:spcBef>
              <a:buFontTx/>
              <a:buNone/>
            </a:pPr>
            <a:r>
              <a:rPr lang="en-US" altLang="en-US" sz="2800">
                <a:solidFill>
                  <a:schemeClr val="bg2"/>
                </a:solidFill>
              </a:rPr>
              <a:t>IR</a:t>
            </a:r>
            <a:endParaRPr lang="en-US" altLang="en-US" sz="2400">
              <a:solidFill>
                <a:srgbClr val="FF3300"/>
              </a:solidFill>
            </a:endParaRPr>
          </a:p>
          <a:p>
            <a:pPr algn="ctr">
              <a:spcBef>
                <a:spcPct val="0"/>
              </a:spcBef>
              <a:buFontTx/>
              <a:buNone/>
            </a:pPr>
            <a:endParaRPr lang="en-US" altLang="en-US" sz="2400">
              <a:solidFill>
                <a:srgbClr val="FF3300"/>
              </a:solidFill>
            </a:endParaRPr>
          </a:p>
          <a:p>
            <a:pPr algn="ctr">
              <a:spcBef>
                <a:spcPct val="0"/>
              </a:spcBef>
              <a:buFontTx/>
              <a:buNone/>
            </a:pPr>
            <a:endParaRPr lang="en-US" altLang="en-US" sz="2400">
              <a:solidFill>
                <a:srgbClr val="FF3300"/>
              </a:solidFill>
            </a:endParaRPr>
          </a:p>
          <a:p>
            <a:pPr algn="ctr">
              <a:spcBef>
                <a:spcPct val="0"/>
              </a:spcBef>
              <a:buFontTx/>
              <a:buNone/>
            </a:pPr>
            <a:r>
              <a:rPr lang="en-US" altLang="en-US" sz="2400" b="1"/>
              <a:t>|</a:t>
            </a:r>
          </a:p>
          <a:p>
            <a:pPr algn="ctr">
              <a:spcBef>
                <a:spcPct val="0"/>
              </a:spcBef>
              <a:buFontTx/>
              <a:buNone/>
            </a:pPr>
            <a:r>
              <a:rPr lang="en-US" altLang="en-US" sz="2800">
                <a:solidFill>
                  <a:schemeClr val="bg2"/>
                </a:solidFill>
              </a:rPr>
              <a:t>Sonar</a:t>
            </a:r>
          </a:p>
          <a:p>
            <a:pPr algn="ctr">
              <a:spcBef>
                <a:spcPct val="0"/>
              </a:spcBef>
              <a:buFontTx/>
              <a:buNone/>
            </a:pPr>
            <a:endParaRPr lang="en-US" altLang="en-US" sz="2400">
              <a:solidFill>
                <a:srgbClr val="FF3300"/>
              </a:solidFill>
            </a:endParaRPr>
          </a:p>
          <a:p>
            <a:pPr algn="ctr">
              <a:spcBef>
                <a:spcPct val="0"/>
              </a:spcBef>
              <a:buFontTx/>
              <a:buNone/>
            </a:pPr>
            <a:endParaRPr lang="en-US" altLang="en-US" sz="2400">
              <a:solidFill>
                <a:srgbClr val="FF3300"/>
              </a:solidFill>
            </a:endParaRPr>
          </a:p>
          <a:p>
            <a:pPr algn="ctr">
              <a:spcBef>
                <a:spcPct val="0"/>
              </a:spcBef>
              <a:buFontTx/>
              <a:buNone/>
            </a:pPr>
            <a:r>
              <a:rPr lang="en-US" altLang="en-US" sz="2400" b="1">
                <a:solidFill>
                  <a:schemeClr val="accent2"/>
                </a:solidFill>
              </a:rPr>
              <a:t>|</a:t>
            </a:r>
            <a:endParaRPr lang="en-US" altLang="en-US" sz="2400">
              <a:solidFill>
                <a:srgbClr val="FF3300"/>
              </a:solidFill>
            </a:endParaRPr>
          </a:p>
          <a:p>
            <a:pPr algn="ctr">
              <a:spcBef>
                <a:spcPct val="0"/>
              </a:spcBef>
              <a:buFontTx/>
              <a:buNone/>
            </a:pPr>
            <a:r>
              <a:rPr lang="en-US" altLang="en-US" sz="2800">
                <a:solidFill>
                  <a:schemeClr val="bg2"/>
                </a:solidFill>
              </a:rPr>
              <a:t>Laser</a:t>
            </a:r>
            <a:endParaRPr lang="en-US" altLang="en-US" sz="2400">
              <a:solidFill>
                <a:srgbClr val="FF3300"/>
              </a:solidFill>
            </a:endParaRPr>
          </a:p>
          <a:p>
            <a:pPr algn="ctr">
              <a:spcBef>
                <a:spcPct val="0"/>
              </a:spcBef>
              <a:buFontTx/>
              <a:buNone/>
            </a:pPr>
            <a:endParaRPr lang="en-US" altLang="en-US" sz="2400"/>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
        <p:nvSpPr>
          <p:cNvPr id="4" name="Slide Number Placeholder 3"/>
          <p:cNvSpPr>
            <a:spLocks noGrp="1"/>
          </p:cNvSpPr>
          <p:nvPr>
            <p:ph type="sldNum" sz="quarter" idx="12"/>
          </p:nvPr>
        </p:nvSpPr>
        <p:spPr/>
        <p:txBody>
          <a:bodyPr/>
          <a:lstStyle/>
          <a:p>
            <a:pPr>
              <a:defRPr/>
            </a:pPr>
            <a:fld id="{F363D79D-0AA2-486F-A79E-54647587F0D3}" type="slidenum">
              <a:rPr lang="en-US" altLang="en-US" smtClean="0"/>
              <a:pPr>
                <a:defRPr/>
              </a:pPr>
              <a:t>51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1122"/>
                                        </p:tgtEl>
                                        <p:attrNameLst>
                                          <p:attrName>style.visibility</p:attrName>
                                        </p:attrNameLst>
                                      </p:cBhvr>
                                      <p:to>
                                        <p:strVal val="visible"/>
                                      </p:to>
                                    </p:set>
                                    <p:anim calcmode="lin" valueType="num">
                                      <p:cBhvr additive="base">
                                        <p:cTn id="7" dur="500" fill="hold"/>
                                        <p:tgtEl>
                                          <p:spTgt spid="261122"/>
                                        </p:tgtEl>
                                        <p:attrNameLst>
                                          <p:attrName>ppt_x</p:attrName>
                                        </p:attrNameLst>
                                      </p:cBhvr>
                                      <p:tavLst>
                                        <p:tav tm="0">
                                          <p:val>
                                            <p:strVal val="#ppt_x"/>
                                          </p:val>
                                        </p:tav>
                                        <p:tav tm="100000">
                                          <p:val>
                                            <p:strVal val="#ppt_x"/>
                                          </p:val>
                                        </p:tav>
                                      </p:tavLst>
                                    </p:anim>
                                    <p:anim calcmode="lin" valueType="num">
                                      <p:cBhvr additive="base">
                                        <p:cTn id="8" dur="500" fill="hold"/>
                                        <p:tgtEl>
                                          <p:spTgt spid="2611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RIVEB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D07F4BC2-55AE-4E79-A1BD-FAF5520A4A49}" type="slidenum">
              <a:rPr lang="en-US" altLang="en-US"/>
              <a:pPr>
                <a:defRPr/>
              </a:pPr>
              <a:t>52</a:t>
            </a:fld>
            <a:endParaRPr lang="en-US" altLang="en-US"/>
          </a:p>
        </p:txBody>
      </p:sp>
      <p:pic>
        <p:nvPicPr>
          <p:cNvPr id="189442" name="8200Spray.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131888" y="2000250"/>
            <a:ext cx="66294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3"/>
          <p:cNvSpPr>
            <a:spLocks noChangeArrowheads="1"/>
          </p:cNvSpPr>
          <p:nvPr/>
        </p:nvSpPr>
        <p:spPr bwMode="auto">
          <a:xfrm>
            <a:off x="685800" y="1147763"/>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a:solidFill>
                  <a:schemeClr val="tx2"/>
                </a:solidFill>
              </a:rPr>
              <a:t>Sensors and Safety: Automated Tractor Project Example</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1020" fill="hold"/>
                                        <p:tgtEl>
                                          <p:spTgt spid="1894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9442"/>
                </p:tgtEl>
              </p:cMediaNode>
            </p:video>
            <p:seq concurrent="1" nextAc="seek">
              <p:cTn id="8" restart="whenNotActive" fill="hold" evtFilter="cancelBubble" nodeType="interactiveSeq">
                <p:stCondLst>
                  <p:cond evt="onClick" delay="0">
                    <p:tgtEl>
                      <p:spTgt spid="18944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9442"/>
                                        </p:tgtEl>
                                      </p:cBhvr>
                                    </p:cmd>
                                  </p:childTnLst>
                                </p:cTn>
                              </p:par>
                            </p:childTnLst>
                          </p:cTn>
                        </p:par>
                      </p:childTnLst>
                    </p:cTn>
                  </p:par>
                </p:childTnLst>
              </p:cTn>
              <p:nextCondLst>
                <p:cond evt="onClick" delay="0">
                  <p:tgtEl>
                    <p:spTgt spid="18944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762000" y="0"/>
            <a:ext cx="7772400" cy="1143000"/>
          </a:xfrm>
        </p:spPr>
        <p:txBody>
          <a:bodyPr/>
          <a:lstStyle/>
          <a:p>
            <a:pPr algn="ctr">
              <a:defRPr/>
            </a:pPr>
            <a:r>
              <a:rPr lang="en-US" altLang="en-US" i="0" smtClean="0"/>
              <a:t>Safety Scenarios</a:t>
            </a:r>
          </a:p>
        </p:txBody>
      </p:sp>
      <p:sp>
        <p:nvSpPr>
          <p:cNvPr id="316419" name="Rectangle 3"/>
          <p:cNvSpPr>
            <a:spLocks noGrp="1" noChangeArrowheads="1"/>
          </p:cNvSpPr>
          <p:nvPr>
            <p:ph type="body" idx="1"/>
          </p:nvPr>
        </p:nvSpPr>
        <p:spPr>
          <a:xfrm>
            <a:off x="641350" y="1517650"/>
            <a:ext cx="7772400" cy="4457700"/>
          </a:xfrm>
        </p:spPr>
        <p:txBody>
          <a:bodyPr/>
          <a:lstStyle/>
          <a:p>
            <a:pPr>
              <a:lnSpc>
                <a:spcPct val="80000"/>
              </a:lnSpc>
              <a:defRPr/>
            </a:pPr>
            <a:r>
              <a:rPr lang="en-US" altLang="en-US" sz="2200" smtClean="0"/>
              <a:t>We need to halt the vehicle if: </a:t>
            </a:r>
          </a:p>
          <a:p>
            <a:pPr lvl="1">
              <a:lnSpc>
                <a:spcPct val="80000"/>
              </a:lnSpc>
              <a:defRPr/>
            </a:pPr>
            <a:r>
              <a:rPr lang="en-US" altLang="en-US" sz="2200" smtClean="0"/>
              <a:t>Tractor leaves field boundary or deviates from path</a:t>
            </a:r>
          </a:p>
          <a:p>
            <a:pPr lvl="1">
              <a:lnSpc>
                <a:spcPct val="80000"/>
              </a:lnSpc>
              <a:defRPr/>
            </a:pPr>
            <a:r>
              <a:rPr lang="en-US" altLang="en-US" sz="2200" smtClean="0"/>
              <a:t>Unavoidable obstacle within given threshold</a:t>
            </a:r>
          </a:p>
          <a:p>
            <a:pPr lvl="1">
              <a:lnSpc>
                <a:spcPct val="80000"/>
              </a:lnSpc>
              <a:defRPr/>
            </a:pPr>
            <a:r>
              <a:rPr lang="en-US" altLang="en-US" sz="2200" smtClean="0"/>
              <a:t>Communication disrupted or lost</a:t>
            </a:r>
          </a:p>
          <a:p>
            <a:pPr lvl="1">
              <a:lnSpc>
                <a:spcPct val="80000"/>
              </a:lnSpc>
              <a:defRPr/>
            </a:pPr>
            <a:r>
              <a:rPr lang="en-US" altLang="en-US" sz="2200" smtClean="0"/>
              <a:t>d-GPS dropout corrupts position information</a:t>
            </a:r>
          </a:p>
          <a:p>
            <a:pPr lvl="1">
              <a:lnSpc>
                <a:spcPct val="80000"/>
              </a:lnSpc>
              <a:defRPr/>
            </a:pPr>
            <a:r>
              <a:rPr lang="en-US" altLang="en-US" sz="2200" smtClean="0"/>
              <a:t>Computer failures occur</a:t>
            </a:r>
          </a:p>
          <a:p>
            <a:pPr lvl="1">
              <a:lnSpc>
                <a:spcPct val="80000"/>
              </a:lnSpc>
              <a:defRPr/>
            </a:pPr>
            <a:r>
              <a:rPr lang="en-US" altLang="en-US" sz="2200" smtClean="0"/>
              <a:t>Emergency stop button</a:t>
            </a:r>
          </a:p>
          <a:p>
            <a:pPr lvl="1">
              <a:lnSpc>
                <a:spcPct val="80000"/>
              </a:lnSpc>
              <a:defRPr/>
            </a:pPr>
            <a:r>
              <a:rPr lang="en-US" altLang="en-US" sz="2200" smtClean="0"/>
              <a:t>Vehicle halt computer command</a:t>
            </a:r>
          </a:p>
          <a:p>
            <a:pPr lvl="1">
              <a:lnSpc>
                <a:spcPct val="80000"/>
              </a:lnSpc>
              <a:defRPr/>
            </a:pPr>
            <a:r>
              <a:rPr lang="en-US" altLang="en-US" sz="2200" smtClean="0"/>
              <a:t>Mission complete</a:t>
            </a:r>
          </a:p>
          <a:p>
            <a:pPr>
              <a:lnSpc>
                <a:spcPct val="80000"/>
              </a:lnSpc>
              <a:defRPr/>
            </a:pPr>
            <a:r>
              <a:rPr lang="en-US" altLang="en-US" sz="2200" smtClean="0"/>
              <a:t>Some safeguards include</a:t>
            </a:r>
          </a:p>
          <a:p>
            <a:pPr lvl="1">
              <a:lnSpc>
                <a:spcPct val="80000"/>
              </a:lnSpc>
              <a:defRPr/>
            </a:pPr>
            <a:r>
              <a:rPr lang="en-US" altLang="en-US" sz="2200" smtClean="0"/>
              <a:t>Sensor suite for detecting vehicle path obstructions </a:t>
            </a:r>
          </a:p>
          <a:p>
            <a:pPr lvl="1">
              <a:lnSpc>
                <a:spcPct val="80000"/>
              </a:lnSpc>
              <a:defRPr/>
            </a:pPr>
            <a:r>
              <a:rPr lang="en-US" altLang="en-US" sz="2200" smtClean="0"/>
              <a:t>Redundant radio link to protect against wireless communication dropout or corruption.</a:t>
            </a:r>
          </a:p>
          <a:p>
            <a:pPr lvl="1">
              <a:lnSpc>
                <a:spcPct val="80000"/>
              </a:lnSpc>
              <a:defRPr/>
            </a:pPr>
            <a:r>
              <a:rPr lang="en-US" altLang="en-US" sz="2200" smtClean="0"/>
              <a:t>Use of odometry to complement/supplement dGPS</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nvGrpSpPr>
        <p:grpSpPr bwMode="auto">
          <a:xfrm>
            <a:off x="5257800" y="1295400"/>
            <a:ext cx="3048000" cy="2286000"/>
            <a:chOff x="384" y="2400"/>
            <a:chExt cx="1920" cy="1440"/>
          </a:xfrm>
        </p:grpSpPr>
        <p:pic>
          <p:nvPicPr>
            <p:cNvPr id="58384" name="Picture 3" descr="5510Left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2400"/>
              <a:ext cx="1920" cy="144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85" name="Oval 4" descr="Wave"/>
            <p:cNvSpPr>
              <a:spLocks noChangeArrowheads="1"/>
            </p:cNvSpPr>
            <p:nvPr/>
          </p:nvSpPr>
          <p:spPr bwMode="auto">
            <a:xfrm>
              <a:off x="960" y="3216"/>
              <a:ext cx="288" cy="384"/>
            </a:xfrm>
            <a:prstGeom prst="ellipse">
              <a:avLst/>
            </a:prstGeom>
            <a:noFill/>
            <a:ln w="28575">
              <a:solidFill>
                <a:srgbClr val="FF0000"/>
              </a:solidFill>
              <a:round/>
              <a:headEnd type="none" w="sm" len="sm"/>
              <a:tailEnd type="none" w="sm" len="sm"/>
            </a:ln>
            <a:effectLst/>
            <a:extLst>
              <a:ext uri="{909E8E84-426E-40DD-AFC4-6F175D3DCCD1}">
                <a14:hiddenFill xmlns:a14="http://schemas.microsoft.com/office/drawing/2010/main">
                  <a:pattFill prst="wave">
                    <a:fgClr>
                      <a:schemeClr val="accent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rgbClr val="FFFF00"/>
                  </a:solidFill>
                  <a:latin typeface="Times New Roman" panose="02020603050405020304" pitchFamily="18" charset="0"/>
                </a:defRPr>
              </a:lvl1pPr>
              <a:lvl2pPr marL="742950" indent="-285750">
                <a:spcBef>
                  <a:spcPct val="20000"/>
                </a:spcBef>
                <a:buChar char="–"/>
                <a:defRPr sz="2000">
                  <a:solidFill>
                    <a:srgbClr val="FFFF00"/>
                  </a:solidFill>
                  <a:latin typeface="Times New Roman" panose="02020603050405020304" pitchFamily="18" charset="0"/>
                </a:defRPr>
              </a:lvl2pPr>
              <a:lvl3pPr marL="1143000" indent="-228600">
                <a:spcBef>
                  <a:spcPct val="20000"/>
                </a:spcBef>
                <a:buChar char="•"/>
                <a:defRPr sz="2000">
                  <a:solidFill>
                    <a:srgbClr val="FFFF00"/>
                  </a:solidFill>
                  <a:latin typeface="Times New Roman" panose="02020603050405020304" pitchFamily="18" charset="0"/>
                </a:defRPr>
              </a:lvl3pPr>
              <a:lvl4pPr marL="1600200" indent="-228600">
                <a:spcBef>
                  <a:spcPct val="20000"/>
                </a:spcBef>
                <a:buChar char="–"/>
                <a:defRPr sz="2000">
                  <a:solidFill>
                    <a:srgbClr val="FFFF00"/>
                  </a:solidFill>
                  <a:latin typeface="Times New Roman" panose="02020603050405020304" pitchFamily="18" charset="0"/>
                </a:defRPr>
              </a:lvl4pPr>
              <a:lvl5pPr marL="2057400" indent="-228600">
                <a:spcBef>
                  <a:spcPct val="20000"/>
                </a:spcBef>
                <a:buChar char="»"/>
                <a:defRPr sz="2000">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FFFF00"/>
                  </a:solidFill>
                  <a:latin typeface="Times New Roman" panose="02020603050405020304" pitchFamily="18"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58386" name="Oval 5" descr="Wave"/>
            <p:cNvSpPr>
              <a:spLocks noChangeArrowheads="1"/>
            </p:cNvSpPr>
            <p:nvPr/>
          </p:nvSpPr>
          <p:spPr bwMode="auto">
            <a:xfrm>
              <a:off x="1248" y="3168"/>
              <a:ext cx="288" cy="384"/>
            </a:xfrm>
            <a:prstGeom prst="ellipse">
              <a:avLst/>
            </a:prstGeom>
            <a:noFill/>
            <a:ln w="28575">
              <a:solidFill>
                <a:srgbClr val="FF0000"/>
              </a:solidFill>
              <a:round/>
              <a:headEnd type="none" w="sm" len="sm"/>
              <a:tailEnd type="none" w="sm" len="sm"/>
            </a:ln>
            <a:effectLst/>
            <a:extLst>
              <a:ext uri="{909E8E84-426E-40DD-AFC4-6F175D3DCCD1}">
                <a14:hiddenFill xmlns:a14="http://schemas.microsoft.com/office/drawing/2010/main">
                  <a:pattFill prst="wave">
                    <a:fgClr>
                      <a:schemeClr val="accent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rgbClr val="FFFF00"/>
                  </a:solidFill>
                  <a:latin typeface="Times New Roman" panose="02020603050405020304" pitchFamily="18" charset="0"/>
                </a:defRPr>
              </a:lvl1pPr>
              <a:lvl2pPr marL="742950" indent="-285750">
                <a:spcBef>
                  <a:spcPct val="20000"/>
                </a:spcBef>
                <a:buChar char="–"/>
                <a:defRPr sz="2000">
                  <a:solidFill>
                    <a:srgbClr val="FFFF00"/>
                  </a:solidFill>
                  <a:latin typeface="Times New Roman" panose="02020603050405020304" pitchFamily="18" charset="0"/>
                </a:defRPr>
              </a:lvl2pPr>
              <a:lvl3pPr marL="1143000" indent="-228600">
                <a:spcBef>
                  <a:spcPct val="20000"/>
                </a:spcBef>
                <a:buChar char="•"/>
                <a:defRPr sz="2000">
                  <a:solidFill>
                    <a:srgbClr val="FFFF00"/>
                  </a:solidFill>
                  <a:latin typeface="Times New Roman" panose="02020603050405020304" pitchFamily="18" charset="0"/>
                </a:defRPr>
              </a:lvl3pPr>
              <a:lvl4pPr marL="1600200" indent="-228600">
                <a:spcBef>
                  <a:spcPct val="20000"/>
                </a:spcBef>
                <a:buChar char="–"/>
                <a:defRPr sz="2000">
                  <a:solidFill>
                    <a:srgbClr val="FFFF00"/>
                  </a:solidFill>
                  <a:latin typeface="Times New Roman" panose="02020603050405020304" pitchFamily="18" charset="0"/>
                </a:defRPr>
              </a:lvl4pPr>
              <a:lvl5pPr marL="2057400" indent="-228600">
                <a:spcBef>
                  <a:spcPct val="20000"/>
                </a:spcBef>
                <a:buChar char="»"/>
                <a:defRPr sz="2000">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FFFF00"/>
                  </a:solidFill>
                  <a:latin typeface="Times New Roman" panose="02020603050405020304" pitchFamily="18"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grpSp>
        <p:nvGrpSpPr>
          <p:cNvPr id="58371" name="Group 6"/>
          <p:cNvGrpSpPr>
            <a:grpSpLocks/>
          </p:cNvGrpSpPr>
          <p:nvPr/>
        </p:nvGrpSpPr>
        <p:grpSpPr bwMode="auto">
          <a:xfrm>
            <a:off x="609600" y="1295400"/>
            <a:ext cx="3048000" cy="2286000"/>
            <a:chOff x="384" y="816"/>
            <a:chExt cx="1920" cy="1440"/>
          </a:xfrm>
        </p:grpSpPr>
        <p:pic>
          <p:nvPicPr>
            <p:cNvPr id="58381" name="Picture 7" descr="5510_Can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816"/>
              <a:ext cx="1920" cy="144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82" name="Oval 8" descr="Wave"/>
            <p:cNvSpPr>
              <a:spLocks noChangeArrowheads="1"/>
            </p:cNvSpPr>
            <p:nvPr/>
          </p:nvSpPr>
          <p:spPr bwMode="auto">
            <a:xfrm>
              <a:off x="672" y="1200"/>
              <a:ext cx="432" cy="576"/>
            </a:xfrm>
            <a:prstGeom prst="ellipse">
              <a:avLst/>
            </a:prstGeom>
            <a:noFill/>
            <a:ln w="28575">
              <a:solidFill>
                <a:srgbClr val="FF0000"/>
              </a:solidFill>
              <a:round/>
              <a:headEnd type="none" w="sm" len="sm"/>
              <a:tailEnd type="none" w="sm" len="sm"/>
            </a:ln>
            <a:effectLst/>
            <a:extLst>
              <a:ext uri="{909E8E84-426E-40DD-AFC4-6F175D3DCCD1}">
                <a14:hiddenFill xmlns:a14="http://schemas.microsoft.com/office/drawing/2010/main">
                  <a:pattFill prst="wave">
                    <a:fgClr>
                      <a:schemeClr val="accent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rgbClr val="FFFF00"/>
                  </a:solidFill>
                  <a:latin typeface="Times New Roman" panose="02020603050405020304" pitchFamily="18" charset="0"/>
                </a:defRPr>
              </a:lvl1pPr>
              <a:lvl2pPr marL="742950" indent="-285750">
                <a:spcBef>
                  <a:spcPct val="20000"/>
                </a:spcBef>
                <a:buChar char="–"/>
                <a:defRPr sz="2000">
                  <a:solidFill>
                    <a:srgbClr val="FFFF00"/>
                  </a:solidFill>
                  <a:latin typeface="Times New Roman" panose="02020603050405020304" pitchFamily="18" charset="0"/>
                </a:defRPr>
              </a:lvl2pPr>
              <a:lvl3pPr marL="1143000" indent="-228600">
                <a:spcBef>
                  <a:spcPct val="20000"/>
                </a:spcBef>
                <a:buChar char="•"/>
                <a:defRPr sz="2000">
                  <a:solidFill>
                    <a:srgbClr val="FFFF00"/>
                  </a:solidFill>
                  <a:latin typeface="Times New Roman" panose="02020603050405020304" pitchFamily="18" charset="0"/>
                </a:defRPr>
              </a:lvl3pPr>
              <a:lvl4pPr marL="1600200" indent="-228600">
                <a:spcBef>
                  <a:spcPct val="20000"/>
                </a:spcBef>
                <a:buChar char="–"/>
                <a:defRPr sz="2000">
                  <a:solidFill>
                    <a:srgbClr val="FFFF00"/>
                  </a:solidFill>
                  <a:latin typeface="Times New Roman" panose="02020603050405020304" pitchFamily="18" charset="0"/>
                </a:defRPr>
              </a:lvl4pPr>
              <a:lvl5pPr marL="2057400" indent="-228600">
                <a:spcBef>
                  <a:spcPct val="20000"/>
                </a:spcBef>
                <a:buChar char="»"/>
                <a:defRPr sz="2000">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FFFF00"/>
                  </a:solidFill>
                  <a:latin typeface="Times New Roman" panose="02020603050405020304" pitchFamily="18"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58383" name="Oval 9" descr="Wave"/>
            <p:cNvSpPr>
              <a:spLocks noChangeArrowheads="1"/>
            </p:cNvSpPr>
            <p:nvPr/>
          </p:nvSpPr>
          <p:spPr bwMode="auto">
            <a:xfrm>
              <a:off x="1488" y="912"/>
              <a:ext cx="432" cy="576"/>
            </a:xfrm>
            <a:prstGeom prst="ellipse">
              <a:avLst/>
            </a:prstGeom>
            <a:noFill/>
            <a:ln w="28575">
              <a:solidFill>
                <a:srgbClr val="FF0000"/>
              </a:solidFill>
              <a:round/>
              <a:headEnd type="none" w="sm" len="sm"/>
              <a:tailEnd type="none" w="sm" len="sm"/>
            </a:ln>
            <a:effectLst/>
            <a:extLst>
              <a:ext uri="{909E8E84-426E-40DD-AFC4-6F175D3DCCD1}">
                <a14:hiddenFill xmlns:a14="http://schemas.microsoft.com/office/drawing/2010/main">
                  <a:pattFill prst="wave">
                    <a:fgClr>
                      <a:schemeClr val="accent1"/>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rgbClr val="FFFF00"/>
                  </a:solidFill>
                  <a:latin typeface="Times New Roman" panose="02020603050405020304" pitchFamily="18" charset="0"/>
                </a:defRPr>
              </a:lvl1pPr>
              <a:lvl2pPr marL="742950" indent="-285750">
                <a:spcBef>
                  <a:spcPct val="20000"/>
                </a:spcBef>
                <a:buChar char="–"/>
                <a:defRPr sz="2000">
                  <a:solidFill>
                    <a:srgbClr val="FFFF00"/>
                  </a:solidFill>
                  <a:latin typeface="Times New Roman" panose="02020603050405020304" pitchFamily="18" charset="0"/>
                </a:defRPr>
              </a:lvl2pPr>
              <a:lvl3pPr marL="1143000" indent="-228600">
                <a:spcBef>
                  <a:spcPct val="20000"/>
                </a:spcBef>
                <a:buChar char="•"/>
                <a:defRPr sz="2000">
                  <a:solidFill>
                    <a:srgbClr val="FFFF00"/>
                  </a:solidFill>
                  <a:latin typeface="Times New Roman" panose="02020603050405020304" pitchFamily="18" charset="0"/>
                </a:defRPr>
              </a:lvl3pPr>
              <a:lvl4pPr marL="1600200" indent="-228600">
                <a:spcBef>
                  <a:spcPct val="20000"/>
                </a:spcBef>
                <a:buChar char="–"/>
                <a:defRPr sz="2000">
                  <a:solidFill>
                    <a:srgbClr val="FFFF00"/>
                  </a:solidFill>
                  <a:latin typeface="Times New Roman" panose="02020603050405020304" pitchFamily="18" charset="0"/>
                </a:defRPr>
              </a:lvl4pPr>
              <a:lvl5pPr marL="2057400" indent="-228600">
                <a:spcBef>
                  <a:spcPct val="20000"/>
                </a:spcBef>
                <a:buChar char="»"/>
                <a:defRPr sz="2000">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FFFF00"/>
                  </a:solidFill>
                  <a:latin typeface="Times New Roman" panose="02020603050405020304" pitchFamily="18"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grpSp>
        <p:nvGrpSpPr>
          <p:cNvPr id="58372" name="Group 10"/>
          <p:cNvGrpSpPr>
            <a:grpSpLocks/>
          </p:cNvGrpSpPr>
          <p:nvPr/>
        </p:nvGrpSpPr>
        <p:grpSpPr bwMode="auto">
          <a:xfrm>
            <a:off x="609600" y="3886200"/>
            <a:ext cx="3048000" cy="2057400"/>
            <a:chOff x="3312" y="1584"/>
            <a:chExt cx="1728" cy="1231"/>
          </a:xfrm>
        </p:grpSpPr>
        <p:pic>
          <p:nvPicPr>
            <p:cNvPr id="58379" name="Picture 11" descr="5510ptos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 y="1584"/>
              <a:ext cx="1728" cy="123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8380" name="Oval 12"/>
            <p:cNvSpPr>
              <a:spLocks noChangeArrowheads="1"/>
            </p:cNvSpPr>
            <p:nvPr/>
          </p:nvSpPr>
          <p:spPr bwMode="auto">
            <a:xfrm>
              <a:off x="3744" y="2016"/>
              <a:ext cx="1056" cy="576"/>
            </a:xfrm>
            <a:prstGeom prst="ellipse">
              <a:avLst/>
            </a:prstGeom>
            <a:noFill/>
            <a:ln w="28575">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rgbClr val="FFFF00"/>
                  </a:solidFill>
                  <a:latin typeface="Times New Roman" panose="02020603050405020304" pitchFamily="18" charset="0"/>
                </a:defRPr>
              </a:lvl1pPr>
              <a:lvl2pPr marL="742950" indent="-285750">
                <a:spcBef>
                  <a:spcPct val="20000"/>
                </a:spcBef>
                <a:buChar char="–"/>
                <a:defRPr sz="2000">
                  <a:solidFill>
                    <a:srgbClr val="FFFF00"/>
                  </a:solidFill>
                  <a:latin typeface="Times New Roman" panose="02020603050405020304" pitchFamily="18" charset="0"/>
                </a:defRPr>
              </a:lvl2pPr>
              <a:lvl3pPr marL="1143000" indent="-228600">
                <a:spcBef>
                  <a:spcPct val="20000"/>
                </a:spcBef>
                <a:buChar char="•"/>
                <a:defRPr sz="2000">
                  <a:solidFill>
                    <a:srgbClr val="FFFF00"/>
                  </a:solidFill>
                  <a:latin typeface="Times New Roman" panose="02020603050405020304" pitchFamily="18" charset="0"/>
                </a:defRPr>
              </a:lvl3pPr>
              <a:lvl4pPr marL="1600200" indent="-228600">
                <a:spcBef>
                  <a:spcPct val="20000"/>
                </a:spcBef>
                <a:buChar char="–"/>
                <a:defRPr sz="2000">
                  <a:solidFill>
                    <a:srgbClr val="FFFF00"/>
                  </a:solidFill>
                  <a:latin typeface="Times New Roman" panose="02020603050405020304" pitchFamily="18" charset="0"/>
                </a:defRPr>
              </a:lvl4pPr>
              <a:lvl5pPr marL="2057400" indent="-228600">
                <a:spcBef>
                  <a:spcPct val="20000"/>
                </a:spcBef>
                <a:buChar char="»"/>
                <a:defRPr sz="2000">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FFFF00"/>
                  </a:solidFill>
                  <a:latin typeface="Times New Roman" panose="02020603050405020304" pitchFamily="18"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sp>
        <p:nvSpPr>
          <p:cNvPr id="317453" name="Rectangle 13"/>
          <p:cNvSpPr>
            <a:spLocks noChangeArrowheads="1"/>
          </p:cNvSpPr>
          <p:nvPr/>
        </p:nvSpPr>
        <p:spPr bwMode="auto">
          <a:xfrm>
            <a:off x="2514600" y="0"/>
            <a:ext cx="6400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92075" tIns="46038" rIns="92075" bIns="46038" anchor="ctr"/>
          <a:lstStyle>
            <a:lvl1pPr algn="r" eaLnBrk="0" hangingPunct="0">
              <a:defRPr sz="3600" b="1" i="1">
                <a:solidFill>
                  <a:srgbClr val="FFFF00"/>
                </a:solidFill>
                <a:effectLst>
                  <a:outerShdw blurRad="38100" dist="38100" dir="2700000" algn="tl">
                    <a:srgbClr val="000000"/>
                  </a:outerShdw>
                </a:effectLst>
                <a:latin typeface="Times New Roman" panose="02020603050405020304" pitchFamily="18" charset="0"/>
              </a:defRPr>
            </a:lvl1pPr>
            <a:lvl2pPr algn="r" eaLnBrk="0" hangingPunct="0">
              <a:defRPr sz="3600" b="1" i="1">
                <a:solidFill>
                  <a:srgbClr val="FFFF00"/>
                </a:solidFill>
                <a:effectLst>
                  <a:outerShdw blurRad="38100" dist="38100" dir="2700000" algn="tl">
                    <a:srgbClr val="000000"/>
                  </a:outerShdw>
                </a:effectLst>
                <a:latin typeface="Times New Roman" panose="02020603050405020304" pitchFamily="18" charset="0"/>
              </a:defRPr>
            </a:lvl2pPr>
            <a:lvl3pPr algn="r" eaLnBrk="0" hangingPunct="0">
              <a:defRPr sz="3600" b="1" i="1">
                <a:solidFill>
                  <a:srgbClr val="FFFF00"/>
                </a:solidFill>
                <a:effectLst>
                  <a:outerShdw blurRad="38100" dist="38100" dir="2700000" algn="tl">
                    <a:srgbClr val="000000"/>
                  </a:outerShdw>
                </a:effectLst>
                <a:latin typeface="Times New Roman" panose="02020603050405020304" pitchFamily="18" charset="0"/>
              </a:defRPr>
            </a:lvl3pPr>
            <a:lvl4pPr algn="r" eaLnBrk="0" hangingPunct="0">
              <a:defRPr sz="3600" b="1" i="1">
                <a:solidFill>
                  <a:srgbClr val="FFFF00"/>
                </a:solidFill>
                <a:effectLst>
                  <a:outerShdw blurRad="38100" dist="38100" dir="2700000" algn="tl">
                    <a:srgbClr val="000000"/>
                  </a:outerShdw>
                </a:effectLst>
                <a:latin typeface="Times New Roman" panose="02020603050405020304" pitchFamily="18" charset="0"/>
              </a:defRPr>
            </a:lvl4pPr>
            <a:lvl5pPr algn="r" eaLnBrk="0" hangingPunct="0">
              <a:defRPr sz="3600" b="1" i="1">
                <a:solidFill>
                  <a:srgbClr val="FFFF00"/>
                </a:solidFill>
                <a:effectLst>
                  <a:outerShdw blurRad="38100" dist="38100" dir="2700000" algn="tl">
                    <a:srgbClr val="000000"/>
                  </a:outerShdw>
                </a:effectLst>
                <a:latin typeface="Times New Roman" panose="02020603050405020304" pitchFamily="18" charset="0"/>
              </a:defRPr>
            </a:lvl5pPr>
            <a:lvl6pPr marL="457200" algn="r"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6pPr>
            <a:lvl7pPr marL="914400" algn="r"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7pPr>
            <a:lvl8pPr marL="1371600" algn="r"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8pPr>
            <a:lvl9pPr marL="1828800" algn="r"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9pPr>
          </a:lstStyle>
          <a:p>
            <a:pPr>
              <a:defRPr/>
            </a:pPr>
            <a:endParaRPr lang="en-US" altLang="en-US" smtClean="0"/>
          </a:p>
        </p:txBody>
      </p:sp>
      <p:pic>
        <p:nvPicPr>
          <p:cNvPr id="58374" name="Picture 14" descr="5510LeftSid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267200"/>
            <a:ext cx="2209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58375" name="Freeform 15"/>
          <p:cNvSpPr>
            <a:spLocks/>
          </p:cNvSpPr>
          <p:nvPr/>
        </p:nvSpPr>
        <p:spPr bwMode="auto">
          <a:xfrm>
            <a:off x="4191000" y="4267200"/>
            <a:ext cx="3429000" cy="1295400"/>
          </a:xfrm>
          <a:custGeom>
            <a:avLst/>
            <a:gdLst>
              <a:gd name="T0" fmla="*/ 2147483646 w 1632"/>
              <a:gd name="T1" fmla="*/ 2147483646 h 816"/>
              <a:gd name="T2" fmla="*/ 2147483646 w 1632"/>
              <a:gd name="T3" fmla="*/ 2147483646 h 816"/>
              <a:gd name="T4" fmla="*/ 2147483646 w 1632"/>
              <a:gd name="T5" fmla="*/ 2147483646 h 816"/>
              <a:gd name="T6" fmla="*/ 0 w 1632"/>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32" h="816">
                <a:moveTo>
                  <a:pt x="1632" y="816"/>
                </a:moveTo>
                <a:cubicBezTo>
                  <a:pt x="1328" y="800"/>
                  <a:pt x="1024" y="784"/>
                  <a:pt x="816" y="672"/>
                </a:cubicBezTo>
                <a:cubicBezTo>
                  <a:pt x="608" y="560"/>
                  <a:pt x="520" y="256"/>
                  <a:pt x="384" y="144"/>
                </a:cubicBezTo>
                <a:cubicBezTo>
                  <a:pt x="248" y="32"/>
                  <a:pt x="64" y="24"/>
                  <a:pt x="0" y="0"/>
                </a:cubicBezTo>
              </a:path>
            </a:pathLst>
          </a:custGeom>
          <a:noFill/>
          <a:ln w="381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6" name="Line 16"/>
          <p:cNvSpPr>
            <a:spLocks noChangeShapeType="1"/>
          </p:cNvSpPr>
          <p:nvPr/>
        </p:nvSpPr>
        <p:spPr bwMode="auto">
          <a:xfrm>
            <a:off x="7620000" y="5562600"/>
            <a:ext cx="1295400"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7" name="AutoShape 17"/>
          <p:cNvSpPr>
            <a:spLocks noChangeArrowheads="1"/>
          </p:cNvSpPr>
          <p:nvPr/>
        </p:nvSpPr>
        <p:spPr bwMode="auto">
          <a:xfrm rot="5633624">
            <a:off x="6246813" y="4584700"/>
            <a:ext cx="533400" cy="1143000"/>
          </a:xfrm>
          <a:prstGeom prst="triangle">
            <a:avLst>
              <a:gd name="adj" fmla="val 50000"/>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rgbClr val="FFFF00"/>
                </a:solidFill>
                <a:latin typeface="Times New Roman" panose="02020603050405020304" pitchFamily="18" charset="0"/>
              </a:defRPr>
            </a:lvl1pPr>
            <a:lvl2pPr marL="742950" indent="-285750">
              <a:spcBef>
                <a:spcPct val="20000"/>
              </a:spcBef>
              <a:buChar char="–"/>
              <a:defRPr sz="2000">
                <a:solidFill>
                  <a:srgbClr val="FFFF00"/>
                </a:solidFill>
                <a:latin typeface="Times New Roman" panose="02020603050405020304" pitchFamily="18" charset="0"/>
              </a:defRPr>
            </a:lvl2pPr>
            <a:lvl3pPr marL="1143000" indent="-228600">
              <a:spcBef>
                <a:spcPct val="20000"/>
              </a:spcBef>
              <a:buChar char="•"/>
              <a:defRPr sz="2000">
                <a:solidFill>
                  <a:srgbClr val="FFFF00"/>
                </a:solidFill>
                <a:latin typeface="Times New Roman" panose="02020603050405020304" pitchFamily="18" charset="0"/>
              </a:defRPr>
            </a:lvl3pPr>
            <a:lvl4pPr marL="1600200" indent="-228600">
              <a:spcBef>
                <a:spcPct val="20000"/>
              </a:spcBef>
              <a:buChar char="–"/>
              <a:defRPr sz="2000">
                <a:solidFill>
                  <a:srgbClr val="FFFF00"/>
                </a:solidFill>
                <a:latin typeface="Times New Roman" panose="02020603050405020304" pitchFamily="18" charset="0"/>
              </a:defRPr>
            </a:lvl4pPr>
            <a:lvl5pPr marL="2057400" indent="-228600">
              <a:spcBef>
                <a:spcPct val="20000"/>
              </a:spcBef>
              <a:buChar char="»"/>
              <a:defRPr sz="2000">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FFFF00"/>
                </a:solidFill>
                <a:latin typeface="Times New Roman" panose="02020603050405020304" pitchFamily="18"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317458" name="Text Box 18"/>
          <p:cNvSpPr txBox="1">
            <a:spLocks noChangeArrowheads="1"/>
          </p:cNvSpPr>
          <p:nvPr/>
        </p:nvSpPr>
        <p:spPr bwMode="auto">
          <a:xfrm>
            <a:off x="2590800" y="304800"/>
            <a:ext cx="3575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3600" b="1">
                <a:solidFill>
                  <a:srgbClr val="FFFF00"/>
                </a:solidFill>
                <a:effectLst>
                  <a:outerShdw blurRad="38100" dist="38100" dir="2700000" algn="tl">
                    <a:srgbClr val="000000"/>
                  </a:outerShdw>
                </a:effectLst>
                <a:latin typeface="Times New Roman" panose="02020603050405020304" pitchFamily="18" charset="0"/>
              </a:rPr>
              <a:t>Awareness Issues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52400" y="1295400"/>
            <a:ext cx="8839200" cy="4876800"/>
          </a:xfrm>
          <a:prstGeom prst="rect">
            <a:avLst/>
          </a:prstGeom>
          <a:solidFill>
            <a:srgbClr val="FFFF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rgbClr val="FFFF00"/>
                </a:solidFill>
                <a:latin typeface="Times New Roman" panose="02020603050405020304" pitchFamily="18" charset="0"/>
              </a:defRPr>
            </a:lvl1pPr>
            <a:lvl2pPr marL="742950" indent="-285750">
              <a:spcBef>
                <a:spcPct val="20000"/>
              </a:spcBef>
              <a:buChar char="–"/>
              <a:defRPr sz="2000">
                <a:solidFill>
                  <a:srgbClr val="FFFF00"/>
                </a:solidFill>
                <a:latin typeface="Times New Roman" panose="02020603050405020304" pitchFamily="18" charset="0"/>
              </a:defRPr>
            </a:lvl2pPr>
            <a:lvl3pPr marL="1143000" indent="-228600">
              <a:spcBef>
                <a:spcPct val="20000"/>
              </a:spcBef>
              <a:buChar char="•"/>
              <a:defRPr sz="2000">
                <a:solidFill>
                  <a:srgbClr val="FFFF00"/>
                </a:solidFill>
                <a:latin typeface="Times New Roman" panose="02020603050405020304" pitchFamily="18" charset="0"/>
              </a:defRPr>
            </a:lvl3pPr>
            <a:lvl4pPr marL="1600200" indent="-228600">
              <a:spcBef>
                <a:spcPct val="20000"/>
              </a:spcBef>
              <a:buChar char="–"/>
              <a:defRPr sz="2000">
                <a:solidFill>
                  <a:srgbClr val="FFFF00"/>
                </a:solidFill>
                <a:latin typeface="Times New Roman" panose="02020603050405020304" pitchFamily="18" charset="0"/>
              </a:defRPr>
            </a:lvl4pPr>
            <a:lvl5pPr marL="2057400" indent="-228600">
              <a:spcBef>
                <a:spcPct val="20000"/>
              </a:spcBef>
              <a:buChar char="»"/>
              <a:defRPr sz="2000">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FFFF00"/>
                </a:solidFill>
                <a:latin typeface="Times New Roman" panose="02020603050405020304" pitchFamily="18" charset="0"/>
              </a:defRPr>
            </a:lvl9pPr>
          </a:lstStyle>
          <a:p>
            <a:pPr algn="ctr">
              <a:spcBef>
                <a:spcPct val="0"/>
              </a:spcBef>
              <a:buFontTx/>
              <a:buNone/>
            </a:pPr>
            <a:r>
              <a:rPr lang="en-US" altLang="en-US" sz="2400">
                <a:solidFill>
                  <a:schemeClr val="tx1"/>
                </a:solidFill>
              </a:rPr>
              <a:t>d</a:t>
            </a:r>
          </a:p>
        </p:txBody>
      </p:sp>
      <p:grpSp>
        <p:nvGrpSpPr>
          <p:cNvPr id="59395" name="Group 3"/>
          <p:cNvGrpSpPr>
            <a:grpSpLocks/>
          </p:cNvGrpSpPr>
          <p:nvPr/>
        </p:nvGrpSpPr>
        <p:grpSpPr bwMode="auto">
          <a:xfrm>
            <a:off x="457200" y="1219200"/>
            <a:ext cx="8153400" cy="4648200"/>
            <a:chOff x="288" y="768"/>
            <a:chExt cx="5136" cy="2928"/>
          </a:xfrm>
        </p:grpSpPr>
        <p:grpSp>
          <p:nvGrpSpPr>
            <p:cNvPr id="59427" name="Group 4"/>
            <p:cNvGrpSpPr>
              <a:grpSpLocks/>
            </p:cNvGrpSpPr>
            <p:nvPr/>
          </p:nvGrpSpPr>
          <p:grpSpPr bwMode="auto">
            <a:xfrm>
              <a:off x="288" y="912"/>
              <a:ext cx="5136" cy="2784"/>
              <a:chOff x="288" y="912"/>
              <a:chExt cx="5136" cy="2784"/>
            </a:xfrm>
          </p:grpSpPr>
          <p:sp>
            <p:nvSpPr>
              <p:cNvPr id="59429" name="AutoShape 5"/>
              <p:cNvSpPr>
                <a:spLocks noChangeArrowheads="1"/>
              </p:cNvSpPr>
              <p:nvPr/>
            </p:nvSpPr>
            <p:spPr bwMode="auto">
              <a:xfrm rot="-5400000">
                <a:off x="816" y="384"/>
                <a:ext cx="2784" cy="3840"/>
              </a:xfrm>
              <a:custGeom>
                <a:avLst/>
                <a:gdLst>
                  <a:gd name="T0" fmla="*/ 40 w 21600"/>
                  <a:gd name="T1" fmla="*/ 61 h 21600"/>
                  <a:gd name="T2" fmla="*/ 23 w 21600"/>
                  <a:gd name="T3" fmla="*/ 121 h 21600"/>
                  <a:gd name="T4" fmla="*/ 6 w 21600"/>
                  <a:gd name="T5" fmla="*/ 61 h 21600"/>
                  <a:gd name="T6" fmla="*/ 2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0" name="Rectangle 6"/>
              <p:cNvSpPr>
                <a:spLocks noChangeArrowheads="1"/>
              </p:cNvSpPr>
              <p:nvPr/>
            </p:nvSpPr>
            <p:spPr bwMode="auto">
              <a:xfrm>
                <a:off x="4896" y="1776"/>
                <a:ext cx="528" cy="1104"/>
              </a:xfrm>
              <a:prstGeom prst="rect">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rgbClr val="FFFF00"/>
                    </a:solidFill>
                    <a:latin typeface="Times New Roman" panose="02020603050405020304" pitchFamily="18" charset="0"/>
                  </a:defRPr>
                </a:lvl1pPr>
                <a:lvl2pPr marL="742950" indent="-285750">
                  <a:spcBef>
                    <a:spcPct val="20000"/>
                  </a:spcBef>
                  <a:buChar char="–"/>
                  <a:defRPr sz="2000">
                    <a:solidFill>
                      <a:srgbClr val="FFFF00"/>
                    </a:solidFill>
                    <a:latin typeface="Times New Roman" panose="02020603050405020304" pitchFamily="18" charset="0"/>
                  </a:defRPr>
                </a:lvl2pPr>
                <a:lvl3pPr marL="1143000" indent="-228600">
                  <a:spcBef>
                    <a:spcPct val="20000"/>
                  </a:spcBef>
                  <a:buChar char="•"/>
                  <a:defRPr sz="2000">
                    <a:solidFill>
                      <a:srgbClr val="FFFF00"/>
                    </a:solidFill>
                    <a:latin typeface="Times New Roman" panose="02020603050405020304" pitchFamily="18" charset="0"/>
                  </a:defRPr>
                </a:lvl3pPr>
                <a:lvl4pPr marL="1600200" indent="-228600">
                  <a:spcBef>
                    <a:spcPct val="20000"/>
                  </a:spcBef>
                  <a:buChar char="–"/>
                  <a:defRPr sz="2000">
                    <a:solidFill>
                      <a:srgbClr val="FFFF00"/>
                    </a:solidFill>
                    <a:latin typeface="Times New Roman" panose="02020603050405020304" pitchFamily="18" charset="0"/>
                  </a:defRPr>
                </a:lvl4pPr>
                <a:lvl5pPr marL="2057400" indent="-228600">
                  <a:spcBef>
                    <a:spcPct val="20000"/>
                  </a:spcBef>
                  <a:buChar char="»"/>
                  <a:defRPr sz="2000">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FFFF00"/>
                    </a:solidFill>
                    <a:latin typeface="Times New Roman" panose="02020603050405020304" pitchFamily="18"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sp>
          <p:nvSpPr>
            <p:cNvPr id="318471" name="Text Box 7"/>
            <p:cNvSpPr txBox="1">
              <a:spLocks noChangeArrowheads="1"/>
            </p:cNvSpPr>
            <p:nvPr/>
          </p:nvSpPr>
          <p:spPr bwMode="auto">
            <a:xfrm>
              <a:off x="4272" y="768"/>
              <a:ext cx="10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a:solidFill>
                    <a:srgbClr val="FF0000"/>
                  </a:solidFill>
                  <a:effectLst>
                    <a:outerShdw blurRad="38100" dist="38100" dir="2700000" algn="tl">
                      <a:srgbClr val="000000"/>
                    </a:outerShdw>
                  </a:effectLst>
                  <a:latin typeface="Times New Roman" panose="02020603050405020304" pitchFamily="18" charset="0"/>
                </a:rPr>
                <a:t>Hazard zone</a:t>
              </a:r>
            </a:p>
          </p:txBody>
        </p:sp>
      </p:grpSp>
      <p:pic>
        <p:nvPicPr>
          <p:cNvPr id="59396" name="Picture 8" descr="5510TopSmallSh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743200"/>
            <a:ext cx="3657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73" name="Rectangle 9"/>
          <p:cNvSpPr>
            <a:spLocks noChangeArrowheads="1"/>
          </p:cNvSpPr>
          <p:nvPr/>
        </p:nvSpPr>
        <p:spPr bwMode="auto">
          <a:xfrm>
            <a:off x="2514600" y="0"/>
            <a:ext cx="6400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lIns="92075" tIns="46038" rIns="92075" bIns="46038" anchor="ctr"/>
          <a:lstStyle>
            <a:lvl1pPr algn="r" eaLnBrk="0" hangingPunct="0">
              <a:defRPr sz="3600" b="1" i="1">
                <a:solidFill>
                  <a:srgbClr val="FFFF00"/>
                </a:solidFill>
                <a:effectLst>
                  <a:outerShdw blurRad="38100" dist="38100" dir="2700000" algn="tl">
                    <a:srgbClr val="000000"/>
                  </a:outerShdw>
                </a:effectLst>
                <a:latin typeface="Times New Roman" panose="02020603050405020304" pitchFamily="18" charset="0"/>
              </a:defRPr>
            </a:lvl1pPr>
            <a:lvl2pPr algn="r" eaLnBrk="0" hangingPunct="0">
              <a:defRPr sz="3600" b="1" i="1">
                <a:solidFill>
                  <a:srgbClr val="FFFF00"/>
                </a:solidFill>
                <a:effectLst>
                  <a:outerShdw blurRad="38100" dist="38100" dir="2700000" algn="tl">
                    <a:srgbClr val="000000"/>
                  </a:outerShdw>
                </a:effectLst>
                <a:latin typeface="Times New Roman" panose="02020603050405020304" pitchFamily="18" charset="0"/>
              </a:defRPr>
            </a:lvl2pPr>
            <a:lvl3pPr algn="r" eaLnBrk="0" hangingPunct="0">
              <a:defRPr sz="3600" b="1" i="1">
                <a:solidFill>
                  <a:srgbClr val="FFFF00"/>
                </a:solidFill>
                <a:effectLst>
                  <a:outerShdw blurRad="38100" dist="38100" dir="2700000" algn="tl">
                    <a:srgbClr val="000000"/>
                  </a:outerShdw>
                </a:effectLst>
                <a:latin typeface="Times New Roman" panose="02020603050405020304" pitchFamily="18" charset="0"/>
              </a:defRPr>
            </a:lvl3pPr>
            <a:lvl4pPr algn="r" eaLnBrk="0" hangingPunct="0">
              <a:defRPr sz="3600" b="1" i="1">
                <a:solidFill>
                  <a:srgbClr val="FFFF00"/>
                </a:solidFill>
                <a:effectLst>
                  <a:outerShdw blurRad="38100" dist="38100" dir="2700000" algn="tl">
                    <a:srgbClr val="000000"/>
                  </a:outerShdw>
                </a:effectLst>
                <a:latin typeface="Times New Roman" panose="02020603050405020304" pitchFamily="18" charset="0"/>
              </a:defRPr>
            </a:lvl4pPr>
            <a:lvl5pPr algn="r" eaLnBrk="0" hangingPunct="0">
              <a:defRPr sz="3600" b="1" i="1">
                <a:solidFill>
                  <a:srgbClr val="FFFF00"/>
                </a:solidFill>
                <a:effectLst>
                  <a:outerShdw blurRad="38100" dist="38100" dir="2700000" algn="tl">
                    <a:srgbClr val="000000"/>
                  </a:outerShdw>
                </a:effectLst>
                <a:latin typeface="Times New Roman" panose="02020603050405020304" pitchFamily="18" charset="0"/>
              </a:defRPr>
            </a:lvl5pPr>
            <a:lvl6pPr marL="457200" algn="r"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6pPr>
            <a:lvl7pPr marL="914400" algn="r"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7pPr>
            <a:lvl8pPr marL="1371600" algn="r"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8pPr>
            <a:lvl9pPr marL="1828800" algn="r" eaLnBrk="0" fontAlgn="base" hangingPunct="0">
              <a:spcBef>
                <a:spcPct val="0"/>
              </a:spcBef>
              <a:spcAft>
                <a:spcPct val="0"/>
              </a:spcAft>
              <a:defRPr sz="3600" b="1" i="1">
                <a:solidFill>
                  <a:srgbClr val="FFFF00"/>
                </a:solidFill>
                <a:effectLst>
                  <a:outerShdw blurRad="38100" dist="38100" dir="2700000" algn="tl">
                    <a:srgbClr val="000000"/>
                  </a:outerShdw>
                </a:effectLst>
                <a:latin typeface="Times New Roman" panose="02020603050405020304" pitchFamily="18" charset="0"/>
              </a:defRPr>
            </a:lvl9pPr>
          </a:lstStyle>
          <a:p>
            <a:pPr>
              <a:defRPr/>
            </a:pPr>
            <a:endParaRPr lang="en-US" altLang="en-US" smtClean="0"/>
          </a:p>
        </p:txBody>
      </p:sp>
      <p:grpSp>
        <p:nvGrpSpPr>
          <p:cNvPr id="318474" name="Group 10"/>
          <p:cNvGrpSpPr>
            <a:grpSpLocks/>
          </p:cNvGrpSpPr>
          <p:nvPr/>
        </p:nvGrpSpPr>
        <p:grpSpPr bwMode="auto">
          <a:xfrm>
            <a:off x="4114800" y="1524000"/>
            <a:ext cx="4953000" cy="3124200"/>
            <a:chOff x="2592" y="960"/>
            <a:chExt cx="3120" cy="1968"/>
          </a:xfrm>
        </p:grpSpPr>
        <p:pic>
          <p:nvPicPr>
            <p:cNvPr id="59425" name="Picture 11" descr="5510CompleteSh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728"/>
              <a:ext cx="232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76" name="Text Box 12"/>
            <p:cNvSpPr txBox="1">
              <a:spLocks noChangeArrowheads="1"/>
            </p:cNvSpPr>
            <p:nvPr/>
          </p:nvSpPr>
          <p:spPr bwMode="auto">
            <a:xfrm>
              <a:off x="4279" y="960"/>
              <a:ext cx="14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a:solidFill>
                    <a:srgbClr val="339933"/>
                  </a:solidFill>
                  <a:effectLst>
                    <a:outerShdw blurRad="38100" dist="38100" dir="2700000" algn="tl">
                      <a:srgbClr val="000000"/>
                    </a:outerShdw>
                  </a:effectLst>
                  <a:latin typeface="Times New Roman" panose="02020603050405020304" pitchFamily="18" charset="0"/>
                </a:rPr>
                <a:t>Pressure Bumper</a:t>
              </a:r>
              <a:endParaRPr lang="en-US" altLang="en-US" sz="2400">
                <a:solidFill>
                  <a:srgbClr val="FF0000"/>
                </a:solidFill>
                <a:effectLst>
                  <a:outerShdw blurRad="38100" dist="38100" dir="2700000" algn="tl">
                    <a:srgbClr val="000000"/>
                  </a:outerShdw>
                </a:effectLst>
                <a:latin typeface="Times New Roman" panose="02020603050405020304" pitchFamily="18" charset="0"/>
              </a:endParaRPr>
            </a:p>
          </p:txBody>
        </p:sp>
      </p:grpSp>
      <p:grpSp>
        <p:nvGrpSpPr>
          <p:cNvPr id="318477" name="Group 13"/>
          <p:cNvGrpSpPr>
            <a:grpSpLocks/>
          </p:cNvGrpSpPr>
          <p:nvPr/>
        </p:nvGrpSpPr>
        <p:grpSpPr bwMode="auto">
          <a:xfrm>
            <a:off x="533400" y="1674813"/>
            <a:ext cx="8231188" cy="4040187"/>
            <a:chOff x="336" y="1055"/>
            <a:chExt cx="5185" cy="2545"/>
          </a:xfrm>
        </p:grpSpPr>
        <p:grpSp>
          <p:nvGrpSpPr>
            <p:cNvPr id="59417" name="Group 14"/>
            <p:cNvGrpSpPr>
              <a:grpSpLocks/>
            </p:cNvGrpSpPr>
            <p:nvPr/>
          </p:nvGrpSpPr>
          <p:grpSpPr bwMode="auto">
            <a:xfrm>
              <a:off x="336" y="1055"/>
              <a:ext cx="5185" cy="2545"/>
              <a:chOff x="336" y="1055"/>
              <a:chExt cx="5185" cy="2545"/>
            </a:xfrm>
          </p:grpSpPr>
          <p:sp>
            <p:nvSpPr>
              <p:cNvPr id="318479" name="Oval 15"/>
              <p:cNvSpPr>
                <a:spLocks noChangeArrowheads="1"/>
              </p:cNvSpPr>
              <p:nvPr/>
            </p:nvSpPr>
            <p:spPr bwMode="auto">
              <a:xfrm rot="-10774016">
                <a:off x="336" y="1920"/>
                <a:ext cx="2304" cy="673"/>
              </a:xfrm>
              <a:prstGeom prst="ellipse">
                <a:avLst/>
              </a:prstGeom>
              <a:gradFill rotWithShape="0">
                <a:gsLst>
                  <a:gs pos="0">
                    <a:schemeClr val="hlink"/>
                  </a:gs>
                  <a:gs pos="100000">
                    <a:schemeClr val="hlink">
                      <a:gamma/>
                      <a:shade val="46275"/>
                      <a:invGamma/>
                    </a:schemeClr>
                  </a:gs>
                </a:gsLst>
                <a:lin ang="0" scaled="1"/>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318480" name="Oval 16"/>
              <p:cNvSpPr>
                <a:spLocks noChangeArrowheads="1"/>
              </p:cNvSpPr>
              <p:nvPr/>
            </p:nvSpPr>
            <p:spPr bwMode="auto">
              <a:xfrm rot="-11900503">
                <a:off x="432" y="2304"/>
                <a:ext cx="2256" cy="673"/>
              </a:xfrm>
              <a:prstGeom prst="ellipse">
                <a:avLst/>
              </a:prstGeom>
              <a:gradFill rotWithShape="0">
                <a:gsLst>
                  <a:gs pos="0">
                    <a:schemeClr val="hlink"/>
                  </a:gs>
                  <a:gs pos="100000">
                    <a:schemeClr val="hlink">
                      <a:gamma/>
                      <a:shade val="46275"/>
                      <a:invGamma/>
                    </a:schemeClr>
                  </a:gs>
                </a:gsLst>
                <a:lin ang="0" scaled="1"/>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318481" name="Oval 17"/>
              <p:cNvSpPr>
                <a:spLocks noChangeArrowheads="1"/>
              </p:cNvSpPr>
              <p:nvPr/>
            </p:nvSpPr>
            <p:spPr bwMode="auto">
              <a:xfrm rot="-9513952">
                <a:off x="480" y="1487"/>
                <a:ext cx="2256" cy="673"/>
              </a:xfrm>
              <a:prstGeom prst="ellipse">
                <a:avLst/>
              </a:prstGeom>
              <a:gradFill rotWithShape="0">
                <a:gsLst>
                  <a:gs pos="0">
                    <a:schemeClr val="hlink"/>
                  </a:gs>
                  <a:gs pos="100000">
                    <a:schemeClr val="hlink">
                      <a:gamma/>
                      <a:shade val="46275"/>
                      <a:invGamma/>
                    </a:schemeClr>
                  </a:gs>
                </a:gsLst>
                <a:lin ang="0" scaled="1"/>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318482" name="Oval 18"/>
              <p:cNvSpPr>
                <a:spLocks noChangeArrowheads="1"/>
              </p:cNvSpPr>
              <p:nvPr/>
            </p:nvSpPr>
            <p:spPr bwMode="auto">
              <a:xfrm rot="-11382962">
                <a:off x="1680" y="2927"/>
                <a:ext cx="2544" cy="673"/>
              </a:xfrm>
              <a:prstGeom prst="ellipse">
                <a:avLst/>
              </a:prstGeom>
              <a:gradFill rotWithShape="0">
                <a:gsLst>
                  <a:gs pos="0">
                    <a:schemeClr val="hlink"/>
                  </a:gs>
                  <a:gs pos="100000">
                    <a:schemeClr val="hlink">
                      <a:gamma/>
                      <a:shade val="46275"/>
                      <a:invGamma/>
                    </a:schemeClr>
                  </a:gs>
                </a:gsLst>
                <a:lin ang="0" scaled="1"/>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318483" name="Oval 19"/>
              <p:cNvSpPr>
                <a:spLocks noChangeArrowheads="1"/>
              </p:cNvSpPr>
              <p:nvPr/>
            </p:nvSpPr>
            <p:spPr bwMode="auto">
              <a:xfrm rot="11382962" flipV="1">
                <a:off x="1680" y="1055"/>
                <a:ext cx="2544" cy="673"/>
              </a:xfrm>
              <a:prstGeom prst="ellipse">
                <a:avLst/>
              </a:prstGeom>
              <a:gradFill rotWithShape="0">
                <a:gsLst>
                  <a:gs pos="0">
                    <a:schemeClr val="hlink"/>
                  </a:gs>
                  <a:gs pos="100000">
                    <a:schemeClr val="hlink">
                      <a:gamma/>
                      <a:shade val="46275"/>
                      <a:invGamma/>
                    </a:schemeClr>
                  </a:gs>
                </a:gsLst>
                <a:lin ang="0" scaled="1"/>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318484" name="Oval 20"/>
              <p:cNvSpPr>
                <a:spLocks noChangeArrowheads="1"/>
              </p:cNvSpPr>
              <p:nvPr/>
            </p:nvSpPr>
            <p:spPr bwMode="auto">
              <a:xfrm rot="5474760">
                <a:off x="4536" y="1991"/>
                <a:ext cx="1296" cy="673"/>
              </a:xfrm>
              <a:prstGeom prst="ellipse">
                <a:avLst/>
              </a:prstGeom>
              <a:gradFill rotWithShape="0">
                <a:gsLst>
                  <a:gs pos="0">
                    <a:schemeClr val="hlink">
                      <a:gamma/>
                      <a:shade val="46275"/>
                      <a:invGamma/>
                    </a:schemeClr>
                  </a:gs>
                  <a:gs pos="100000">
                    <a:schemeClr val="hlink"/>
                  </a:gs>
                </a:gsLst>
                <a:lin ang="0" scaled="1"/>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318485" name="Text Box 21"/>
            <p:cNvSpPr txBox="1">
              <a:spLocks noChangeArrowheads="1"/>
            </p:cNvSpPr>
            <p:nvPr/>
          </p:nvSpPr>
          <p:spPr bwMode="auto">
            <a:xfrm>
              <a:off x="4272" y="1344"/>
              <a:ext cx="57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a:solidFill>
                    <a:schemeClr val="hlink"/>
                  </a:solidFill>
                  <a:effectLst>
                    <a:outerShdw blurRad="38100" dist="38100" dir="2700000" algn="tl">
                      <a:srgbClr val="000000"/>
                    </a:outerShdw>
                  </a:effectLst>
                  <a:latin typeface="Times New Roman" panose="02020603050405020304" pitchFamily="18" charset="0"/>
                </a:rPr>
                <a:t>Radar</a:t>
              </a:r>
            </a:p>
          </p:txBody>
        </p:sp>
      </p:grpSp>
      <p:grpSp>
        <p:nvGrpSpPr>
          <p:cNvPr id="318486" name="Group 22"/>
          <p:cNvGrpSpPr>
            <a:grpSpLocks/>
          </p:cNvGrpSpPr>
          <p:nvPr/>
        </p:nvGrpSpPr>
        <p:grpSpPr bwMode="auto">
          <a:xfrm>
            <a:off x="2971800" y="1828800"/>
            <a:ext cx="5943600" cy="3733800"/>
            <a:chOff x="1872" y="1152"/>
            <a:chExt cx="3744" cy="2352"/>
          </a:xfrm>
        </p:grpSpPr>
        <p:grpSp>
          <p:nvGrpSpPr>
            <p:cNvPr id="59404" name="Group 23"/>
            <p:cNvGrpSpPr>
              <a:grpSpLocks/>
            </p:cNvGrpSpPr>
            <p:nvPr/>
          </p:nvGrpSpPr>
          <p:grpSpPr bwMode="auto">
            <a:xfrm>
              <a:off x="1872" y="1152"/>
              <a:ext cx="3744" cy="2352"/>
              <a:chOff x="1872" y="1152"/>
              <a:chExt cx="3744" cy="2352"/>
            </a:xfrm>
          </p:grpSpPr>
          <p:sp>
            <p:nvSpPr>
              <p:cNvPr id="59406" name="AutoShape 24"/>
              <p:cNvSpPr>
                <a:spLocks noChangeArrowheads="1"/>
              </p:cNvSpPr>
              <p:nvPr/>
            </p:nvSpPr>
            <p:spPr bwMode="auto">
              <a:xfrm flipV="1">
                <a:off x="2448" y="2880"/>
                <a:ext cx="768" cy="624"/>
              </a:xfrm>
              <a:custGeom>
                <a:avLst/>
                <a:gdLst>
                  <a:gd name="T0" fmla="*/ 1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6188 w 21600"/>
                  <a:gd name="T13" fmla="*/ 6196 h 21600"/>
                  <a:gd name="T14" fmla="*/ 15413 w 21600"/>
                  <a:gd name="T15" fmla="*/ 15404 h 21600"/>
                </a:gdLst>
                <a:ahLst/>
                <a:cxnLst>
                  <a:cxn ang="T8">
                    <a:pos x="T0" y="T1"/>
                  </a:cxn>
                  <a:cxn ang="T9">
                    <a:pos x="T2" y="T3"/>
                  </a:cxn>
                  <a:cxn ang="T10">
                    <a:pos x="T4" y="T5"/>
                  </a:cxn>
                  <a:cxn ang="T11">
                    <a:pos x="T6" y="T7"/>
                  </a:cxn>
                </a:cxnLst>
                <a:rect l="T12" t="T13" r="T14" b="T15"/>
                <a:pathLst>
                  <a:path w="21600" h="21600">
                    <a:moveTo>
                      <a:pt x="0" y="0"/>
                    </a:moveTo>
                    <a:lnTo>
                      <a:pt x="8775" y="21600"/>
                    </a:lnTo>
                    <a:lnTo>
                      <a:pt x="12825" y="21600"/>
                    </a:lnTo>
                    <a:lnTo>
                      <a:pt x="21600" y="0"/>
                    </a:lnTo>
                    <a:lnTo>
                      <a:pt x="0" y="0"/>
                    </a:lnTo>
                    <a:close/>
                  </a:path>
                </a:pathLst>
              </a:custGeom>
              <a:gradFill rotWithShape="0">
                <a:gsLst>
                  <a:gs pos="0">
                    <a:srgbClr val="767600"/>
                  </a:gs>
                  <a:gs pos="100000">
                    <a:srgbClr val="FFFF00"/>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7" name="AutoShape 25"/>
              <p:cNvSpPr>
                <a:spLocks noChangeArrowheads="1"/>
              </p:cNvSpPr>
              <p:nvPr/>
            </p:nvSpPr>
            <p:spPr bwMode="auto">
              <a:xfrm flipV="1">
                <a:off x="2880" y="2880"/>
                <a:ext cx="768" cy="624"/>
              </a:xfrm>
              <a:custGeom>
                <a:avLst/>
                <a:gdLst>
                  <a:gd name="T0" fmla="*/ 1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6188 w 21600"/>
                  <a:gd name="T13" fmla="*/ 6196 h 21600"/>
                  <a:gd name="T14" fmla="*/ 15413 w 21600"/>
                  <a:gd name="T15" fmla="*/ 15404 h 21600"/>
                </a:gdLst>
                <a:ahLst/>
                <a:cxnLst>
                  <a:cxn ang="T8">
                    <a:pos x="T0" y="T1"/>
                  </a:cxn>
                  <a:cxn ang="T9">
                    <a:pos x="T2" y="T3"/>
                  </a:cxn>
                  <a:cxn ang="T10">
                    <a:pos x="T4" y="T5"/>
                  </a:cxn>
                  <a:cxn ang="T11">
                    <a:pos x="T6" y="T7"/>
                  </a:cxn>
                </a:cxnLst>
                <a:rect l="T12" t="T13" r="T14" b="T15"/>
                <a:pathLst>
                  <a:path w="21600" h="21600">
                    <a:moveTo>
                      <a:pt x="0" y="0"/>
                    </a:moveTo>
                    <a:lnTo>
                      <a:pt x="8775" y="21600"/>
                    </a:lnTo>
                    <a:lnTo>
                      <a:pt x="12825" y="21600"/>
                    </a:lnTo>
                    <a:lnTo>
                      <a:pt x="21600" y="0"/>
                    </a:lnTo>
                    <a:lnTo>
                      <a:pt x="0" y="0"/>
                    </a:lnTo>
                    <a:close/>
                  </a:path>
                </a:pathLst>
              </a:custGeom>
              <a:gradFill rotWithShape="0">
                <a:gsLst>
                  <a:gs pos="0">
                    <a:srgbClr val="767600"/>
                  </a:gs>
                  <a:gs pos="100000">
                    <a:srgbClr val="FFFF00"/>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8" name="AutoShape 26"/>
              <p:cNvSpPr>
                <a:spLocks noChangeArrowheads="1"/>
              </p:cNvSpPr>
              <p:nvPr/>
            </p:nvSpPr>
            <p:spPr bwMode="auto">
              <a:xfrm rot="5379023" flipV="1">
                <a:off x="1872" y="2301"/>
                <a:ext cx="768" cy="768"/>
              </a:xfrm>
              <a:custGeom>
                <a:avLst/>
                <a:gdLst>
                  <a:gd name="T0" fmla="*/ 1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6188 w 21600"/>
                  <a:gd name="T13" fmla="*/ 6188 h 21600"/>
                  <a:gd name="T14" fmla="*/ 15413 w 21600"/>
                  <a:gd name="T15" fmla="*/ 15413 h 21600"/>
                </a:gdLst>
                <a:ahLst/>
                <a:cxnLst>
                  <a:cxn ang="T8">
                    <a:pos x="T0" y="T1"/>
                  </a:cxn>
                  <a:cxn ang="T9">
                    <a:pos x="T2" y="T3"/>
                  </a:cxn>
                  <a:cxn ang="T10">
                    <a:pos x="T4" y="T5"/>
                  </a:cxn>
                  <a:cxn ang="T11">
                    <a:pos x="T6" y="T7"/>
                  </a:cxn>
                </a:cxnLst>
                <a:rect l="T12" t="T13" r="T14" b="T15"/>
                <a:pathLst>
                  <a:path w="21600" h="21600">
                    <a:moveTo>
                      <a:pt x="0" y="0"/>
                    </a:moveTo>
                    <a:lnTo>
                      <a:pt x="8775" y="21600"/>
                    </a:lnTo>
                    <a:lnTo>
                      <a:pt x="12825" y="21600"/>
                    </a:lnTo>
                    <a:lnTo>
                      <a:pt x="21600" y="0"/>
                    </a:lnTo>
                    <a:lnTo>
                      <a:pt x="0" y="0"/>
                    </a:lnTo>
                    <a:close/>
                  </a:path>
                </a:pathLst>
              </a:custGeom>
              <a:gradFill rotWithShape="0">
                <a:gsLst>
                  <a:gs pos="0">
                    <a:srgbClr val="FFFF00"/>
                  </a:gs>
                  <a:gs pos="100000">
                    <a:srgbClr val="767600"/>
                  </a:gs>
                </a:gsLst>
                <a:lin ang="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9" name="AutoShape 27"/>
              <p:cNvSpPr>
                <a:spLocks noChangeArrowheads="1"/>
              </p:cNvSpPr>
              <p:nvPr/>
            </p:nvSpPr>
            <p:spPr bwMode="auto">
              <a:xfrm rot="5325615" flipV="1">
                <a:off x="1872" y="1536"/>
                <a:ext cx="768" cy="768"/>
              </a:xfrm>
              <a:custGeom>
                <a:avLst/>
                <a:gdLst>
                  <a:gd name="T0" fmla="*/ 1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6188 w 21600"/>
                  <a:gd name="T13" fmla="*/ 6188 h 21600"/>
                  <a:gd name="T14" fmla="*/ 15413 w 21600"/>
                  <a:gd name="T15" fmla="*/ 15413 h 21600"/>
                </a:gdLst>
                <a:ahLst/>
                <a:cxnLst>
                  <a:cxn ang="T8">
                    <a:pos x="T0" y="T1"/>
                  </a:cxn>
                  <a:cxn ang="T9">
                    <a:pos x="T2" y="T3"/>
                  </a:cxn>
                  <a:cxn ang="T10">
                    <a:pos x="T4" y="T5"/>
                  </a:cxn>
                  <a:cxn ang="T11">
                    <a:pos x="T6" y="T7"/>
                  </a:cxn>
                </a:cxnLst>
                <a:rect l="T12" t="T13" r="T14" b="T15"/>
                <a:pathLst>
                  <a:path w="21600" h="21600">
                    <a:moveTo>
                      <a:pt x="0" y="0"/>
                    </a:moveTo>
                    <a:lnTo>
                      <a:pt x="8775" y="21600"/>
                    </a:lnTo>
                    <a:lnTo>
                      <a:pt x="12825" y="21600"/>
                    </a:lnTo>
                    <a:lnTo>
                      <a:pt x="21600" y="0"/>
                    </a:lnTo>
                    <a:lnTo>
                      <a:pt x="0" y="0"/>
                    </a:lnTo>
                    <a:close/>
                  </a:path>
                </a:pathLst>
              </a:custGeom>
              <a:gradFill rotWithShape="0">
                <a:gsLst>
                  <a:gs pos="0">
                    <a:srgbClr val="FFFF00"/>
                  </a:gs>
                  <a:gs pos="100000">
                    <a:srgbClr val="767600"/>
                  </a:gs>
                </a:gsLst>
                <a:lin ang="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0" name="AutoShape 28"/>
              <p:cNvSpPr>
                <a:spLocks noChangeArrowheads="1"/>
              </p:cNvSpPr>
              <p:nvPr/>
            </p:nvSpPr>
            <p:spPr bwMode="auto">
              <a:xfrm rot="5325615" flipV="1">
                <a:off x="1872" y="1920"/>
                <a:ext cx="768" cy="768"/>
              </a:xfrm>
              <a:custGeom>
                <a:avLst/>
                <a:gdLst>
                  <a:gd name="T0" fmla="*/ 1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6188 w 21600"/>
                  <a:gd name="T13" fmla="*/ 6188 h 21600"/>
                  <a:gd name="T14" fmla="*/ 15413 w 21600"/>
                  <a:gd name="T15" fmla="*/ 15413 h 21600"/>
                </a:gdLst>
                <a:ahLst/>
                <a:cxnLst>
                  <a:cxn ang="T8">
                    <a:pos x="T0" y="T1"/>
                  </a:cxn>
                  <a:cxn ang="T9">
                    <a:pos x="T2" y="T3"/>
                  </a:cxn>
                  <a:cxn ang="T10">
                    <a:pos x="T4" y="T5"/>
                  </a:cxn>
                  <a:cxn ang="T11">
                    <a:pos x="T6" y="T7"/>
                  </a:cxn>
                </a:cxnLst>
                <a:rect l="T12" t="T13" r="T14" b="T15"/>
                <a:pathLst>
                  <a:path w="21600" h="21600">
                    <a:moveTo>
                      <a:pt x="0" y="0"/>
                    </a:moveTo>
                    <a:lnTo>
                      <a:pt x="8775" y="21600"/>
                    </a:lnTo>
                    <a:lnTo>
                      <a:pt x="12825" y="21600"/>
                    </a:lnTo>
                    <a:lnTo>
                      <a:pt x="21600" y="0"/>
                    </a:lnTo>
                    <a:lnTo>
                      <a:pt x="0" y="0"/>
                    </a:lnTo>
                    <a:close/>
                  </a:path>
                </a:pathLst>
              </a:custGeom>
              <a:gradFill rotWithShape="0">
                <a:gsLst>
                  <a:gs pos="0">
                    <a:srgbClr val="FFFF00"/>
                  </a:gs>
                  <a:gs pos="100000">
                    <a:srgbClr val="767600"/>
                  </a:gs>
                </a:gsLst>
                <a:lin ang="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1" name="AutoShape 29"/>
              <p:cNvSpPr>
                <a:spLocks noChangeArrowheads="1"/>
              </p:cNvSpPr>
              <p:nvPr/>
            </p:nvSpPr>
            <p:spPr bwMode="auto">
              <a:xfrm rot="7655294" flipH="1" flipV="1">
                <a:off x="1992" y="1224"/>
                <a:ext cx="768" cy="720"/>
              </a:xfrm>
              <a:custGeom>
                <a:avLst/>
                <a:gdLst>
                  <a:gd name="T0" fmla="*/ 1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6188 w 21600"/>
                  <a:gd name="T13" fmla="*/ 6180 h 21600"/>
                  <a:gd name="T14" fmla="*/ 15413 w 21600"/>
                  <a:gd name="T15" fmla="*/ 15420 h 21600"/>
                </a:gdLst>
                <a:ahLst/>
                <a:cxnLst>
                  <a:cxn ang="T8">
                    <a:pos x="T0" y="T1"/>
                  </a:cxn>
                  <a:cxn ang="T9">
                    <a:pos x="T2" y="T3"/>
                  </a:cxn>
                  <a:cxn ang="T10">
                    <a:pos x="T4" y="T5"/>
                  </a:cxn>
                  <a:cxn ang="T11">
                    <a:pos x="T6" y="T7"/>
                  </a:cxn>
                </a:cxnLst>
                <a:rect l="T12" t="T13" r="T14" b="T15"/>
                <a:pathLst>
                  <a:path w="21600" h="21600">
                    <a:moveTo>
                      <a:pt x="0" y="0"/>
                    </a:moveTo>
                    <a:lnTo>
                      <a:pt x="8775" y="21600"/>
                    </a:lnTo>
                    <a:lnTo>
                      <a:pt x="12825" y="21600"/>
                    </a:lnTo>
                    <a:lnTo>
                      <a:pt x="21600" y="0"/>
                    </a:lnTo>
                    <a:lnTo>
                      <a:pt x="0" y="0"/>
                    </a:lnTo>
                    <a:close/>
                  </a:path>
                </a:pathLst>
              </a:custGeom>
              <a:gradFill rotWithShape="0">
                <a:gsLst>
                  <a:gs pos="0">
                    <a:srgbClr val="FFFF00"/>
                  </a:gs>
                  <a:gs pos="100000">
                    <a:srgbClr val="767600"/>
                  </a:gs>
                </a:gsLst>
                <a:lin ang="27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2" name="AutoShape 30"/>
              <p:cNvSpPr>
                <a:spLocks noChangeArrowheads="1"/>
              </p:cNvSpPr>
              <p:nvPr/>
            </p:nvSpPr>
            <p:spPr bwMode="auto">
              <a:xfrm>
                <a:off x="2448" y="1152"/>
                <a:ext cx="768" cy="624"/>
              </a:xfrm>
              <a:custGeom>
                <a:avLst/>
                <a:gdLst>
                  <a:gd name="T0" fmla="*/ 1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6188 w 21600"/>
                  <a:gd name="T13" fmla="*/ 6196 h 21600"/>
                  <a:gd name="T14" fmla="*/ 15413 w 21600"/>
                  <a:gd name="T15" fmla="*/ 15404 h 21600"/>
                </a:gdLst>
                <a:ahLst/>
                <a:cxnLst>
                  <a:cxn ang="T8">
                    <a:pos x="T0" y="T1"/>
                  </a:cxn>
                  <a:cxn ang="T9">
                    <a:pos x="T2" y="T3"/>
                  </a:cxn>
                  <a:cxn ang="T10">
                    <a:pos x="T4" y="T5"/>
                  </a:cxn>
                  <a:cxn ang="T11">
                    <a:pos x="T6" y="T7"/>
                  </a:cxn>
                </a:cxnLst>
                <a:rect l="T12" t="T13" r="T14" b="T15"/>
                <a:pathLst>
                  <a:path w="21600" h="21600">
                    <a:moveTo>
                      <a:pt x="0" y="0"/>
                    </a:moveTo>
                    <a:lnTo>
                      <a:pt x="8775" y="21600"/>
                    </a:lnTo>
                    <a:lnTo>
                      <a:pt x="12825" y="21600"/>
                    </a:lnTo>
                    <a:lnTo>
                      <a:pt x="21600" y="0"/>
                    </a:lnTo>
                    <a:lnTo>
                      <a:pt x="0" y="0"/>
                    </a:lnTo>
                    <a:close/>
                  </a:path>
                </a:pathLst>
              </a:custGeom>
              <a:gradFill rotWithShape="0">
                <a:gsLst>
                  <a:gs pos="0">
                    <a:srgbClr val="767600"/>
                  </a:gs>
                  <a:gs pos="100000">
                    <a:srgbClr val="FFFF00"/>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3" name="AutoShape 31"/>
              <p:cNvSpPr>
                <a:spLocks noChangeArrowheads="1"/>
              </p:cNvSpPr>
              <p:nvPr/>
            </p:nvSpPr>
            <p:spPr bwMode="auto">
              <a:xfrm>
                <a:off x="2880" y="1152"/>
                <a:ext cx="768" cy="624"/>
              </a:xfrm>
              <a:custGeom>
                <a:avLst/>
                <a:gdLst>
                  <a:gd name="T0" fmla="*/ 1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6188 w 21600"/>
                  <a:gd name="T13" fmla="*/ 6196 h 21600"/>
                  <a:gd name="T14" fmla="*/ 15413 w 21600"/>
                  <a:gd name="T15" fmla="*/ 15404 h 21600"/>
                </a:gdLst>
                <a:ahLst/>
                <a:cxnLst>
                  <a:cxn ang="T8">
                    <a:pos x="T0" y="T1"/>
                  </a:cxn>
                  <a:cxn ang="T9">
                    <a:pos x="T2" y="T3"/>
                  </a:cxn>
                  <a:cxn ang="T10">
                    <a:pos x="T4" y="T5"/>
                  </a:cxn>
                  <a:cxn ang="T11">
                    <a:pos x="T6" y="T7"/>
                  </a:cxn>
                </a:cxnLst>
                <a:rect l="T12" t="T13" r="T14" b="T15"/>
                <a:pathLst>
                  <a:path w="21600" h="21600">
                    <a:moveTo>
                      <a:pt x="0" y="0"/>
                    </a:moveTo>
                    <a:lnTo>
                      <a:pt x="8775" y="21600"/>
                    </a:lnTo>
                    <a:lnTo>
                      <a:pt x="12825" y="21600"/>
                    </a:lnTo>
                    <a:lnTo>
                      <a:pt x="21600" y="0"/>
                    </a:lnTo>
                    <a:lnTo>
                      <a:pt x="0" y="0"/>
                    </a:lnTo>
                    <a:close/>
                  </a:path>
                </a:pathLst>
              </a:custGeom>
              <a:gradFill rotWithShape="0">
                <a:gsLst>
                  <a:gs pos="0">
                    <a:srgbClr val="767600"/>
                  </a:gs>
                  <a:gs pos="100000">
                    <a:srgbClr val="FFFF00"/>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4" name="AutoShape 32"/>
              <p:cNvSpPr>
                <a:spLocks noChangeArrowheads="1"/>
              </p:cNvSpPr>
              <p:nvPr/>
            </p:nvSpPr>
            <p:spPr bwMode="auto">
              <a:xfrm rot="3167518" flipV="1">
                <a:off x="1992" y="2712"/>
                <a:ext cx="768" cy="720"/>
              </a:xfrm>
              <a:custGeom>
                <a:avLst/>
                <a:gdLst>
                  <a:gd name="T0" fmla="*/ 1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6188 w 21600"/>
                  <a:gd name="T13" fmla="*/ 6180 h 21600"/>
                  <a:gd name="T14" fmla="*/ 15413 w 21600"/>
                  <a:gd name="T15" fmla="*/ 15420 h 21600"/>
                </a:gdLst>
                <a:ahLst/>
                <a:cxnLst>
                  <a:cxn ang="T8">
                    <a:pos x="T0" y="T1"/>
                  </a:cxn>
                  <a:cxn ang="T9">
                    <a:pos x="T2" y="T3"/>
                  </a:cxn>
                  <a:cxn ang="T10">
                    <a:pos x="T4" y="T5"/>
                  </a:cxn>
                  <a:cxn ang="T11">
                    <a:pos x="T6" y="T7"/>
                  </a:cxn>
                </a:cxnLst>
                <a:rect l="T12" t="T13" r="T14" b="T15"/>
                <a:pathLst>
                  <a:path w="21600" h="21600">
                    <a:moveTo>
                      <a:pt x="0" y="0"/>
                    </a:moveTo>
                    <a:lnTo>
                      <a:pt x="8775" y="21600"/>
                    </a:lnTo>
                    <a:lnTo>
                      <a:pt x="12825" y="21600"/>
                    </a:lnTo>
                    <a:lnTo>
                      <a:pt x="21600" y="0"/>
                    </a:lnTo>
                    <a:lnTo>
                      <a:pt x="0" y="0"/>
                    </a:lnTo>
                    <a:close/>
                  </a:path>
                </a:pathLst>
              </a:custGeom>
              <a:gradFill rotWithShape="0">
                <a:gsLst>
                  <a:gs pos="0">
                    <a:srgbClr val="FFFF00"/>
                  </a:gs>
                  <a:gs pos="100000">
                    <a:srgbClr val="767600"/>
                  </a:gs>
                </a:gsLst>
                <a:lin ang="189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5" name="AutoShape 33"/>
              <p:cNvSpPr>
                <a:spLocks noChangeArrowheads="1"/>
              </p:cNvSpPr>
              <p:nvPr/>
            </p:nvSpPr>
            <p:spPr bwMode="auto">
              <a:xfrm rot="-5370430" flipH="1" flipV="1">
                <a:off x="4848" y="2352"/>
                <a:ext cx="768" cy="768"/>
              </a:xfrm>
              <a:custGeom>
                <a:avLst/>
                <a:gdLst>
                  <a:gd name="T0" fmla="*/ 1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6188 w 21600"/>
                  <a:gd name="T13" fmla="*/ 6188 h 21600"/>
                  <a:gd name="T14" fmla="*/ 15413 w 21600"/>
                  <a:gd name="T15" fmla="*/ 15413 h 21600"/>
                </a:gdLst>
                <a:ahLst/>
                <a:cxnLst>
                  <a:cxn ang="T8">
                    <a:pos x="T0" y="T1"/>
                  </a:cxn>
                  <a:cxn ang="T9">
                    <a:pos x="T2" y="T3"/>
                  </a:cxn>
                  <a:cxn ang="T10">
                    <a:pos x="T4" y="T5"/>
                  </a:cxn>
                  <a:cxn ang="T11">
                    <a:pos x="T6" y="T7"/>
                  </a:cxn>
                </a:cxnLst>
                <a:rect l="T12" t="T13" r="T14" b="T15"/>
                <a:pathLst>
                  <a:path w="21600" h="21600">
                    <a:moveTo>
                      <a:pt x="0" y="0"/>
                    </a:moveTo>
                    <a:lnTo>
                      <a:pt x="8775" y="21600"/>
                    </a:lnTo>
                    <a:lnTo>
                      <a:pt x="12825" y="21600"/>
                    </a:lnTo>
                    <a:lnTo>
                      <a:pt x="21600" y="0"/>
                    </a:lnTo>
                    <a:lnTo>
                      <a:pt x="0" y="0"/>
                    </a:lnTo>
                    <a:close/>
                  </a:path>
                </a:pathLst>
              </a:custGeom>
              <a:gradFill rotWithShape="0">
                <a:gsLst>
                  <a:gs pos="0">
                    <a:srgbClr val="767600"/>
                  </a:gs>
                  <a:gs pos="100000">
                    <a:srgbClr val="FFFF00"/>
                  </a:gs>
                </a:gsLst>
                <a:lin ang="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16" name="AutoShape 34"/>
              <p:cNvSpPr>
                <a:spLocks noChangeArrowheads="1"/>
              </p:cNvSpPr>
              <p:nvPr/>
            </p:nvSpPr>
            <p:spPr bwMode="auto">
              <a:xfrm rot="-5406174" flipH="1" flipV="1">
                <a:off x="4848" y="1536"/>
                <a:ext cx="768" cy="768"/>
              </a:xfrm>
              <a:custGeom>
                <a:avLst/>
                <a:gdLst>
                  <a:gd name="T0" fmla="*/ 1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6188 w 21600"/>
                  <a:gd name="T13" fmla="*/ 6188 h 21600"/>
                  <a:gd name="T14" fmla="*/ 15413 w 21600"/>
                  <a:gd name="T15" fmla="*/ 15413 h 21600"/>
                </a:gdLst>
                <a:ahLst/>
                <a:cxnLst>
                  <a:cxn ang="T8">
                    <a:pos x="T0" y="T1"/>
                  </a:cxn>
                  <a:cxn ang="T9">
                    <a:pos x="T2" y="T3"/>
                  </a:cxn>
                  <a:cxn ang="T10">
                    <a:pos x="T4" y="T5"/>
                  </a:cxn>
                  <a:cxn ang="T11">
                    <a:pos x="T6" y="T7"/>
                  </a:cxn>
                </a:cxnLst>
                <a:rect l="T12" t="T13" r="T14" b="T15"/>
                <a:pathLst>
                  <a:path w="21600" h="21600">
                    <a:moveTo>
                      <a:pt x="0" y="0"/>
                    </a:moveTo>
                    <a:lnTo>
                      <a:pt x="8775" y="21600"/>
                    </a:lnTo>
                    <a:lnTo>
                      <a:pt x="12825" y="21600"/>
                    </a:lnTo>
                    <a:lnTo>
                      <a:pt x="21600" y="0"/>
                    </a:lnTo>
                    <a:lnTo>
                      <a:pt x="0" y="0"/>
                    </a:lnTo>
                    <a:close/>
                  </a:path>
                </a:pathLst>
              </a:custGeom>
              <a:gradFill rotWithShape="0">
                <a:gsLst>
                  <a:gs pos="0">
                    <a:srgbClr val="767600"/>
                  </a:gs>
                  <a:gs pos="100000">
                    <a:srgbClr val="FFFF00"/>
                  </a:gs>
                </a:gsLst>
                <a:lin ang="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8499" name="Text Box 35"/>
            <p:cNvSpPr txBox="1">
              <a:spLocks noChangeArrowheads="1"/>
            </p:cNvSpPr>
            <p:nvPr/>
          </p:nvSpPr>
          <p:spPr bwMode="auto">
            <a:xfrm>
              <a:off x="4264" y="1152"/>
              <a:ext cx="1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a:solidFill>
                    <a:srgbClr val="FFFF00"/>
                  </a:solidFill>
                  <a:effectLst>
                    <a:outerShdw blurRad="38100" dist="38100" dir="2700000" algn="tl">
                      <a:srgbClr val="000000"/>
                    </a:outerShdw>
                  </a:effectLst>
                  <a:latin typeface="Times New Roman" panose="02020603050405020304" pitchFamily="18" charset="0"/>
                </a:rPr>
                <a:t>Ultrasonic/IR</a:t>
              </a:r>
            </a:p>
          </p:txBody>
        </p:sp>
      </p:grpSp>
      <p:sp>
        <p:nvSpPr>
          <p:cNvPr id="59401" name="Line 36"/>
          <p:cNvSpPr>
            <a:spLocks noChangeShapeType="1"/>
          </p:cNvSpPr>
          <p:nvPr/>
        </p:nvSpPr>
        <p:spPr bwMode="auto">
          <a:xfrm>
            <a:off x="457200" y="6019800"/>
            <a:ext cx="3657600" cy="0"/>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2" name="Text Box 37"/>
          <p:cNvSpPr txBox="1">
            <a:spLocks noChangeArrowheads="1"/>
          </p:cNvSpPr>
          <p:nvPr/>
        </p:nvSpPr>
        <p:spPr bwMode="auto">
          <a:xfrm>
            <a:off x="1965325" y="5638800"/>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rgbClr val="FFFF00"/>
                </a:solidFill>
                <a:latin typeface="Times New Roman" panose="02020603050405020304" pitchFamily="18" charset="0"/>
              </a:defRPr>
            </a:lvl1pPr>
            <a:lvl2pPr marL="742950" indent="-285750">
              <a:spcBef>
                <a:spcPct val="20000"/>
              </a:spcBef>
              <a:buChar char="–"/>
              <a:defRPr sz="2000">
                <a:solidFill>
                  <a:srgbClr val="FFFF00"/>
                </a:solidFill>
                <a:latin typeface="Times New Roman" panose="02020603050405020304" pitchFamily="18" charset="0"/>
              </a:defRPr>
            </a:lvl2pPr>
            <a:lvl3pPr marL="1143000" indent="-228600">
              <a:spcBef>
                <a:spcPct val="20000"/>
              </a:spcBef>
              <a:buChar char="•"/>
              <a:defRPr sz="2000">
                <a:solidFill>
                  <a:srgbClr val="FFFF00"/>
                </a:solidFill>
                <a:latin typeface="Times New Roman" panose="02020603050405020304" pitchFamily="18" charset="0"/>
              </a:defRPr>
            </a:lvl3pPr>
            <a:lvl4pPr marL="1600200" indent="-228600">
              <a:spcBef>
                <a:spcPct val="20000"/>
              </a:spcBef>
              <a:buChar char="–"/>
              <a:defRPr sz="2000">
                <a:solidFill>
                  <a:srgbClr val="FFFF00"/>
                </a:solidFill>
                <a:latin typeface="Times New Roman" panose="02020603050405020304" pitchFamily="18" charset="0"/>
              </a:defRPr>
            </a:lvl4pPr>
            <a:lvl5pPr marL="2057400" indent="-228600">
              <a:spcBef>
                <a:spcPct val="20000"/>
              </a:spcBef>
              <a:buChar char="»"/>
              <a:defRPr sz="2000">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FFFF00"/>
                </a:solidFill>
                <a:latin typeface="Times New Roman" panose="02020603050405020304" pitchFamily="18" charset="0"/>
              </a:defRPr>
            </a:lvl9pPr>
          </a:lstStyle>
          <a:p>
            <a:pPr>
              <a:spcBef>
                <a:spcPct val="0"/>
              </a:spcBef>
              <a:buFontTx/>
              <a:buNone/>
            </a:pPr>
            <a:r>
              <a:rPr lang="en-US" altLang="en-US" sz="2400">
                <a:solidFill>
                  <a:schemeClr val="tx1"/>
                </a:solidFill>
              </a:rPr>
              <a:t>30’</a:t>
            </a:r>
          </a:p>
        </p:txBody>
      </p:sp>
      <p:sp>
        <p:nvSpPr>
          <p:cNvPr id="318502" name="Rectangle 38"/>
          <p:cNvSpPr>
            <a:spLocks noGrp="1" noChangeArrowheads="1"/>
          </p:cNvSpPr>
          <p:nvPr>
            <p:ph type="title"/>
          </p:nvPr>
        </p:nvSpPr>
        <p:spPr>
          <a:xfrm>
            <a:off x="609600" y="0"/>
            <a:ext cx="6400800" cy="990600"/>
          </a:xfrm>
        </p:spPr>
        <p:txBody>
          <a:bodyPr/>
          <a:lstStyle/>
          <a:p>
            <a:pPr>
              <a:defRPr/>
            </a:pPr>
            <a:r>
              <a:rPr lang="en-US" altLang="en-US" sz="2800" i="0" smtClean="0"/>
              <a:t>3 Tiered Proximity Detection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184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184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18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2514600" y="0"/>
            <a:ext cx="2928938" cy="990600"/>
          </a:xfrm>
        </p:spPr>
        <p:txBody>
          <a:bodyPr/>
          <a:lstStyle/>
          <a:p>
            <a:pPr>
              <a:defRPr/>
            </a:pPr>
            <a:r>
              <a:rPr lang="en-US" altLang="en-US" i="0" smtClean="0"/>
              <a:t>Localization Issues</a:t>
            </a:r>
          </a:p>
        </p:txBody>
      </p:sp>
      <p:pic>
        <p:nvPicPr>
          <p:cNvPr id="60419" name="Picture 3" descr="bingCherryTree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8077200" cy="48387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0516" name="Text Box 4"/>
          <p:cNvSpPr txBox="1">
            <a:spLocks noChangeArrowheads="1"/>
          </p:cNvSpPr>
          <p:nvPr/>
        </p:nvSpPr>
        <p:spPr bwMode="auto">
          <a:xfrm>
            <a:off x="762000" y="1828800"/>
            <a:ext cx="5359400" cy="386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defRPr/>
            </a:pPr>
            <a:r>
              <a:rPr lang="en-US" altLang="en-US" sz="2400" b="1">
                <a:solidFill>
                  <a:srgbClr val="FFFF00"/>
                </a:solidFill>
                <a:effectLst>
                  <a:outerShdw blurRad="38100" dist="38100" dir="2700000" algn="tl">
                    <a:srgbClr val="000000"/>
                  </a:outerShdw>
                </a:effectLst>
                <a:latin typeface="Times New Roman" panose="02020603050405020304" pitchFamily="18" charset="0"/>
              </a:rPr>
              <a:t>Poor Radio Communications</a:t>
            </a:r>
          </a:p>
          <a:p>
            <a:pPr lvl="1">
              <a:buFontTx/>
              <a:buChar char="-"/>
              <a:defRPr/>
            </a:pPr>
            <a:r>
              <a:rPr lang="en-US" altLang="en-US" sz="2400" b="1">
                <a:solidFill>
                  <a:srgbClr val="FFFF00"/>
                </a:solidFill>
                <a:effectLst>
                  <a:outerShdw blurRad="38100" dist="38100" dir="2700000" algn="tl">
                    <a:srgbClr val="000000"/>
                  </a:outerShdw>
                </a:effectLst>
                <a:latin typeface="Times New Roman" panose="02020603050405020304" pitchFamily="18" charset="0"/>
              </a:rPr>
              <a:t> High power antennas</a:t>
            </a:r>
          </a:p>
          <a:p>
            <a:pPr lvl="1">
              <a:buFontTx/>
              <a:buChar char="-"/>
              <a:defRPr/>
            </a:pPr>
            <a:r>
              <a:rPr lang="en-US" altLang="en-US" sz="2400" b="1">
                <a:solidFill>
                  <a:srgbClr val="FFFF00"/>
                </a:solidFill>
                <a:effectLst>
                  <a:outerShdw blurRad="38100" dist="38100" dir="2700000" algn="tl">
                    <a:srgbClr val="000000"/>
                  </a:outerShdw>
                </a:effectLst>
                <a:latin typeface="Times New Roman" panose="02020603050405020304" pitchFamily="18" charset="0"/>
              </a:rPr>
              <a:t> Lower Frequency</a:t>
            </a:r>
          </a:p>
          <a:p>
            <a:pPr>
              <a:buFontTx/>
              <a:buChar char="•"/>
              <a:defRPr/>
            </a:pPr>
            <a:r>
              <a:rPr lang="en-US" altLang="en-US" sz="2400" b="1">
                <a:solidFill>
                  <a:srgbClr val="FFFF00"/>
                </a:solidFill>
                <a:effectLst>
                  <a:outerShdw blurRad="38100" dist="38100" dir="2700000" algn="tl">
                    <a:srgbClr val="000000"/>
                  </a:outerShdw>
                </a:effectLst>
                <a:latin typeface="Times New Roman" panose="02020603050405020304" pitchFamily="18" charset="0"/>
              </a:rPr>
              <a:t>Intermittent GPS</a:t>
            </a:r>
          </a:p>
          <a:p>
            <a:pPr lvl="1">
              <a:buFontTx/>
              <a:buChar char="-"/>
              <a:defRPr/>
            </a:pPr>
            <a:r>
              <a:rPr lang="en-US" altLang="en-US" sz="2400" b="1">
                <a:solidFill>
                  <a:srgbClr val="FFFF00"/>
                </a:solidFill>
                <a:effectLst>
                  <a:outerShdw blurRad="38100" dist="38100" dir="2700000" algn="tl">
                    <a:srgbClr val="000000"/>
                  </a:outerShdw>
                </a:effectLst>
                <a:latin typeface="Times New Roman" panose="02020603050405020304" pitchFamily="18" charset="0"/>
              </a:rPr>
              <a:t> Dead-reckoning</a:t>
            </a:r>
          </a:p>
          <a:p>
            <a:pPr lvl="1">
              <a:buFontTx/>
              <a:buChar char="-"/>
              <a:defRPr/>
            </a:pPr>
            <a:r>
              <a:rPr lang="en-US" altLang="en-US" sz="2400" b="1">
                <a:solidFill>
                  <a:srgbClr val="FFFF00"/>
                </a:solidFill>
                <a:effectLst>
                  <a:outerShdw blurRad="38100" dist="38100" dir="2700000" algn="tl">
                    <a:srgbClr val="000000"/>
                  </a:outerShdw>
                </a:effectLst>
                <a:latin typeface="Times New Roman" panose="02020603050405020304" pitchFamily="18" charset="0"/>
              </a:rPr>
              <a:t> Reactive positioning</a:t>
            </a:r>
          </a:p>
          <a:p>
            <a:pPr lvl="2">
              <a:buFont typeface="Wingdings" panose="05000000000000000000" pitchFamily="2" charset="2"/>
              <a:buChar char="§"/>
              <a:defRPr/>
            </a:pPr>
            <a:r>
              <a:rPr lang="en-US" altLang="en-US" sz="2400" b="1">
                <a:solidFill>
                  <a:srgbClr val="FFFF00"/>
                </a:solidFill>
                <a:effectLst>
                  <a:outerShdw blurRad="38100" dist="38100" dir="2700000" algn="tl">
                    <a:srgbClr val="000000"/>
                  </a:outerShdw>
                </a:effectLst>
                <a:latin typeface="Times New Roman" panose="02020603050405020304" pitchFamily="18" charset="0"/>
              </a:rPr>
              <a:t> Hole-following with range data</a:t>
            </a:r>
          </a:p>
          <a:p>
            <a:pPr lvl="2">
              <a:buFont typeface="Wingdings" panose="05000000000000000000" pitchFamily="2" charset="2"/>
              <a:buChar char="§"/>
              <a:defRPr/>
            </a:pPr>
            <a:r>
              <a:rPr lang="en-US" altLang="en-US" sz="2400" b="1">
                <a:solidFill>
                  <a:srgbClr val="FFFF00"/>
                </a:solidFill>
                <a:effectLst>
                  <a:outerShdw blurRad="38100" dist="38100" dir="2700000" algn="tl">
                    <a:srgbClr val="000000"/>
                  </a:outerShdw>
                </a:effectLst>
                <a:latin typeface="Times New Roman" panose="02020603050405020304" pitchFamily="18" charset="0"/>
              </a:rPr>
              <a:t> Row sensing with laser</a:t>
            </a:r>
          </a:p>
          <a:p>
            <a:pPr>
              <a:buFontTx/>
              <a:buChar char="•"/>
              <a:defRPr/>
            </a:pPr>
            <a:endParaRPr lang="en-US" altLang="en-US" sz="2400" b="1">
              <a:solidFill>
                <a:srgbClr val="FFFF00"/>
              </a:solidFill>
              <a:effectLst>
                <a:outerShdw blurRad="38100" dist="38100" dir="2700000" algn="tl">
                  <a:srgbClr val="000000"/>
                </a:outerShdw>
              </a:effectLst>
              <a:latin typeface="Times New Roman" panose="02020603050405020304" pitchFamily="18" charset="0"/>
            </a:endParaRPr>
          </a:p>
          <a:p>
            <a:pPr>
              <a:buFontTx/>
              <a:buChar char="•"/>
              <a:defRPr/>
            </a:pPr>
            <a:endParaRPr lang="en-US" altLang="en-US" sz="3200" b="1">
              <a:solidFill>
                <a:srgbClr val="FFFF00"/>
              </a:solidFill>
              <a:effectLst>
                <a:outerShdw blurRad="38100" dist="38100" dir="2700000" algn="tl">
                  <a:srgbClr val="000000"/>
                </a:outerShdw>
              </a:effectLst>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B34DC24-8B5A-4BD7-9BDB-ED58252533D2}" type="slidenum">
              <a:rPr lang="en-US" altLang="en-US"/>
              <a:pPr>
                <a:defRPr/>
              </a:pPr>
              <a:t>57</a:t>
            </a:fld>
            <a:endParaRPr lang="en-US" altLang="en-US"/>
          </a:p>
        </p:txBody>
      </p:sp>
      <p:sp>
        <p:nvSpPr>
          <p:cNvPr id="61443" name="Rectangle 2"/>
          <p:cNvSpPr>
            <a:spLocks noGrp="1" noChangeArrowheads="1"/>
          </p:cNvSpPr>
          <p:nvPr>
            <p:ph type="title"/>
          </p:nvPr>
        </p:nvSpPr>
        <p:spPr>
          <a:xfrm>
            <a:off x="158750" y="77788"/>
            <a:ext cx="6924675" cy="862012"/>
          </a:xfrm>
        </p:spPr>
        <p:txBody>
          <a:bodyPr/>
          <a:lstStyle/>
          <a:p>
            <a:pPr eaLnBrk="1" hangingPunct="1"/>
            <a:r>
              <a:rPr lang="en-US" altLang="en-US" sz="3200" smtClean="0"/>
              <a:t>Mission Payloads for UxVs</a:t>
            </a:r>
          </a:p>
        </p:txBody>
      </p:sp>
      <p:sp>
        <p:nvSpPr>
          <p:cNvPr id="322563" name="Rectangle 3"/>
          <p:cNvSpPr>
            <a:spLocks noGrp="1" noChangeArrowheads="1"/>
          </p:cNvSpPr>
          <p:nvPr>
            <p:ph type="body" idx="1"/>
          </p:nvPr>
        </p:nvSpPr>
        <p:spPr/>
        <p:txBody>
          <a:bodyPr/>
          <a:lstStyle/>
          <a:p>
            <a:pPr eaLnBrk="1" hangingPunct="1"/>
            <a:r>
              <a:rPr lang="en-US" altLang="en-US" smtClean="0"/>
              <a:t>Different CONOPS will produce different mission payload requirements.</a:t>
            </a:r>
          </a:p>
          <a:p>
            <a:pPr eaLnBrk="1" hangingPunct="1"/>
            <a:r>
              <a:rPr lang="en-US" altLang="en-US" smtClean="0"/>
              <a:t>ODIS-T Sensor Suites:</a:t>
            </a:r>
          </a:p>
          <a:p>
            <a:pPr lvl="1" eaLnBrk="1" hangingPunct="1"/>
            <a:r>
              <a:rPr lang="en-US" altLang="en-US" smtClean="0"/>
              <a:t>Visual – pan/tilt imaging camera</a:t>
            </a:r>
          </a:p>
          <a:p>
            <a:pPr lvl="1" eaLnBrk="1" hangingPunct="1"/>
            <a:r>
              <a:rPr lang="en-US" altLang="en-US" smtClean="0"/>
              <a:t>Passive &amp; active thermal imaging</a:t>
            </a:r>
          </a:p>
          <a:p>
            <a:pPr lvl="1" eaLnBrk="1" hangingPunct="1"/>
            <a:r>
              <a:rPr lang="en-US" altLang="en-US" smtClean="0"/>
              <a:t>Chemical sniffers – i.e. nitrates, toxic industrial chemicals</a:t>
            </a:r>
          </a:p>
          <a:p>
            <a:pPr lvl="1" eaLnBrk="1" hangingPunct="1"/>
            <a:r>
              <a:rPr lang="en-US" altLang="en-US" smtClean="0"/>
              <a:t>Night vision sensors</a:t>
            </a:r>
          </a:p>
          <a:p>
            <a:pPr lvl="1" eaLnBrk="1" hangingPunct="1"/>
            <a:r>
              <a:rPr lang="en-US" altLang="en-US" smtClean="0"/>
              <a:t>Acoustic sensors</a:t>
            </a:r>
          </a:p>
          <a:p>
            <a:pPr lvl="1" eaLnBrk="1" hangingPunct="1"/>
            <a:r>
              <a:rPr lang="en-US" altLang="en-US" smtClean="0"/>
              <a:t>Radiation detectors – i.e. dirty bombs</a:t>
            </a:r>
          </a:p>
          <a:p>
            <a:pPr lvl="1" eaLnBrk="1" hangingPunct="1"/>
            <a:r>
              <a:rPr lang="en-US" altLang="en-US" smtClean="0"/>
              <a:t>Biological agents detection</a:t>
            </a:r>
          </a:p>
          <a:p>
            <a:pPr lvl="1" eaLnBrk="1" hangingPunct="1"/>
            <a:r>
              <a:rPr lang="en-US" altLang="en-US" smtClean="0"/>
              <a:t>MEMS technology – multiple threats</a:t>
            </a:r>
          </a:p>
          <a:p>
            <a:pPr lvl="1" eaLnBrk="1" hangingPunct="1"/>
            <a:r>
              <a:rPr lang="en-US" altLang="en-US" smtClean="0"/>
              <a:t>License plate recognition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25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256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25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256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256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256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256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256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256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256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pPr>
              <a:defRPr/>
            </a:pPr>
            <a:fld id="{26219AF9-68B6-485D-B5D6-2E5AE6103BCA}" type="slidenum">
              <a:rPr lang="en-US" altLang="en-US"/>
              <a:pPr>
                <a:defRPr/>
              </a:pPr>
              <a:t>58</a:t>
            </a:fld>
            <a:endParaRPr lang="en-US" altLang="en-US"/>
          </a:p>
        </p:txBody>
      </p:sp>
      <p:sp>
        <p:nvSpPr>
          <p:cNvPr id="62467" name="Rectangle 2"/>
          <p:cNvSpPr>
            <a:spLocks noGrp="1" noChangeArrowheads="1"/>
          </p:cNvSpPr>
          <p:nvPr>
            <p:ph type="title"/>
          </p:nvPr>
        </p:nvSpPr>
        <p:spPr/>
        <p:txBody>
          <a:bodyPr/>
          <a:lstStyle/>
          <a:p>
            <a:r>
              <a:rPr lang="en-US" altLang="en-US" sz="3200" smtClean="0"/>
              <a:t>Mission Packages - IR</a:t>
            </a:r>
          </a:p>
        </p:txBody>
      </p:sp>
      <p:sp>
        <p:nvSpPr>
          <p:cNvPr id="62468" name="Rectangle 3"/>
          <p:cNvSpPr>
            <a:spLocks noChangeArrowheads="1"/>
          </p:cNvSpPr>
          <p:nvPr/>
        </p:nvSpPr>
        <p:spPr bwMode="auto">
          <a:xfrm>
            <a:off x="0" y="2395538"/>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1000">
                <a:cs typeface="Times New Roman" panose="02020603050405020304" pitchFamily="18" charset="0"/>
              </a:rPr>
              <a:t> </a:t>
            </a:r>
          </a:p>
          <a:p>
            <a:pPr>
              <a:spcBef>
                <a:spcPct val="0"/>
              </a:spcBef>
              <a:buFontTx/>
              <a:buNone/>
            </a:pPr>
            <a:endParaRPr lang="en-US" altLang="en-US" sz="2400"/>
          </a:p>
        </p:txBody>
      </p:sp>
      <p:pic>
        <p:nvPicPr>
          <p:cNvPr id="62469" name="Picture 4" descr="br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90800"/>
            <a:ext cx="3743325"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70" name="Group 5"/>
          <p:cNvGrpSpPr>
            <a:grpSpLocks/>
          </p:cNvGrpSpPr>
          <p:nvPr/>
        </p:nvGrpSpPr>
        <p:grpSpPr bwMode="auto">
          <a:xfrm>
            <a:off x="762000" y="1981200"/>
            <a:ext cx="7696200" cy="593725"/>
            <a:chOff x="43" y="384"/>
            <a:chExt cx="3968" cy="374"/>
          </a:xfrm>
        </p:grpSpPr>
        <p:sp>
          <p:nvSpPr>
            <p:cNvPr id="62472" name="Rectangle 6"/>
            <p:cNvSpPr>
              <a:spLocks noChangeArrowheads="1"/>
            </p:cNvSpPr>
            <p:nvPr/>
          </p:nvSpPr>
          <p:spPr bwMode="auto">
            <a:xfrm>
              <a:off x="43" y="384"/>
              <a:ext cx="1984" cy="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cs typeface="Times New Roman" panose="02020603050405020304" pitchFamily="18" charset="0"/>
                </a:rPr>
                <a:t>IR Image – Warm Brake</a:t>
              </a:r>
              <a:endParaRPr lang="en-US" altLang="en-US" sz="2000" b="1">
                <a:cs typeface="Times New Roman" panose="02020603050405020304" pitchFamily="18" charset="0"/>
              </a:endParaRPr>
            </a:p>
            <a:p>
              <a:pPr algn="ctr">
                <a:spcBef>
                  <a:spcPct val="0"/>
                </a:spcBef>
                <a:buFontTx/>
                <a:buNone/>
              </a:pPr>
              <a:endParaRPr lang="en-US" altLang="en-US" sz="2400"/>
            </a:p>
          </p:txBody>
        </p:sp>
        <p:sp>
          <p:nvSpPr>
            <p:cNvPr id="62473" name="Rectangle 7"/>
            <p:cNvSpPr>
              <a:spLocks noChangeArrowheads="1"/>
            </p:cNvSpPr>
            <p:nvPr/>
          </p:nvSpPr>
          <p:spPr bwMode="auto">
            <a:xfrm>
              <a:off x="2027" y="384"/>
              <a:ext cx="1984" cy="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cs typeface="Times New Roman" panose="02020603050405020304" pitchFamily="18" charset="0"/>
                </a:rPr>
                <a:t> </a:t>
              </a:r>
              <a:r>
                <a:rPr lang="en-US" altLang="en-US" sz="2000">
                  <a:cs typeface="Times New Roman" panose="02020603050405020304" pitchFamily="18" charset="0"/>
                </a:rPr>
                <a:t>IR Image – Recently Driven Vehicle</a:t>
              </a:r>
              <a:endParaRPr lang="en-US" altLang="en-US" sz="2000"/>
            </a:p>
          </p:txBody>
        </p:sp>
      </p:grpSp>
      <p:pic>
        <p:nvPicPr>
          <p:cNvPr id="62471" name="Picture 8" descr="IR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590800"/>
            <a:ext cx="41910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E607A02F-7088-4DC2-AB31-40324F0513C8}" type="slidenum">
              <a:rPr lang="en-US" altLang="en-US"/>
              <a:pPr>
                <a:defRPr/>
              </a:pPr>
              <a:t>59</a:t>
            </a:fld>
            <a:endParaRPr lang="en-US" altLang="en-US"/>
          </a:p>
        </p:txBody>
      </p:sp>
      <p:sp>
        <p:nvSpPr>
          <p:cNvPr id="64515" name="Rectangle 2"/>
          <p:cNvSpPr>
            <a:spLocks noGrp="1" noChangeArrowheads="1"/>
          </p:cNvSpPr>
          <p:nvPr>
            <p:ph type="title"/>
          </p:nvPr>
        </p:nvSpPr>
        <p:spPr>
          <a:xfrm>
            <a:off x="158750" y="77788"/>
            <a:ext cx="6924675" cy="862012"/>
          </a:xfrm>
        </p:spPr>
        <p:txBody>
          <a:bodyPr/>
          <a:lstStyle/>
          <a:p>
            <a:pPr eaLnBrk="1" hangingPunct="1"/>
            <a:r>
              <a:rPr lang="en-US" altLang="en-US" sz="3200" smtClean="0"/>
              <a:t>Mission Payloads for UxVs</a:t>
            </a:r>
          </a:p>
        </p:txBody>
      </p:sp>
      <p:sp>
        <p:nvSpPr>
          <p:cNvPr id="506883" name="Rectangle 3"/>
          <p:cNvSpPr>
            <a:spLocks noGrp="1" noChangeArrowheads="1"/>
          </p:cNvSpPr>
          <p:nvPr>
            <p:ph type="body" idx="1"/>
          </p:nvPr>
        </p:nvSpPr>
        <p:spPr>
          <a:xfrm>
            <a:off x="231775" y="1270000"/>
            <a:ext cx="6650038" cy="5211763"/>
          </a:xfrm>
        </p:spPr>
        <p:txBody>
          <a:bodyPr/>
          <a:lstStyle/>
          <a:p>
            <a:pPr eaLnBrk="1" hangingPunct="1"/>
            <a:r>
              <a:rPr lang="en-US" altLang="en-US" sz="2000" smtClean="0"/>
              <a:t>Different CONOPS will produce different mission payload requirements</a:t>
            </a:r>
          </a:p>
          <a:p>
            <a:pPr eaLnBrk="1" hangingPunct="1"/>
            <a:r>
              <a:rPr lang="en-US" altLang="en-US" sz="2000" smtClean="0"/>
              <a:t>ODIS-T Sensor Suites:</a:t>
            </a:r>
          </a:p>
          <a:p>
            <a:pPr lvl="1" eaLnBrk="1" hangingPunct="1"/>
            <a:r>
              <a:rPr lang="en-US" altLang="en-US" smtClean="0"/>
              <a:t>Visual – pan/tilt imaging camera</a:t>
            </a:r>
          </a:p>
          <a:p>
            <a:pPr lvl="1" eaLnBrk="1" hangingPunct="1"/>
            <a:r>
              <a:rPr lang="en-US" altLang="en-US" smtClean="0"/>
              <a:t>Passive &amp; active thermal imaging</a:t>
            </a:r>
          </a:p>
          <a:p>
            <a:pPr lvl="1" eaLnBrk="1" hangingPunct="1"/>
            <a:r>
              <a:rPr lang="en-US" altLang="en-US" smtClean="0"/>
              <a:t>Chemical sniffers – i.e. nitrates, toxic industrial chemicals</a:t>
            </a:r>
          </a:p>
          <a:p>
            <a:pPr lvl="1" eaLnBrk="1" hangingPunct="1"/>
            <a:r>
              <a:rPr lang="en-US" altLang="en-US" smtClean="0"/>
              <a:t>Night vision sensors</a:t>
            </a:r>
          </a:p>
          <a:p>
            <a:pPr lvl="1" eaLnBrk="1" hangingPunct="1"/>
            <a:r>
              <a:rPr lang="en-US" altLang="en-US" smtClean="0"/>
              <a:t>Acoustic sensors</a:t>
            </a:r>
          </a:p>
          <a:p>
            <a:pPr lvl="1" eaLnBrk="1" hangingPunct="1"/>
            <a:r>
              <a:rPr lang="en-US" altLang="en-US" smtClean="0"/>
              <a:t>Radiation detectors – i.e. dirty bombs</a:t>
            </a:r>
          </a:p>
          <a:p>
            <a:pPr lvl="1" eaLnBrk="1" hangingPunct="1"/>
            <a:r>
              <a:rPr lang="en-US" altLang="en-US" smtClean="0"/>
              <a:t>Biological agents detection</a:t>
            </a:r>
          </a:p>
          <a:p>
            <a:pPr lvl="1" eaLnBrk="1" hangingPunct="1"/>
            <a:r>
              <a:rPr lang="en-US" altLang="en-US" smtClean="0"/>
              <a:t>MEMS technology – multiple threats</a:t>
            </a:r>
          </a:p>
          <a:p>
            <a:pPr lvl="1" eaLnBrk="1" hangingPunct="1"/>
            <a:r>
              <a:rPr lang="en-US" altLang="en-US" smtClean="0"/>
              <a:t>License plate recognition</a:t>
            </a:r>
          </a:p>
          <a:p>
            <a:pPr eaLnBrk="1" hangingPunct="1"/>
            <a:r>
              <a:rPr lang="en-US" altLang="en-US" sz="2000" b="1" smtClean="0"/>
              <a:t>Mission payload can be actuators as well as sensors</a:t>
            </a:r>
          </a:p>
          <a:p>
            <a:pPr lvl="1" eaLnBrk="1" hangingPunct="1"/>
            <a:endParaRPr lang="en-US" altLang="en-US" smtClean="0"/>
          </a:p>
        </p:txBody>
      </p:sp>
      <p:grpSp>
        <p:nvGrpSpPr>
          <p:cNvPr id="506886" name="Group 6"/>
          <p:cNvGrpSpPr>
            <a:grpSpLocks/>
          </p:cNvGrpSpPr>
          <p:nvPr/>
        </p:nvGrpSpPr>
        <p:grpSpPr bwMode="auto">
          <a:xfrm>
            <a:off x="6351588" y="2763838"/>
            <a:ext cx="2381250" cy="2943225"/>
            <a:chOff x="4001" y="1741"/>
            <a:chExt cx="1500" cy="1854"/>
          </a:xfrm>
        </p:grpSpPr>
        <p:pic>
          <p:nvPicPr>
            <p:cNvPr id="645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1" y="1741"/>
              <a:ext cx="1500" cy="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9" name="Text Box 5"/>
            <p:cNvSpPr txBox="1">
              <a:spLocks noChangeArrowheads="1"/>
            </p:cNvSpPr>
            <p:nvPr/>
          </p:nvSpPr>
          <p:spPr bwMode="auto">
            <a:xfrm>
              <a:off x="4067" y="3403"/>
              <a:ext cx="12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SzPct val="70000"/>
                <a:buChar char="o"/>
                <a:defRPr sz="2000">
                  <a:solidFill>
                    <a:schemeClr val="tx1"/>
                  </a:solidFill>
                  <a:latin typeface="Times New Roman" panose="02020603050405020304" pitchFamily="18" charset="0"/>
                </a:defRPr>
              </a:lvl4pPr>
              <a:lvl5pPr marL="2057400" indent="-228600">
                <a:spcBef>
                  <a:spcPct val="20000"/>
                </a:spcBef>
                <a:buSzPct val="75000"/>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75000"/>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t>Samsung Robot Sentry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6883">
                                            <p:txEl>
                                              <p:pRg st="11" end="1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68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UC Merced</a:t>
            </a:r>
            <a:endParaRPr lang="en-US" dirty="0"/>
          </a:p>
        </p:txBody>
      </p:sp>
      <p:pic>
        <p:nvPicPr>
          <p:cNvPr id="2050" name="Picture 2" descr="http://admissions.ucmerced.edu/sites/admissions/files/public/5658588806_b65da8a166_b.jpg">
            <a:hlinkClick r:id="rId3"/>
          </p:cNvPr>
          <p:cNvPicPr>
            <a:picLocks noGrp="1" noChangeAspect="1" noChangeArrowheads="1"/>
          </p:cNvPicPr>
          <p:nvPr>
            <p:ph sz="half" idx="1"/>
          </p:nvPr>
        </p:nvPicPr>
        <p:blipFill>
          <a:blip r:embed="rId4" cstate="screen">
            <a:extLst>
              <a:ext uri="{28A0092B-C50C-407E-A947-70E740481C1C}">
                <a14:useLocalDpi xmlns:a14="http://schemas.microsoft.com/office/drawing/2010/main"/>
              </a:ext>
            </a:extLst>
          </a:blip>
          <a:srcRect/>
          <a:stretch>
            <a:fillRect/>
          </a:stretch>
        </p:blipFill>
        <p:spPr bwMode="auto">
          <a:xfrm>
            <a:off x="560410" y="1828800"/>
            <a:ext cx="3689305" cy="1524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p:txBody>
          <a:bodyPr>
            <a:normAutofit lnSpcReduction="10000"/>
          </a:bodyPr>
          <a:lstStyle/>
          <a:p>
            <a:r>
              <a:rPr lang="en-US" dirty="0" smtClean="0"/>
              <a:t>Established 2005</a:t>
            </a:r>
          </a:p>
          <a:p>
            <a:r>
              <a:rPr lang="en-US" dirty="0" smtClean="0"/>
              <a:t>1</a:t>
            </a:r>
            <a:r>
              <a:rPr lang="en-US" baseline="30000" dirty="0" smtClean="0"/>
              <a:t>st</a:t>
            </a:r>
            <a:r>
              <a:rPr lang="en-US" dirty="0" smtClean="0"/>
              <a:t> research university in 21</a:t>
            </a:r>
            <a:r>
              <a:rPr lang="en-US" baseline="30000" dirty="0" smtClean="0"/>
              <a:t>st</a:t>
            </a:r>
            <a:r>
              <a:rPr lang="en-US" dirty="0" smtClean="0"/>
              <a:t> century in USA.</a:t>
            </a:r>
          </a:p>
          <a:p>
            <a:r>
              <a:rPr lang="en-US" dirty="0" smtClean="0"/>
              <a:t>5,764 Undergraduates</a:t>
            </a:r>
          </a:p>
          <a:p>
            <a:r>
              <a:rPr lang="en-US" dirty="0" smtClean="0"/>
              <a:t>442 Grads (90% </a:t>
            </a:r>
            <a:r>
              <a:rPr lang="en-US" dirty="0" err="1" smtClean="0"/>
              <a:t>Ph.Ds</a:t>
            </a:r>
            <a:r>
              <a:rPr lang="en-US" dirty="0" smtClean="0"/>
              <a:t>)</a:t>
            </a:r>
          </a:p>
          <a:p>
            <a:endParaRPr lang="en-US" dirty="0" smtClean="0"/>
          </a:p>
          <a:p>
            <a:r>
              <a:rPr lang="en-US" dirty="0" smtClean="0"/>
              <a:t>Strong Undergraduate Research Presence (HSI, MSI)</a:t>
            </a:r>
          </a:p>
          <a:p>
            <a:endParaRPr lang="en-US" dirty="0"/>
          </a:p>
        </p:txBody>
      </p:sp>
      <p:sp>
        <p:nvSpPr>
          <p:cNvPr id="5" name="Footer Placeholder 4"/>
          <p:cNvSpPr>
            <a:spLocks noGrp="1"/>
          </p:cNvSpPr>
          <p:nvPr>
            <p:ph type="ftr" sz="quarter" idx="11"/>
          </p:nvPr>
        </p:nvSpPr>
        <p:spPr/>
        <p:txBody>
          <a:bodyPr/>
          <a:lstStyle/>
          <a:p>
            <a:pPr>
              <a:defRPr/>
            </a:pPr>
            <a:r>
              <a:rPr lang="en-US" smtClean="0"/>
              <a:t>UAS Tutorial Part 1: CSOIS Unmanned Autonomous Systems</a:t>
            </a:r>
            <a:endParaRPr lang="en-US" dirty="0"/>
          </a:p>
        </p:txBody>
      </p:sp>
      <p:sp>
        <p:nvSpPr>
          <p:cNvPr id="6" name="Slide Number Placeholder 5"/>
          <p:cNvSpPr>
            <a:spLocks noGrp="1"/>
          </p:cNvSpPr>
          <p:nvPr>
            <p:ph type="sldNum" sz="quarter" idx="12"/>
          </p:nvPr>
        </p:nvSpPr>
        <p:spPr/>
        <p:txBody>
          <a:bodyPr/>
          <a:lstStyle/>
          <a:p>
            <a:pPr>
              <a:defRPr/>
            </a:pPr>
            <a:fld id="{28F522BD-2294-44D3-8FAB-8F5F655B9741}" type="slidenum">
              <a:rPr lang="en-US" smtClean="0"/>
              <a:t>6</a:t>
            </a:fld>
            <a:endParaRPr lang="en-US" dirty="0"/>
          </a:p>
        </p:txBody>
      </p:sp>
      <p:pic>
        <p:nvPicPr>
          <p:cNvPr id="2052" name="Picture 4" descr="http://ww3.hdnux.com/photos/21/12/47/4499926/3/premium_article_headline.jpg">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 y="3810000"/>
            <a:ext cx="3743325" cy="209310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a:defRPr/>
            </a:pPr>
            <a:r>
              <a:rPr lang="en-US" smtClean="0"/>
              <a:t>7/30/2016</a:t>
            </a:r>
            <a:endParaRPr lang="en-US"/>
          </a:p>
        </p:txBody>
      </p:sp>
    </p:spTree>
    <p:extLst>
      <p:ext uri="{BB962C8B-B14F-4D97-AF65-F5344CB8AC3E}">
        <p14:creationId xmlns:p14="http://schemas.microsoft.com/office/powerpoint/2010/main" val="3323785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lide Number Placeholder 4"/>
          <p:cNvSpPr>
            <a:spLocks noGrp="1"/>
          </p:cNvSpPr>
          <p:nvPr>
            <p:ph type="sldNum" sz="quarter" idx="12"/>
          </p:nvPr>
        </p:nvSpPr>
        <p:spPr/>
        <p:txBody>
          <a:bodyPr/>
          <a:lstStyle/>
          <a:p>
            <a:pPr>
              <a:defRPr/>
            </a:pPr>
            <a:fld id="{6DFD6E73-DD2B-434E-B6E3-9218AFC77AE9}" type="slidenum">
              <a:rPr lang="en-US" altLang="en-US"/>
              <a:pPr>
                <a:defRPr/>
              </a:pPr>
              <a:t>60</a:t>
            </a:fld>
            <a:endParaRPr lang="en-US" altLang="en-US"/>
          </a:p>
        </p:txBody>
      </p:sp>
      <p:grpSp>
        <p:nvGrpSpPr>
          <p:cNvPr id="201730" name="Group 2"/>
          <p:cNvGrpSpPr>
            <a:grpSpLocks/>
          </p:cNvGrpSpPr>
          <p:nvPr/>
        </p:nvGrpSpPr>
        <p:grpSpPr bwMode="auto">
          <a:xfrm>
            <a:off x="157163" y="1738313"/>
            <a:ext cx="8839200" cy="4738687"/>
            <a:chOff x="99" y="1008"/>
            <a:chExt cx="5568" cy="2985"/>
          </a:xfrm>
        </p:grpSpPr>
        <p:grpSp>
          <p:nvGrpSpPr>
            <p:cNvPr id="65566" name="Group 3"/>
            <p:cNvGrpSpPr>
              <a:grpSpLocks/>
            </p:cNvGrpSpPr>
            <p:nvPr/>
          </p:nvGrpSpPr>
          <p:grpSpPr bwMode="auto">
            <a:xfrm>
              <a:off x="99" y="1008"/>
              <a:ext cx="5568" cy="2985"/>
              <a:chOff x="99" y="1008"/>
              <a:chExt cx="5568" cy="2985"/>
            </a:xfrm>
          </p:grpSpPr>
          <p:sp>
            <p:nvSpPr>
              <p:cNvPr id="65568" name="Arc 4"/>
              <p:cNvSpPr>
                <a:spLocks/>
              </p:cNvSpPr>
              <p:nvPr/>
            </p:nvSpPr>
            <p:spPr bwMode="auto">
              <a:xfrm>
                <a:off x="99" y="1008"/>
                <a:ext cx="5568" cy="2985"/>
              </a:xfrm>
              <a:custGeom>
                <a:avLst/>
                <a:gdLst>
                  <a:gd name="T0" fmla="*/ 0 w 43200"/>
                  <a:gd name="T1" fmla="*/ 54 h 22225"/>
                  <a:gd name="T2" fmla="*/ 93 w 43200"/>
                  <a:gd name="T3" fmla="*/ 54 h 22225"/>
                  <a:gd name="T4" fmla="*/ 46 w 43200"/>
                  <a:gd name="T5" fmla="*/ 52 h 22225"/>
                  <a:gd name="T6" fmla="*/ 0 60000 65536"/>
                  <a:gd name="T7" fmla="*/ 0 60000 65536"/>
                  <a:gd name="T8" fmla="*/ 0 60000 65536"/>
                </a:gdLst>
                <a:ahLst/>
                <a:cxnLst>
                  <a:cxn ang="T6">
                    <a:pos x="T0" y="T1"/>
                  </a:cxn>
                  <a:cxn ang="T7">
                    <a:pos x="T2" y="T3"/>
                  </a:cxn>
                  <a:cxn ang="T8">
                    <a:pos x="T4" y="T5"/>
                  </a:cxn>
                </a:cxnLst>
                <a:rect l="0" t="0" r="r" b="b"/>
                <a:pathLst>
                  <a:path w="43200" h="22225" fill="none" extrusionOk="0">
                    <a:moveTo>
                      <a:pt x="9" y="22224"/>
                    </a:moveTo>
                    <a:cubicBezTo>
                      <a:pt x="3" y="22016"/>
                      <a:pt x="0" y="21808"/>
                      <a:pt x="0" y="21600"/>
                    </a:cubicBezTo>
                    <a:cubicBezTo>
                      <a:pt x="0" y="9670"/>
                      <a:pt x="9670" y="0"/>
                      <a:pt x="21600" y="0"/>
                    </a:cubicBezTo>
                    <a:cubicBezTo>
                      <a:pt x="33529" y="0"/>
                      <a:pt x="43200" y="9670"/>
                      <a:pt x="43200" y="21600"/>
                    </a:cubicBezTo>
                    <a:cubicBezTo>
                      <a:pt x="43200" y="21790"/>
                      <a:pt x="43197" y="21980"/>
                      <a:pt x="43192" y="22170"/>
                    </a:cubicBezTo>
                  </a:path>
                  <a:path w="43200" h="22225" stroke="0" extrusionOk="0">
                    <a:moveTo>
                      <a:pt x="9" y="22224"/>
                    </a:moveTo>
                    <a:cubicBezTo>
                      <a:pt x="3" y="22016"/>
                      <a:pt x="0" y="21808"/>
                      <a:pt x="0" y="21600"/>
                    </a:cubicBezTo>
                    <a:cubicBezTo>
                      <a:pt x="0" y="9670"/>
                      <a:pt x="9670" y="0"/>
                      <a:pt x="21600" y="0"/>
                    </a:cubicBezTo>
                    <a:cubicBezTo>
                      <a:pt x="33529" y="0"/>
                      <a:pt x="43200" y="9670"/>
                      <a:pt x="43200" y="21600"/>
                    </a:cubicBezTo>
                    <a:cubicBezTo>
                      <a:pt x="43200" y="21790"/>
                      <a:pt x="43197" y="21980"/>
                      <a:pt x="43192" y="22170"/>
                    </a:cubicBezTo>
                    <a:lnTo>
                      <a:pt x="21600" y="21600"/>
                    </a:lnTo>
                    <a:lnTo>
                      <a:pt x="9" y="22224"/>
                    </a:lnTo>
                    <a:close/>
                  </a:path>
                </a:pathLst>
              </a:custGeom>
              <a:solidFill>
                <a:srgbClr val="FB673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9" name="Line 5"/>
              <p:cNvSpPr>
                <a:spLocks noChangeShapeType="1"/>
              </p:cNvSpPr>
              <p:nvPr/>
            </p:nvSpPr>
            <p:spPr bwMode="auto">
              <a:xfrm>
                <a:off x="99" y="3993"/>
                <a:ext cx="5568"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65567" name="Text Box 6"/>
            <p:cNvSpPr txBox="1">
              <a:spLocks noChangeArrowheads="1"/>
            </p:cNvSpPr>
            <p:nvPr/>
          </p:nvSpPr>
          <p:spPr bwMode="auto">
            <a:xfrm>
              <a:off x="2148" y="1056"/>
              <a:ext cx="14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Mission Planning</a:t>
              </a:r>
            </a:p>
          </p:txBody>
        </p:sp>
      </p:grpSp>
      <p:grpSp>
        <p:nvGrpSpPr>
          <p:cNvPr id="201735" name="Group 7"/>
          <p:cNvGrpSpPr>
            <a:grpSpLocks/>
          </p:cNvGrpSpPr>
          <p:nvPr/>
        </p:nvGrpSpPr>
        <p:grpSpPr bwMode="auto">
          <a:xfrm>
            <a:off x="762000" y="2590800"/>
            <a:ext cx="7623175" cy="3914775"/>
            <a:chOff x="480" y="1633"/>
            <a:chExt cx="4802" cy="2466"/>
          </a:xfrm>
        </p:grpSpPr>
        <p:grpSp>
          <p:nvGrpSpPr>
            <p:cNvPr id="65562" name="Group 8"/>
            <p:cNvGrpSpPr>
              <a:grpSpLocks/>
            </p:cNvGrpSpPr>
            <p:nvPr/>
          </p:nvGrpSpPr>
          <p:grpSpPr bwMode="auto">
            <a:xfrm>
              <a:off x="480" y="1633"/>
              <a:ext cx="4802" cy="2466"/>
              <a:chOff x="480" y="1633"/>
              <a:chExt cx="4802" cy="2466"/>
            </a:xfrm>
          </p:grpSpPr>
          <p:sp>
            <p:nvSpPr>
              <p:cNvPr id="65564" name="Arc 9"/>
              <p:cNvSpPr>
                <a:spLocks noChangeAspect="1"/>
              </p:cNvSpPr>
              <p:nvPr/>
            </p:nvSpPr>
            <p:spPr bwMode="auto">
              <a:xfrm>
                <a:off x="482" y="1633"/>
                <a:ext cx="4800" cy="2466"/>
              </a:xfrm>
              <a:custGeom>
                <a:avLst/>
                <a:gdLst>
                  <a:gd name="T0" fmla="*/ 0 w 43200"/>
                  <a:gd name="T1" fmla="*/ 29 h 22692"/>
                  <a:gd name="T2" fmla="*/ 59 w 43200"/>
                  <a:gd name="T3" fmla="*/ 29 h 22692"/>
                  <a:gd name="T4" fmla="*/ 30 w 43200"/>
                  <a:gd name="T5" fmla="*/ 28 h 22692"/>
                  <a:gd name="T6" fmla="*/ 0 60000 65536"/>
                  <a:gd name="T7" fmla="*/ 0 60000 65536"/>
                  <a:gd name="T8" fmla="*/ 0 60000 65536"/>
                </a:gdLst>
                <a:ahLst/>
                <a:cxnLst>
                  <a:cxn ang="T6">
                    <a:pos x="T0" y="T1"/>
                  </a:cxn>
                  <a:cxn ang="T7">
                    <a:pos x="T2" y="T3"/>
                  </a:cxn>
                  <a:cxn ang="T8">
                    <a:pos x="T4" y="T5"/>
                  </a:cxn>
                </a:cxnLst>
                <a:rect l="0" t="0" r="r" b="b"/>
                <a:pathLst>
                  <a:path w="43200" h="22692" fill="none" extrusionOk="0">
                    <a:moveTo>
                      <a:pt x="15" y="22415"/>
                    </a:moveTo>
                    <a:cubicBezTo>
                      <a:pt x="5" y="22144"/>
                      <a:pt x="0" y="21872"/>
                      <a:pt x="0" y="21600"/>
                    </a:cubicBezTo>
                    <a:cubicBezTo>
                      <a:pt x="0" y="9670"/>
                      <a:pt x="9670" y="0"/>
                      <a:pt x="21600" y="0"/>
                    </a:cubicBezTo>
                    <a:cubicBezTo>
                      <a:pt x="33529" y="0"/>
                      <a:pt x="43200" y="9670"/>
                      <a:pt x="43200" y="21600"/>
                    </a:cubicBezTo>
                    <a:cubicBezTo>
                      <a:pt x="43200" y="21964"/>
                      <a:pt x="43190" y="22328"/>
                      <a:pt x="43172" y="22692"/>
                    </a:cubicBezTo>
                  </a:path>
                  <a:path w="43200" h="22692" stroke="0" extrusionOk="0">
                    <a:moveTo>
                      <a:pt x="15" y="22415"/>
                    </a:moveTo>
                    <a:cubicBezTo>
                      <a:pt x="5" y="22144"/>
                      <a:pt x="0" y="21872"/>
                      <a:pt x="0" y="21600"/>
                    </a:cubicBezTo>
                    <a:cubicBezTo>
                      <a:pt x="0" y="9670"/>
                      <a:pt x="9670" y="0"/>
                      <a:pt x="21600" y="0"/>
                    </a:cubicBezTo>
                    <a:cubicBezTo>
                      <a:pt x="33529" y="0"/>
                      <a:pt x="43200" y="9670"/>
                      <a:pt x="43200" y="21600"/>
                    </a:cubicBezTo>
                    <a:cubicBezTo>
                      <a:pt x="43200" y="21964"/>
                      <a:pt x="43190" y="22328"/>
                      <a:pt x="43172" y="22692"/>
                    </a:cubicBezTo>
                    <a:lnTo>
                      <a:pt x="21600" y="21600"/>
                    </a:lnTo>
                    <a:lnTo>
                      <a:pt x="15" y="22415"/>
                    </a:lnTo>
                    <a:close/>
                  </a:path>
                </a:pathLst>
              </a:custGeom>
              <a:solidFill>
                <a:srgbClr val="F8B344"/>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5" name="Line 10"/>
              <p:cNvSpPr>
                <a:spLocks noChangeShapeType="1"/>
              </p:cNvSpPr>
              <p:nvPr/>
            </p:nvSpPr>
            <p:spPr bwMode="auto">
              <a:xfrm>
                <a:off x="480" y="4080"/>
                <a:ext cx="4800"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65563" name="Text Box 11"/>
            <p:cNvSpPr txBox="1">
              <a:spLocks noChangeArrowheads="1"/>
            </p:cNvSpPr>
            <p:nvPr/>
          </p:nvSpPr>
          <p:spPr bwMode="auto">
            <a:xfrm>
              <a:off x="2138" y="1742"/>
              <a:ext cx="183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Path Tracking Control</a:t>
              </a:r>
            </a:p>
          </p:txBody>
        </p:sp>
      </p:grpSp>
      <p:grpSp>
        <p:nvGrpSpPr>
          <p:cNvPr id="65541" name="Group 12"/>
          <p:cNvGrpSpPr>
            <a:grpSpLocks/>
          </p:cNvGrpSpPr>
          <p:nvPr/>
        </p:nvGrpSpPr>
        <p:grpSpPr bwMode="auto">
          <a:xfrm>
            <a:off x="1493838" y="3359150"/>
            <a:ext cx="6170612" cy="3117850"/>
            <a:chOff x="941" y="2116"/>
            <a:chExt cx="3887" cy="1964"/>
          </a:xfrm>
        </p:grpSpPr>
        <p:grpSp>
          <p:nvGrpSpPr>
            <p:cNvPr id="65558" name="Group 13"/>
            <p:cNvGrpSpPr>
              <a:grpSpLocks/>
            </p:cNvGrpSpPr>
            <p:nvPr/>
          </p:nvGrpSpPr>
          <p:grpSpPr bwMode="auto">
            <a:xfrm>
              <a:off x="941" y="2116"/>
              <a:ext cx="3887" cy="1964"/>
              <a:chOff x="941" y="2113"/>
              <a:chExt cx="3887" cy="1964"/>
            </a:xfrm>
          </p:grpSpPr>
          <p:sp>
            <p:nvSpPr>
              <p:cNvPr id="65560" name="Arc 14"/>
              <p:cNvSpPr>
                <a:spLocks/>
              </p:cNvSpPr>
              <p:nvPr/>
            </p:nvSpPr>
            <p:spPr bwMode="auto">
              <a:xfrm>
                <a:off x="941" y="2113"/>
                <a:ext cx="3887" cy="1964"/>
              </a:xfrm>
              <a:custGeom>
                <a:avLst/>
                <a:gdLst>
                  <a:gd name="T0" fmla="*/ 0 w 43200"/>
                  <a:gd name="T1" fmla="*/ 15 h 22416"/>
                  <a:gd name="T2" fmla="*/ 31 w 43200"/>
                  <a:gd name="T3" fmla="*/ 15 h 22416"/>
                  <a:gd name="T4" fmla="*/ 16 w 43200"/>
                  <a:gd name="T5" fmla="*/ 15 h 22416"/>
                  <a:gd name="T6" fmla="*/ 0 60000 65536"/>
                  <a:gd name="T7" fmla="*/ 0 60000 65536"/>
                  <a:gd name="T8" fmla="*/ 0 60000 65536"/>
                </a:gdLst>
                <a:ahLst/>
                <a:cxnLst>
                  <a:cxn ang="T6">
                    <a:pos x="T0" y="T1"/>
                  </a:cxn>
                  <a:cxn ang="T7">
                    <a:pos x="T2" y="T3"/>
                  </a:cxn>
                  <a:cxn ang="T8">
                    <a:pos x="T4" y="T5"/>
                  </a:cxn>
                </a:cxnLst>
                <a:rect l="0" t="0" r="r" b="b"/>
                <a:pathLst>
                  <a:path w="43200" h="22416" fill="none" extrusionOk="0">
                    <a:moveTo>
                      <a:pt x="13" y="22358"/>
                    </a:moveTo>
                    <a:cubicBezTo>
                      <a:pt x="4" y="22106"/>
                      <a:pt x="0" y="21853"/>
                      <a:pt x="0" y="21600"/>
                    </a:cubicBezTo>
                    <a:cubicBezTo>
                      <a:pt x="0" y="9670"/>
                      <a:pt x="9670" y="0"/>
                      <a:pt x="21600" y="0"/>
                    </a:cubicBezTo>
                    <a:cubicBezTo>
                      <a:pt x="33529" y="0"/>
                      <a:pt x="43200" y="9670"/>
                      <a:pt x="43200" y="21600"/>
                    </a:cubicBezTo>
                    <a:cubicBezTo>
                      <a:pt x="43200" y="21872"/>
                      <a:pt x="43194" y="22144"/>
                      <a:pt x="43184" y="22415"/>
                    </a:cubicBezTo>
                  </a:path>
                  <a:path w="43200" h="22416" stroke="0" extrusionOk="0">
                    <a:moveTo>
                      <a:pt x="13" y="22358"/>
                    </a:moveTo>
                    <a:cubicBezTo>
                      <a:pt x="4" y="22106"/>
                      <a:pt x="0" y="21853"/>
                      <a:pt x="0" y="21600"/>
                    </a:cubicBezTo>
                    <a:cubicBezTo>
                      <a:pt x="0" y="9670"/>
                      <a:pt x="9670" y="0"/>
                      <a:pt x="21600" y="0"/>
                    </a:cubicBezTo>
                    <a:cubicBezTo>
                      <a:pt x="33529" y="0"/>
                      <a:pt x="43200" y="9670"/>
                      <a:pt x="43200" y="21600"/>
                    </a:cubicBezTo>
                    <a:cubicBezTo>
                      <a:pt x="43200" y="21872"/>
                      <a:pt x="43194" y="22144"/>
                      <a:pt x="43184" y="22415"/>
                    </a:cubicBezTo>
                    <a:lnTo>
                      <a:pt x="21600" y="21600"/>
                    </a:lnTo>
                    <a:lnTo>
                      <a:pt x="13" y="22358"/>
                    </a:lnTo>
                    <a:close/>
                  </a:path>
                </a:pathLst>
              </a:cu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1" name="Text Box 15"/>
              <p:cNvSpPr txBox="1">
                <a:spLocks noChangeArrowheads="1"/>
              </p:cNvSpPr>
              <p:nvPr/>
            </p:nvSpPr>
            <p:spPr bwMode="auto">
              <a:xfrm>
                <a:off x="1983" y="2316"/>
                <a:ext cx="124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           Sensors</a:t>
                </a:r>
              </a:p>
            </p:txBody>
          </p:sp>
        </p:grpSp>
        <p:sp>
          <p:nvSpPr>
            <p:cNvPr id="65559" name="Line 16"/>
            <p:cNvSpPr>
              <a:spLocks noChangeShapeType="1"/>
            </p:cNvSpPr>
            <p:nvPr/>
          </p:nvSpPr>
          <p:spPr bwMode="auto">
            <a:xfrm>
              <a:off x="948" y="4080"/>
              <a:ext cx="3879"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65542" name="Group 17"/>
          <p:cNvGrpSpPr>
            <a:grpSpLocks/>
          </p:cNvGrpSpPr>
          <p:nvPr/>
        </p:nvGrpSpPr>
        <p:grpSpPr bwMode="auto">
          <a:xfrm>
            <a:off x="2514600" y="4300538"/>
            <a:ext cx="4119563" cy="2160587"/>
            <a:chOff x="1584" y="2709"/>
            <a:chExt cx="2595" cy="1361"/>
          </a:xfrm>
        </p:grpSpPr>
        <p:grpSp>
          <p:nvGrpSpPr>
            <p:cNvPr id="65554" name="Group 18"/>
            <p:cNvGrpSpPr>
              <a:grpSpLocks/>
            </p:cNvGrpSpPr>
            <p:nvPr/>
          </p:nvGrpSpPr>
          <p:grpSpPr bwMode="auto">
            <a:xfrm>
              <a:off x="1588" y="2709"/>
              <a:ext cx="2591" cy="1361"/>
              <a:chOff x="1588" y="2728"/>
              <a:chExt cx="2591" cy="1361"/>
            </a:xfrm>
          </p:grpSpPr>
          <p:sp>
            <p:nvSpPr>
              <p:cNvPr id="65556" name="Arc 19"/>
              <p:cNvSpPr>
                <a:spLocks/>
              </p:cNvSpPr>
              <p:nvPr/>
            </p:nvSpPr>
            <p:spPr bwMode="auto">
              <a:xfrm>
                <a:off x="1588" y="2728"/>
                <a:ext cx="2591" cy="1361"/>
              </a:xfrm>
              <a:custGeom>
                <a:avLst/>
                <a:gdLst>
                  <a:gd name="T0" fmla="*/ 0 w 43200"/>
                  <a:gd name="T1" fmla="*/ 5 h 22495"/>
                  <a:gd name="T2" fmla="*/ 9 w 43200"/>
                  <a:gd name="T3" fmla="*/ 5 h 22495"/>
                  <a:gd name="T4" fmla="*/ 5 w 43200"/>
                  <a:gd name="T5" fmla="*/ 5 h 22495"/>
                  <a:gd name="T6" fmla="*/ 0 60000 65536"/>
                  <a:gd name="T7" fmla="*/ 0 60000 65536"/>
                  <a:gd name="T8" fmla="*/ 0 60000 65536"/>
                </a:gdLst>
                <a:ahLst/>
                <a:cxnLst>
                  <a:cxn ang="T6">
                    <a:pos x="T0" y="T1"/>
                  </a:cxn>
                  <a:cxn ang="T7">
                    <a:pos x="T2" y="T3"/>
                  </a:cxn>
                  <a:cxn ang="T8">
                    <a:pos x="T4" y="T5"/>
                  </a:cxn>
                </a:cxnLst>
                <a:rect l="0" t="0" r="r" b="b"/>
                <a:pathLst>
                  <a:path w="43200" h="22495" fill="none" extrusionOk="0">
                    <a:moveTo>
                      <a:pt x="11" y="22307"/>
                    </a:moveTo>
                    <a:cubicBezTo>
                      <a:pt x="3" y="22071"/>
                      <a:pt x="0" y="21835"/>
                      <a:pt x="0" y="21600"/>
                    </a:cubicBezTo>
                    <a:cubicBezTo>
                      <a:pt x="0" y="9670"/>
                      <a:pt x="9670" y="0"/>
                      <a:pt x="21600" y="0"/>
                    </a:cubicBezTo>
                    <a:cubicBezTo>
                      <a:pt x="33529" y="0"/>
                      <a:pt x="43200" y="9670"/>
                      <a:pt x="43200" y="21600"/>
                    </a:cubicBezTo>
                    <a:cubicBezTo>
                      <a:pt x="43200" y="21898"/>
                      <a:pt x="43193" y="22196"/>
                      <a:pt x="43181" y="22495"/>
                    </a:cubicBezTo>
                  </a:path>
                  <a:path w="43200" h="22495" stroke="0" extrusionOk="0">
                    <a:moveTo>
                      <a:pt x="11" y="22307"/>
                    </a:moveTo>
                    <a:cubicBezTo>
                      <a:pt x="3" y="22071"/>
                      <a:pt x="0" y="21835"/>
                      <a:pt x="0" y="21600"/>
                    </a:cubicBezTo>
                    <a:cubicBezTo>
                      <a:pt x="0" y="9670"/>
                      <a:pt x="9670" y="0"/>
                      <a:pt x="21600" y="0"/>
                    </a:cubicBezTo>
                    <a:cubicBezTo>
                      <a:pt x="33529" y="0"/>
                      <a:pt x="43200" y="9670"/>
                      <a:pt x="43200" y="21600"/>
                    </a:cubicBezTo>
                    <a:cubicBezTo>
                      <a:pt x="43200" y="21898"/>
                      <a:pt x="43193" y="22196"/>
                      <a:pt x="43181" y="22495"/>
                    </a:cubicBezTo>
                    <a:lnTo>
                      <a:pt x="21600" y="21600"/>
                    </a:lnTo>
                    <a:lnTo>
                      <a:pt x="11" y="22307"/>
                    </a:lnTo>
                    <a:close/>
                  </a:path>
                </a:pathLst>
              </a:custGeom>
              <a:solidFill>
                <a:srgbClr val="76F66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7" name="Text Box 20"/>
              <p:cNvSpPr txBox="1">
                <a:spLocks noChangeArrowheads="1"/>
              </p:cNvSpPr>
              <p:nvPr/>
            </p:nvSpPr>
            <p:spPr bwMode="auto">
              <a:xfrm>
                <a:off x="2394" y="2784"/>
                <a:ext cx="9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Ve-Tronics</a:t>
                </a:r>
              </a:p>
            </p:txBody>
          </p:sp>
        </p:grpSp>
        <p:sp>
          <p:nvSpPr>
            <p:cNvPr id="65555" name="Line 21"/>
            <p:cNvSpPr>
              <a:spLocks noChangeShapeType="1"/>
            </p:cNvSpPr>
            <p:nvPr/>
          </p:nvSpPr>
          <p:spPr bwMode="auto">
            <a:xfrm>
              <a:off x="1584" y="4067"/>
              <a:ext cx="2592"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65543" name="Rectangle 22"/>
          <p:cNvSpPr>
            <a:spLocks noGrp="1" noChangeArrowheads="1"/>
          </p:cNvSpPr>
          <p:nvPr>
            <p:ph type="title"/>
          </p:nvPr>
        </p:nvSpPr>
        <p:spPr>
          <a:xfrm>
            <a:off x="519113" y="742950"/>
            <a:ext cx="7793037" cy="871538"/>
          </a:xfrm>
        </p:spPr>
        <p:txBody>
          <a:bodyPr/>
          <a:lstStyle/>
          <a:p>
            <a:r>
              <a:rPr lang="en-US" altLang="en-US" sz="3200" smtClean="0"/>
              <a:t>UGV Technology</a:t>
            </a:r>
          </a:p>
        </p:txBody>
      </p:sp>
      <p:sp>
        <p:nvSpPr>
          <p:cNvPr id="65544" name="Line 23"/>
          <p:cNvSpPr>
            <a:spLocks noChangeShapeType="1"/>
          </p:cNvSpPr>
          <p:nvPr/>
        </p:nvSpPr>
        <p:spPr bwMode="auto">
          <a:xfrm>
            <a:off x="3657600" y="6446838"/>
            <a:ext cx="1828800"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65545" name="Group 24"/>
          <p:cNvGrpSpPr>
            <a:grpSpLocks/>
          </p:cNvGrpSpPr>
          <p:nvPr/>
        </p:nvGrpSpPr>
        <p:grpSpPr bwMode="auto">
          <a:xfrm>
            <a:off x="3200400" y="4906963"/>
            <a:ext cx="2744788" cy="1541462"/>
            <a:chOff x="2016" y="3090"/>
            <a:chExt cx="1729" cy="971"/>
          </a:xfrm>
        </p:grpSpPr>
        <p:grpSp>
          <p:nvGrpSpPr>
            <p:cNvPr id="65550" name="Group 25"/>
            <p:cNvGrpSpPr>
              <a:grpSpLocks/>
            </p:cNvGrpSpPr>
            <p:nvPr/>
          </p:nvGrpSpPr>
          <p:grpSpPr bwMode="auto">
            <a:xfrm>
              <a:off x="2018" y="3090"/>
              <a:ext cx="1727" cy="964"/>
              <a:chOff x="2018" y="3109"/>
              <a:chExt cx="1727" cy="964"/>
            </a:xfrm>
          </p:grpSpPr>
          <p:sp>
            <p:nvSpPr>
              <p:cNvPr id="65552" name="Arc 26"/>
              <p:cNvSpPr>
                <a:spLocks/>
              </p:cNvSpPr>
              <p:nvPr/>
            </p:nvSpPr>
            <p:spPr bwMode="auto">
              <a:xfrm>
                <a:off x="2018" y="3109"/>
                <a:ext cx="1727" cy="964"/>
              </a:xfrm>
              <a:custGeom>
                <a:avLst/>
                <a:gdLst>
                  <a:gd name="T0" fmla="*/ 0 w 43200"/>
                  <a:gd name="T1" fmla="*/ 2 h 22544"/>
                  <a:gd name="T2" fmla="*/ 3 w 43200"/>
                  <a:gd name="T3" fmla="*/ 2 h 22544"/>
                  <a:gd name="T4" fmla="*/ 1 w 43200"/>
                  <a:gd name="T5" fmla="*/ 2 h 22544"/>
                  <a:gd name="T6" fmla="*/ 0 60000 65536"/>
                  <a:gd name="T7" fmla="*/ 0 60000 65536"/>
                  <a:gd name="T8" fmla="*/ 0 60000 65536"/>
                </a:gdLst>
                <a:ahLst/>
                <a:cxnLst>
                  <a:cxn ang="T6">
                    <a:pos x="T0" y="T1"/>
                  </a:cxn>
                  <a:cxn ang="T7">
                    <a:pos x="T2" y="T3"/>
                  </a:cxn>
                  <a:cxn ang="T8">
                    <a:pos x="T4" y="T5"/>
                  </a:cxn>
                </a:cxnLst>
                <a:rect l="0" t="0" r="r" b="b"/>
                <a:pathLst>
                  <a:path w="43200" h="22544" fill="none" extrusionOk="0">
                    <a:moveTo>
                      <a:pt x="20" y="22544"/>
                    </a:moveTo>
                    <a:cubicBezTo>
                      <a:pt x="6" y="22229"/>
                      <a:pt x="0" y="21914"/>
                      <a:pt x="0" y="21600"/>
                    </a:cubicBezTo>
                    <a:cubicBezTo>
                      <a:pt x="0" y="9670"/>
                      <a:pt x="9670" y="0"/>
                      <a:pt x="21600" y="0"/>
                    </a:cubicBezTo>
                    <a:cubicBezTo>
                      <a:pt x="33529" y="0"/>
                      <a:pt x="43200" y="9670"/>
                      <a:pt x="43200" y="21600"/>
                    </a:cubicBezTo>
                    <a:cubicBezTo>
                      <a:pt x="43200" y="21882"/>
                      <a:pt x="43194" y="22165"/>
                      <a:pt x="43183" y="22448"/>
                    </a:cubicBezTo>
                  </a:path>
                  <a:path w="43200" h="22544" stroke="0" extrusionOk="0">
                    <a:moveTo>
                      <a:pt x="20" y="22544"/>
                    </a:moveTo>
                    <a:cubicBezTo>
                      <a:pt x="6" y="22229"/>
                      <a:pt x="0" y="21914"/>
                      <a:pt x="0" y="21600"/>
                    </a:cubicBezTo>
                    <a:cubicBezTo>
                      <a:pt x="0" y="9670"/>
                      <a:pt x="9670" y="0"/>
                      <a:pt x="21600" y="0"/>
                    </a:cubicBezTo>
                    <a:cubicBezTo>
                      <a:pt x="33529" y="0"/>
                      <a:pt x="43200" y="9670"/>
                      <a:pt x="43200" y="21600"/>
                    </a:cubicBezTo>
                    <a:cubicBezTo>
                      <a:pt x="43200" y="21882"/>
                      <a:pt x="43194" y="22165"/>
                      <a:pt x="43183" y="22448"/>
                    </a:cubicBezTo>
                    <a:lnTo>
                      <a:pt x="21600" y="21600"/>
                    </a:lnTo>
                    <a:lnTo>
                      <a:pt x="20" y="22544"/>
                    </a:lnTo>
                    <a:close/>
                  </a:path>
                </a:pathLst>
              </a:custGeom>
              <a:solidFill>
                <a:srgbClr val="0066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3" name="Text Box 27"/>
              <p:cNvSpPr txBox="1">
                <a:spLocks noChangeArrowheads="1"/>
              </p:cNvSpPr>
              <p:nvPr/>
            </p:nvSpPr>
            <p:spPr bwMode="auto">
              <a:xfrm>
                <a:off x="2099" y="3252"/>
                <a:ext cx="10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        Chassis</a:t>
                </a:r>
              </a:p>
            </p:txBody>
          </p:sp>
        </p:grpSp>
        <p:sp>
          <p:nvSpPr>
            <p:cNvPr id="65551" name="Line 28"/>
            <p:cNvSpPr>
              <a:spLocks noChangeShapeType="1"/>
            </p:cNvSpPr>
            <p:nvPr/>
          </p:nvSpPr>
          <p:spPr bwMode="auto">
            <a:xfrm flipV="1">
              <a:off x="2016" y="4040"/>
              <a:ext cx="1728" cy="21"/>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65546" name="Group 29"/>
          <p:cNvGrpSpPr>
            <a:grpSpLocks/>
          </p:cNvGrpSpPr>
          <p:nvPr/>
        </p:nvGrpSpPr>
        <p:grpSpPr bwMode="auto">
          <a:xfrm>
            <a:off x="3644900" y="5519738"/>
            <a:ext cx="1841500" cy="949325"/>
            <a:chOff x="2296" y="3477"/>
            <a:chExt cx="1160" cy="598"/>
          </a:xfrm>
        </p:grpSpPr>
        <p:sp>
          <p:nvSpPr>
            <p:cNvPr id="65547" name="Arc 30"/>
            <p:cNvSpPr>
              <a:spLocks/>
            </p:cNvSpPr>
            <p:nvPr/>
          </p:nvSpPr>
          <p:spPr bwMode="auto">
            <a:xfrm>
              <a:off x="2296" y="3477"/>
              <a:ext cx="1152" cy="598"/>
            </a:xfrm>
            <a:custGeom>
              <a:avLst/>
              <a:gdLst>
                <a:gd name="T0" fmla="*/ 0 w 43200"/>
                <a:gd name="T1" fmla="*/ 0 h 23019"/>
                <a:gd name="T2" fmla="*/ 1 w 43200"/>
                <a:gd name="T3" fmla="*/ 0 h 23019"/>
                <a:gd name="T4" fmla="*/ 0 w 43200"/>
                <a:gd name="T5" fmla="*/ 0 h 23019"/>
                <a:gd name="T6" fmla="*/ 0 60000 65536"/>
                <a:gd name="T7" fmla="*/ 0 60000 65536"/>
                <a:gd name="T8" fmla="*/ 0 60000 65536"/>
              </a:gdLst>
              <a:ahLst/>
              <a:cxnLst>
                <a:cxn ang="T6">
                  <a:pos x="T0" y="T1"/>
                </a:cxn>
                <a:cxn ang="T7">
                  <a:pos x="T2" y="T3"/>
                </a:cxn>
                <a:cxn ang="T8">
                  <a:pos x="T4" y="T5"/>
                </a:cxn>
              </a:cxnLst>
              <a:rect l="0" t="0" r="r" b="b"/>
              <a:pathLst>
                <a:path w="43200" h="23019" fill="none" extrusionOk="0">
                  <a:moveTo>
                    <a:pt x="7" y="22153"/>
                  </a:moveTo>
                  <a:cubicBezTo>
                    <a:pt x="2" y="21969"/>
                    <a:pt x="0" y="21784"/>
                    <a:pt x="0" y="21600"/>
                  </a:cubicBezTo>
                  <a:cubicBezTo>
                    <a:pt x="0" y="9670"/>
                    <a:pt x="9670" y="0"/>
                    <a:pt x="21600" y="0"/>
                  </a:cubicBezTo>
                  <a:cubicBezTo>
                    <a:pt x="33529" y="0"/>
                    <a:pt x="43200" y="9670"/>
                    <a:pt x="43200" y="21600"/>
                  </a:cubicBezTo>
                  <a:cubicBezTo>
                    <a:pt x="43200" y="22073"/>
                    <a:pt x="43184" y="22546"/>
                    <a:pt x="43153" y="23019"/>
                  </a:cubicBezTo>
                </a:path>
                <a:path w="43200" h="23019" stroke="0" extrusionOk="0">
                  <a:moveTo>
                    <a:pt x="7" y="22153"/>
                  </a:moveTo>
                  <a:cubicBezTo>
                    <a:pt x="2" y="21969"/>
                    <a:pt x="0" y="21784"/>
                    <a:pt x="0" y="21600"/>
                  </a:cubicBezTo>
                  <a:cubicBezTo>
                    <a:pt x="0" y="9670"/>
                    <a:pt x="9670" y="0"/>
                    <a:pt x="21600" y="0"/>
                  </a:cubicBezTo>
                  <a:cubicBezTo>
                    <a:pt x="33529" y="0"/>
                    <a:pt x="43200" y="9670"/>
                    <a:pt x="43200" y="21600"/>
                  </a:cubicBezTo>
                  <a:cubicBezTo>
                    <a:pt x="43200" y="22073"/>
                    <a:pt x="43184" y="22546"/>
                    <a:pt x="43153" y="23019"/>
                  </a:cubicBezTo>
                  <a:lnTo>
                    <a:pt x="21600" y="21600"/>
                  </a:lnTo>
                  <a:lnTo>
                    <a:pt x="7" y="22153"/>
                  </a:lnTo>
                  <a:close/>
                </a:path>
              </a:pathLst>
            </a:custGeom>
            <a:solidFill>
              <a:srgbClr val="C5CEFD"/>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8" name="Line 31"/>
            <p:cNvSpPr>
              <a:spLocks noChangeShapeType="1"/>
            </p:cNvSpPr>
            <p:nvPr/>
          </p:nvSpPr>
          <p:spPr bwMode="auto">
            <a:xfrm>
              <a:off x="2304" y="4061"/>
              <a:ext cx="1152"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5549" name="Text Box 32"/>
            <p:cNvSpPr txBox="1">
              <a:spLocks noChangeArrowheads="1"/>
            </p:cNvSpPr>
            <p:nvPr/>
          </p:nvSpPr>
          <p:spPr bwMode="auto">
            <a:xfrm>
              <a:off x="2591" y="3515"/>
              <a:ext cx="61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Smart</a:t>
              </a:r>
            </a:p>
            <a:p>
              <a:pPr algn="ctr" eaLnBrk="1" hangingPunct="1">
                <a:spcBef>
                  <a:spcPct val="0"/>
                </a:spcBef>
                <a:buFontTx/>
                <a:buNone/>
              </a:pPr>
              <a:r>
                <a:rPr lang="en-US" altLang="en-US" sz="2400"/>
                <a:t>Wheel</a:t>
              </a:r>
            </a:p>
          </p:txBody>
        </p:sp>
      </p:gr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1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D8D9621-A975-493E-9B32-F21F8550B832}" type="slidenum">
              <a:rPr lang="en-US" altLang="en-US"/>
              <a:pPr>
                <a:defRPr/>
              </a:pPr>
              <a:t>61</a:t>
            </a:fld>
            <a:endParaRPr lang="en-US" altLang="en-US"/>
          </a:p>
        </p:txBody>
      </p:sp>
      <p:sp>
        <p:nvSpPr>
          <p:cNvPr id="66563" name="Rectangle 2"/>
          <p:cNvSpPr>
            <a:spLocks noGrp="1" noChangeArrowheads="1"/>
          </p:cNvSpPr>
          <p:nvPr>
            <p:ph type="title"/>
          </p:nvPr>
        </p:nvSpPr>
        <p:spPr>
          <a:xfrm>
            <a:off x="158750" y="77788"/>
            <a:ext cx="6924675" cy="862012"/>
          </a:xfrm>
        </p:spPr>
        <p:txBody>
          <a:bodyPr/>
          <a:lstStyle/>
          <a:p>
            <a:pPr eaLnBrk="1" hangingPunct="1"/>
            <a:r>
              <a:rPr lang="en-US" altLang="en-US" smtClean="0"/>
              <a:t>Outline</a:t>
            </a:r>
          </a:p>
        </p:txBody>
      </p:sp>
      <p:sp>
        <p:nvSpPr>
          <p:cNvPr id="66564" name="Rectangle 3"/>
          <p:cNvSpPr>
            <a:spLocks noGrp="1" noChangeArrowheads="1"/>
          </p:cNvSpPr>
          <p:nvPr>
            <p:ph type="body" idx="1"/>
          </p:nvPr>
        </p:nvSpPr>
        <p:spPr>
          <a:xfrm>
            <a:off x="209550" y="1308100"/>
            <a:ext cx="8670925" cy="4886325"/>
          </a:xfrm>
        </p:spPr>
        <p:txBody>
          <a:bodyPr/>
          <a:lstStyle/>
          <a:p>
            <a:pPr lvl="1" eaLnBrk="1" hangingPunct="1">
              <a:buClr>
                <a:schemeClr val="tx1"/>
              </a:buClr>
              <a:buFontTx/>
              <a:buChar char="•"/>
            </a:pPr>
            <a:r>
              <a:rPr lang="en-US" altLang="en-US" sz="2400" smtClean="0"/>
              <a:t>What is an Unmanned System?</a:t>
            </a:r>
          </a:p>
          <a:p>
            <a:pPr lvl="1" eaLnBrk="1" hangingPunct="1">
              <a:buClr>
                <a:schemeClr val="tx1"/>
              </a:buClr>
              <a:buFontTx/>
              <a:buChar char="•"/>
            </a:pPr>
            <a:r>
              <a:rPr lang="en-US" altLang="en-US" sz="2400" smtClean="0"/>
              <a:t>Unmanned system components</a:t>
            </a:r>
          </a:p>
          <a:p>
            <a:pPr lvl="2" eaLnBrk="1" hangingPunct="1">
              <a:buClr>
                <a:schemeClr val="tx1"/>
              </a:buClr>
              <a:buFont typeface="Times New Roman" panose="02020603050405020304" pitchFamily="18" charset="0"/>
              <a:buChar char="−"/>
            </a:pPr>
            <a:r>
              <a:rPr lang="en-US" altLang="en-US" sz="2400" smtClean="0"/>
              <a:t>Motion and locomotion</a:t>
            </a:r>
          </a:p>
          <a:p>
            <a:pPr lvl="2" eaLnBrk="1" hangingPunct="1">
              <a:buClr>
                <a:schemeClr val="tx1"/>
              </a:buClr>
              <a:buFont typeface="Times New Roman" panose="02020603050405020304" pitchFamily="18" charset="0"/>
              <a:buChar char="−"/>
            </a:pPr>
            <a:r>
              <a:rPr lang="en-US" altLang="en-US" sz="2400" smtClean="0"/>
              <a:t>Electro-mechanical </a:t>
            </a:r>
          </a:p>
          <a:p>
            <a:pPr lvl="2" eaLnBrk="1" hangingPunct="1">
              <a:buClr>
                <a:schemeClr val="tx1"/>
              </a:buClr>
              <a:buFont typeface="Times New Roman" panose="02020603050405020304" pitchFamily="18" charset="0"/>
              <a:buChar char="−"/>
            </a:pPr>
            <a:r>
              <a:rPr lang="en-US" altLang="en-US" sz="2400" smtClean="0"/>
              <a:t>Sensors</a:t>
            </a:r>
          </a:p>
          <a:p>
            <a:pPr lvl="2" eaLnBrk="1" hangingPunct="1">
              <a:buClr>
                <a:schemeClr val="tx1"/>
              </a:buClr>
              <a:buFont typeface="Times New Roman" panose="02020603050405020304" pitchFamily="18" charset="0"/>
              <a:buChar char="−"/>
            </a:pPr>
            <a:r>
              <a:rPr lang="en-US" altLang="en-US" sz="2400" smtClean="0"/>
              <a:t>Electronics and computational</a:t>
            </a:r>
            <a:r>
              <a:rPr lang="en-US" altLang="en-US" sz="2400" b="1" smtClean="0"/>
              <a:t> </a:t>
            </a:r>
            <a:r>
              <a:rPr lang="en-US" altLang="en-US" sz="2400" smtClean="0"/>
              <a:t>hardware</a:t>
            </a:r>
          </a:p>
          <a:p>
            <a:pPr lvl="1" eaLnBrk="1" hangingPunct="1">
              <a:buClr>
                <a:schemeClr val="tx1"/>
              </a:buClr>
              <a:buFontTx/>
              <a:buChar char="•"/>
            </a:pPr>
            <a:r>
              <a:rPr lang="en-US" altLang="en-US" sz="2400" b="1" smtClean="0"/>
              <a:t>Unmanned system architectures and algorithms</a:t>
            </a:r>
          </a:p>
          <a:p>
            <a:pPr lvl="2" eaLnBrk="1" hangingPunct="1">
              <a:buClr>
                <a:schemeClr val="tx1"/>
              </a:buClr>
              <a:buFont typeface="Times New Roman" panose="02020603050405020304" pitchFamily="18" charset="0"/>
              <a:buChar char="−"/>
            </a:pPr>
            <a:r>
              <a:rPr lang="en-US" altLang="en-US" sz="2400" b="1" smtClean="0"/>
              <a:t>Multi-resolution approach</a:t>
            </a:r>
          </a:p>
          <a:p>
            <a:pPr lvl="2" eaLnBrk="1" hangingPunct="1">
              <a:buClr>
                <a:schemeClr val="tx1"/>
              </a:buClr>
              <a:buFont typeface="Times New Roman" panose="02020603050405020304" pitchFamily="18" charset="0"/>
              <a:buChar char="−"/>
            </a:pPr>
            <a:r>
              <a:rPr lang="en-US" altLang="en-US" sz="2400" b="1" smtClean="0"/>
              <a:t>Software Architecture</a:t>
            </a:r>
          </a:p>
          <a:p>
            <a:pPr lvl="2" eaLnBrk="1" hangingPunct="1">
              <a:buClr>
                <a:schemeClr val="tx1"/>
              </a:buClr>
              <a:buFont typeface="Times New Roman" panose="02020603050405020304" pitchFamily="18" charset="0"/>
              <a:buChar char="−"/>
            </a:pPr>
            <a:r>
              <a:rPr lang="en-US" altLang="en-US" sz="2400" b="1" smtClean="0"/>
              <a:t>Reaction, adaptation, and learning via high-level feedback</a:t>
            </a:r>
            <a:r>
              <a:rPr lang="en-US" altLang="en-US" sz="2400" smtClean="0"/>
              <a:t> </a:t>
            </a:r>
          </a:p>
          <a:p>
            <a:pPr eaLnBrk="1" hangingPunct="1"/>
            <a:endParaRPr lang="en-US" altLang="en-US"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6"/>
          <p:cNvSpPr>
            <a:spLocks noGrp="1"/>
          </p:cNvSpPr>
          <p:nvPr>
            <p:ph type="sldNum" sz="quarter" idx="12"/>
          </p:nvPr>
        </p:nvSpPr>
        <p:spPr/>
        <p:txBody>
          <a:bodyPr/>
          <a:lstStyle/>
          <a:p>
            <a:pPr>
              <a:defRPr/>
            </a:pPr>
            <a:fld id="{68CFE595-6D26-4308-8BC2-EF9720D9910D}" type="slidenum">
              <a:rPr lang="en-US" altLang="en-US"/>
              <a:pPr>
                <a:defRPr/>
              </a:pPr>
              <a:t>62</a:t>
            </a:fld>
            <a:endParaRPr lang="en-US" altLang="en-US"/>
          </a:p>
        </p:txBody>
      </p:sp>
      <p:sp>
        <p:nvSpPr>
          <p:cNvPr id="67587" name="Rectangle 2"/>
          <p:cNvSpPr>
            <a:spLocks noGrp="1" noChangeArrowheads="1"/>
          </p:cNvSpPr>
          <p:nvPr>
            <p:ph type="title"/>
          </p:nvPr>
        </p:nvSpPr>
        <p:spPr>
          <a:xfrm>
            <a:off x="533400" y="804863"/>
            <a:ext cx="7793038" cy="871537"/>
          </a:xfrm>
        </p:spPr>
        <p:txBody>
          <a:bodyPr/>
          <a:lstStyle/>
          <a:p>
            <a:r>
              <a:rPr lang="en-US" altLang="en-US" sz="3200" b="1" smtClean="0"/>
              <a:t>Multi-Resolution Control Strategy</a:t>
            </a:r>
          </a:p>
        </p:txBody>
      </p:sp>
      <p:sp>
        <p:nvSpPr>
          <p:cNvPr id="67588" name="Rectangle 3"/>
          <p:cNvSpPr>
            <a:spLocks noGrp="1" noChangeArrowheads="1"/>
          </p:cNvSpPr>
          <p:nvPr>
            <p:ph type="body" sz="half" idx="1"/>
          </p:nvPr>
        </p:nvSpPr>
        <p:spPr>
          <a:xfrm>
            <a:off x="609600" y="2017713"/>
            <a:ext cx="4343400" cy="4383087"/>
          </a:xfrm>
          <a:noFill/>
        </p:spPr>
        <p:txBody>
          <a:bodyPr/>
          <a:lstStyle/>
          <a:p>
            <a:r>
              <a:rPr lang="en-US" altLang="en-US" sz="2800" smtClean="0"/>
              <a:t>At the lowest level:</a:t>
            </a:r>
          </a:p>
          <a:p>
            <a:pPr lvl="1"/>
            <a:endParaRPr lang="en-US" altLang="en-US" smtClean="0"/>
          </a:p>
          <a:p>
            <a:pPr lvl="1"/>
            <a:r>
              <a:rPr lang="en-US" altLang="en-US" sz="2400" smtClean="0"/>
              <a:t>Actuators run the robot</a:t>
            </a:r>
          </a:p>
        </p:txBody>
      </p:sp>
      <p:sp>
        <p:nvSpPr>
          <p:cNvPr id="67589" name="Rectangle 4"/>
          <p:cNvSpPr>
            <a:spLocks noChangeAspect="1" noChangeArrowheads="1"/>
          </p:cNvSpPr>
          <p:nvPr/>
        </p:nvSpPr>
        <p:spPr bwMode="auto">
          <a:xfrm>
            <a:off x="5257800" y="2028825"/>
            <a:ext cx="3033713" cy="588963"/>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b="1"/>
              <a:t>Mission Planner</a:t>
            </a:r>
          </a:p>
        </p:txBody>
      </p:sp>
      <p:sp>
        <p:nvSpPr>
          <p:cNvPr id="67590" name="Rectangle 5"/>
          <p:cNvSpPr>
            <a:spLocks noChangeAspect="1" noChangeArrowheads="1"/>
          </p:cNvSpPr>
          <p:nvPr/>
        </p:nvSpPr>
        <p:spPr bwMode="auto">
          <a:xfrm>
            <a:off x="5291138" y="5245100"/>
            <a:ext cx="3033712" cy="508000"/>
          </a:xfrm>
          <a:prstGeom prst="rect">
            <a:avLst/>
          </a:prstGeom>
          <a:solidFill>
            <a:srgbClr val="76F66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t>Robot Dynamics</a:t>
            </a:r>
          </a:p>
        </p:txBody>
      </p:sp>
      <p:sp>
        <p:nvSpPr>
          <p:cNvPr id="67591" name="Rectangle 6"/>
          <p:cNvSpPr>
            <a:spLocks noChangeAspect="1" noChangeArrowheads="1"/>
          </p:cNvSpPr>
          <p:nvPr/>
        </p:nvSpPr>
        <p:spPr bwMode="auto">
          <a:xfrm>
            <a:off x="6904038" y="3157538"/>
            <a:ext cx="1476375" cy="461962"/>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t>Path-Tracking</a:t>
            </a:r>
          </a:p>
          <a:p>
            <a:pPr algn="ctr" eaLnBrk="1" hangingPunct="1">
              <a:spcBef>
                <a:spcPct val="0"/>
              </a:spcBef>
              <a:buFontTx/>
              <a:buNone/>
            </a:pPr>
            <a:r>
              <a:rPr lang="en-US" altLang="en-US" sz="1400" b="1"/>
              <a:t>Controllers</a:t>
            </a:r>
          </a:p>
        </p:txBody>
      </p:sp>
      <p:sp>
        <p:nvSpPr>
          <p:cNvPr id="67592" name="Rectangle 7"/>
          <p:cNvSpPr>
            <a:spLocks noChangeAspect="1" noChangeArrowheads="1"/>
          </p:cNvSpPr>
          <p:nvPr/>
        </p:nvSpPr>
        <p:spPr bwMode="auto">
          <a:xfrm>
            <a:off x="6919913" y="4157663"/>
            <a:ext cx="1400175" cy="530225"/>
          </a:xfrm>
          <a:prstGeom prst="rect">
            <a:avLst/>
          </a:prstGeom>
          <a:solidFill>
            <a:srgbClr val="76F66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t>Low-Level</a:t>
            </a:r>
          </a:p>
          <a:p>
            <a:pPr algn="ctr" eaLnBrk="1" hangingPunct="1">
              <a:spcBef>
                <a:spcPct val="0"/>
              </a:spcBef>
              <a:buFontTx/>
              <a:buNone/>
            </a:pPr>
            <a:r>
              <a:rPr lang="en-US" altLang="en-US" sz="1400" b="1"/>
              <a:t>Controllers</a:t>
            </a:r>
          </a:p>
        </p:txBody>
      </p:sp>
      <p:sp>
        <p:nvSpPr>
          <p:cNvPr id="67593" name="AutoShape 8"/>
          <p:cNvSpPr>
            <a:spLocks noChangeAspect="1" noChangeArrowheads="1"/>
          </p:cNvSpPr>
          <p:nvPr/>
        </p:nvSpPr>
        <p:spPr bwMode="auto">
          <a:xfrm>
            <a:off x="7483475" y="3627438"/>
            <a:ext cx="295275" cy="525462"/>
          </a:xfrm>
          <a:prstGeom prst="downArrow">
            <a:avLst>
              <a:gd name="adj1" fmla="val 35481"/>
              <a:gd name="adj2" fmla="val 46920"/>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7594" name="AutoShape 9"/>
          <p:cNvSpPr>
            <a:spLocks noChangeAspect="1" noChangeArrowheads="1"/>
          </p:cNvSpPr>
          <p:nvPr/>
        </p:nvSpPr>
        <p:spPr bwMode="auto">
          <a:xfrm>
            <a:off x="7496175" y="2617788"/>
            <a:ext cx="295275" cy="520700"/>
          </a:xfrm>
          <a:prstGeom prst="downArrow">
            <a:avLst>
              <a:gd name="adj1" fmla="val 35481"/>
              <a:gd name="adj2" fmla="val 46494"/>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7595" name="AutoShape 10"/>
          <p:cNvSpPr>
            <a:spLocks noChangeAspect="1" noChangeArrowheads="1"/>
          </p:cNvSpPr>
          <p:nvPr/>
        </p:nvSpPr>
        <p:spPr bwMode="auto">
          <a:xfrm>
            <a:off x="7483475" y="4699000"/>
            <a:ext cx="295275" cy="523875"/>
          </a:xfrm>
          <a:prstGeom prst="downArrow">
            <a:avLst>
              <a:gd name="adj1" fmla="val 35481"/>
              <a:gd name="adj2" fmla="val 46778"/>
            </a:avLst>
          </a:prstGeom>
          <a:solidFill>
            <a:srgbClr val="76F66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7596" name="Text Box 11"/>
          <p:cNvSpPr txBox="1">
            <a:spLocks noChangeAspect="1" noChangeArrowheads="1"/>
          </p:cNvSpPr>
          <p:nvPr/>
        </p:nvSpPr>
        <p:spPr bwMode="auto">
          <a:xfrm>
            <a:off x="5954713" y="4487863"/>
            <a:ext cx="7778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latin typeface="Tahoma" panose="020B0604030504040204" pitchFamily="34" charset="0"/>
              </a:rPr>
              <a:t>Highest</a:t>
            </a:r>
          </a:p>
          <a:p>
            <a:pPr algn="ctr" eaLnBrk="1" hangingPunct="1">
              <a:spcBef>
                <a:spcPct val="0"/>
              </a:spcBef>
              <a:buFontTx/>
              <a:buNone/>
            </a:pPr>
            <a:r>
              <a:rPr lang="en-US" altLang="en-US" sz="1000">
                <a:latin typeface="Tahoma" panose="020B0604030504040204" pitchFamily="34" charset="0"/>
              </a:rPr>
              <a:t>Bandwidth</a:t>
            </a:r>
          </a:p>
          <a:p>
            <a:pPr algn="ctr" eaLnBrk="1" hangingPunct="1">
              <a:spcBef>
                <a:spcPct val="0"/>
              </a:spcBef>
              <a:buFontTx/>
              <a:buNone/>
            </a:pPr>
            <a:r>
              <a:rPr lang="en-US" altLang="en-US" sz="1000">
                <a:latin typeface="Tahoma" panose="020B0604030504040204" pitchFamily="34" charset="0"/>
              </a:rPr>
              <a:t>(20 Hz)</a:t>
            </a:r>
          </a:p>
        </p:txBody>
      </p:sp>
      <p:sp>
        <p:nvSpPr>
          <p:cNvPr id="67597" name="Text Box 12"/>
          <p:cNvSpPr txBox="1">
            <a:spLocks noChangeArrowheads="1"/>
          </p:cNvSpPr>
          <p:nvPr/>
        </p:nvSpPr>
        <p:spPr bwMode="auto">
          <a:xfrm>
            <a:off x="7662863" y="2681288"/>
            <a:ext cx="11890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Command Units</a:t>
            </a:r>
          </a:p>
        </p:txBody>
      </p:sp>
      <p:sp>
        <p:nvSpPr>
          <p:cNvPr id="67598" name="AutoShape 13"/>
          <p:cNvSpPr>
            <a:spLocks noChangeArrowheads="1"/>
          </p:cNvSpPr>
          <p:nvPr/>
        </p:nvSpPr>
        <p:spPr bwMode="auto">
          <a:xfrm>
            <a:off x="5548313" y="2638425"/>
            <a:ext cx="566737" cy="868363"/>
          </a:xfrm>
          <a:prstGeom prst="upArrow">
            <a:avLst>
              <a:gd name="adj1" fmla="val 29972"/>
              <a:gd name="adj2" fmla="val 67105"/>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7599" name="Text Box 14"/>
          <p:cNvSpPr txBox="1">
            <a:spLocks noChangeAspect="1" noChangeArrowheads="1"/>
          </p:cNvSpPr>
          <p:nvPr/>
        </p:nvSpPr>
        <p:spPr bwMode="auto">
          <a:xfrm>
            <a:off x="6138863" y="2686050"/>
            <a:ext cx="7778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latin typeface="Tahoma" panose="020B0604030504040204" pitchFamily="34" charset="0"/>
              </a:rPr>
              <a:t>Low</a:t>
            </a:r>
          </a:p>
          <a:p>
            <a:pPr algn="ctr" eaLnBrk="1" hangingPunct="1">
              <a:spcBef>
                <a:spcPct val="0"/>
              </a:spcBef>
              <a:buFontTx/>
              <a:buNone/>
            </a:pPr>
            <a:r>
              <a:rPr lang="en-US" altLang="en-US" sz="1000">
                <a:latin typeface="Tahoma" panose="020B0604030504040204" pitchFamily="34" charset="0"/>
              </a:rPr>
              <a:t>Bandwidth</a:t>
            </a:r>
          </a:p>
          <a:p>
            <a:pPr algn="ctr" eaLnBrk="1" hangingPunct="1">
              <a:spcBef>
                <a:spcPct val="0"/>
              </a:spcBef>
              <a:buFontTx/>
              <a:buNone/>
            </a:pPr>
            <a:r>
              <a:rPr lang="en-US" altLang="en-US" sz="1000">
                <a:latin typeface="Tahoma" panose="020B0604030504040204" pitchFamily="34" charset="0"/>
              </a:rPr>
              <a:t>(1 Hz)</a:t>
            </a:r>
          </a:p>
        </p:txBody>
      </p:sp>
      <p:sp>
        <p:nvSpPr>
          <p:cNvPr id="67600" name="Rectangle 15"/>
          <p:cNvSpPr>
            <a:spLocks noChangeArrowheads="1"/>
          </p:cNvSpPr>
          <p:nvPr/>
        </p:nvSpPr>
        <p:spPr bwMode="auto">
          <a:xfrm>
            <a:off x="5746750" y="3476625"/>
            <a:ext cx="173038" cy="1050925"/>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7601" name="Rectangle 16"/>
          <p:cNvSpPr>
            <a:spLocks noChangeArrowheads="1"/>
          </p:cNvSpPr>
          <p:nvPr/>
        </p:nvSpPr>
        <p:spPr bwMode="auto">
          <a:xfrm>
            <a:off x="5746750" y="4510088"/>
            <a:ext cx="173038" cy="731837"/>
          </a:xfrm>
          <a:prstGeom prst="rect">
            <a:avLst/>
          </a:prstGeom>
          <a:solidFill>
            <a:srgbClr val="76F66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7602" name="Text Box 17"/>
          <p:cNvSpPr txBox="1">
            <a:spLocks noChangeArrowheads="1"/>
          </p:cNvSpPr>
          <p:nvPr/>
        </p:nvSpPr>
        <p:spPr bwMode="auto">
          <a:xfrm>
            <a:off x="7648575" y="3733800"/>
            <a:ext cx="13763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Actuator Set-points</a:t>
            </a:r>
          </a:p>
        </p:txBody>
      </p:sp>
      <p:sp>
        <p:nvSpPr>
          <p:cNvPr id="67603" name="AutoShape 18"/>
          <p:cNvSpPr>
            <a:spLocks noChangeAspect="1" noChangeArrowheads="1"/>
          </p:cNvSpPr>
          <p:nvPr/>
        </p:nvSpPr>
        <p:spPr bwMode="auto">
          <a:xfrm>
            <a:off x="5918200" y="3214688"/>
            <a:ext cx="960438" cy="358775"/>
          </a:xfrm>
          <a:prstGeom prst="rightArrow">
            <a:avLst>
              <a:gd name="adj1" fmla="val 50000"/>
              <a:gd name="adj2" fmla="val 66925"/>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7604" name="AutoShape 19"/>
          <p:cNvSpPr>
            <a:spLocks noChangeAspect="1" noChangeArrowheads="1"/>
          </p:cNvSpPr>
          <p:nvPr/>
        </p:nvSpPr>
        <p:spPr bwMode="auto">
          <a:xfrm>
            <a:off x="5751513" y="4240213"/>
            <a:ext cx="1103312" cy="358775"/>
          </a:xfrm>
          <a:prstGeom prst="rightArrow">
            <a:avLst>
              <a:gd name="adj1" fmla="val 50000"/>
              <a:gd name="adj2" fmla="val 76880"/>
            </a:avLst>
          </a:prstGeom>
          <a:solidFill>
            <a:srgbClr val="76F66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7605" name="Text Box 20"/>
          <p:cNvSpPr txBox="1">
            <a:spLocks noChangeAspect="1" noChangeArrowheads="1"/>
          </p:cNvSpPr>
          <p:nvPr/>
        </p:nvSpPr>
        <p:spPr bwMode="auto">
          <a:xfrm>
            <a:off x="6019800" y="3581400"/>
            <a:ext cx="7778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latin typeface="Tahoma" panose="020B0604030504040204" pitchFamily="34" charset="0"/>
              </a:rPr>
              <a:t>Medium</a:t>
            </a:r>
          </a:p>
          <a:p>
            <a:pPr algn="ctr" eaLnBrk="1" hangingPunct="1">
              <a:spcBef>
                <a:spcPct val="0"/>
              </a:spcBef>
              <a:buFontTx/>
              <a:buNone/>
            </a:pPr>
            <a:r>
              <a:rPr lang="en-US" altLang="en-US" sz="1000">
                <a:latin typeface="Tahoma" panose="020B0604030504040204" pitchFamily="34" charset="0"/>
              </a:rPr>
              <a:t>Bandwidth</a:t>
            </a:r>
          </a:p>
          <a:p>
            <a:pPr algn="ctr" eaLnBrk="1" hangingPunct="1">
              <a:spcBef>
                <a:spcPct val="0"/>
              </a:spcBef>
              <a:buFontTx/>
              <a:buNone/>
            </a:pPr>
            <a:r>
              <a:rPr lang="en-US" altLang="en-US" sz="1000">
                <a:latin typeface="Tahoma" panose="020B0604030504040204" pitchFamily="34" charset="0"/>
              </a:rPr>
              <a:t>(10 Hz)</a:t>
            </a:r>
          </a:p>
        </p:txBody>
      </p:sp>
      <p:sp>
        <p:nvSpPr>
          <p:cNvPr id="67606" name="Text Box 21"/>
          <p:cNvSpPr txBox="1">
            <a:spLocks noChangeArrowheads="1"/>
          </p:cNvSpPr>
          <p:nvPr/>
        </p:nvSpPr>
        <p:spPr bwMode="auto">
          <a:xfrm>
            <a:off x="7767638" y="4800600"/>
            <a:ext cx="1177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chemeClr val="hlink"/>
                </a:solidFill>
              </a:rPr>
              <a:t>Voltage/Current</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6"/>
          <p:cNvSpPr>
            <a:spLocks noGrp="1"/>
          </p:cNvSpPr>
          <p:nvPr>
            <p:ph type="sldNum" sz="quarter" idx="12"/>
          </p:nvPr>
        </p:nvSpPr>
        <p:spPr/>
        <p:txBody>
          <a:bodyPr/>
          <a:lstStyle/>
          <a:p>
            <a:pPr>
              <a:defRPr/>
            </a:pPr>
            <a:fld id="{33BAFAD5-51A1-41C8-B1BD-6D97966FEE3B}" type="slidenum">
              <a:rPr lang="en-US" altLang="en-US"/>
              <a:pPr>
                <a:defRPr/>
              </a:pPr>
              <a:t>63</a:t>
            </a:fld>
            <a:endParaRPr lang="en-US" altLang="en-US"/>
          </a:p>
        </p:txBody>
      </p:sp>
      <p:sp>
        <p:nvSpPr>
          <p:cNvPr id="68611" name="Rectangle 2"/>
          <p:cNvSpPr>
            <a:spLocks noGrp="1" noChangeArrowheads="1"/>
          </p:cNvSpPr>
          <p:nvPr>
            <p:ph type="title"/>
          </p:nvPr>
        </p:nvSpPr>
        <p:spPr>
          <a:xfrm>
            <a:off x="533400" y="804863"/>
            <a:ext cx="7793038" cy="871537"/>
          </a:xfrm>
        </p:spPr>
        <p:txBody>
          <a:bodyPr/>
          <a:lstStyle/>
          <a:p>
            <a:r>
              <a:rPr lang="en-US" altLang="en-US" sz="3200" b="1" smtClean="0"/>
              <a:t>Multi-Resolution Control Strategy</a:t>
            </a:r>
          </a:p>
        </p:txBody>
      </p:sp>
      <p:sp>
        <p:nvSpPr>
          <p:cNvPr id="68612" name="Rectangle 3"/>
          <p:cNvSpPr>
            <a:spLocks noGrp="1" noChangeArrowheads="1"/>
          </p:cNvSpPr>
          <p:nvPr>
            <p:ph type="body" sz="half" idx="1"/>
          </p:nvPr>
        </p:nvSpPr>
        <p:spPr>
          <a:xfrm>
            <a:off x="609600" y="2017713"/>
            <a:ext cx="4343400" cy="4383087"/>
          </a:xfrm>
          <a:noFill/>
        </p:spPr>
        <p:txBody>
          <a:bodyPr/>
          <a:lstStyle/>
          <a:p>
            <a:r>
              <a:rPr lang="en-US" altLang="en-US" sz="2800" smtClean="0"/>
              <a:t>At the middle level:</a:t>
            </a:r>
          </a:p>
          <a:p>
            <a:pPr lvl="1"/>
            <a:endParaRPr lang="en-US" altLang="en-US" sz="2600" smtClean="0"/>
          </a:p>
          <a:p>
            <a:pPr lvl="1"/>
            <a:r>
              <a:rPr lang="en-US" altLang="en-US" sz="2400" smtClean="0"/>
              <a:t>The path tracking controllers generate set-points (steering angles and drive velocities) and pass them to the low level (actuator) controllers</a:t>
            </a:r>
          </a:p>
        </p:txBody>
      </p:sp>
      <p:sp>
        <p:nvSpPr>
          <p:cNvPr id="68613" name="AutoShape 4"/>
          <p:cNvSpPr>
            <a:spLocks noChangeAspect="1" noChangeArrowheads="1"/>
          </p:cNvSpPr>
          <p:nvPr/>
        </p:nvSpPr>
        <p:spPr bwMode="auto">
          <a:xfrm>
            <a:off x="6010275" y="4240213"/>
            <a:ext cx="960438" cy="358775"/>
          </a:xfrm>
          <a:prstGeom prst="rightArrow">
            <a:avLst>
              <a:gd name="adj1" fmla="val 50000"/>
              <a:gd name="adj2" fmla="val 66925"/>
            </a:avLst>
          </a:prstGeom>
          <a:solidFill>
            <a:srgbClr val="76F66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14" name="Rectangle 5"/>
          <p:cNvSpPr>
            <a:spLocks noChangeAspect="1" noChangeArrowheads="1"/>
          </p:cNvSpPr>
          <p:nvPr/>
        </p:nvSpPr>
        <p:spPr bwMode="auto">
          <a:xfrm>
            <a:off x="5348288" y="2028825"/>
            <a:ext cx="3033712" cy="588963"/>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b="1"/>
              <a:t>Mission Planner</a:t>
            </a:r>
          </a:p>
        </p:txBody>
      </p:sp>
      <p:sp>
        <p:nvSpPr>
          <p:cNvPr id="68615" name="Rectangle 6"/>
          <p:cNvSpPr>
            <a:spLocks noChangeAspect="1" noChangeArrowheads="1"/>
          </p:cNvSpPr>
          <p:nvPr/>
        </p:nvSpPr>
        <p:spPr bwMode="auto">
          <a:xfrm>
            <a:off x="5381625" y="5245100"/>
            <a:ext cx="3033713" cy="508000"/>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t>Robot Dynamics</a:t>
            </a:r>
          </a:p>
        </p:txBody>
      </p:sp>
      <p:sp>
        <p:nvSpPr>
          <p:cNvPr id="68616" name="Rectangle 7"/>
          <p:cNvSpPr>
            <a:spLocks noChangeAspect="1" noChangeArrowheads="1"/>
          </p:cNvSpPr>
          <p:nvPr/>
        </p:nvSpPr>
        <p:spPr bwMode="auto">
          <a:xfrm>
            <a:off x="7019925" y="3157538"/>
            <a:ext cx="1476375" cy="461962"/>
          </a:xfrm>
          <a:prstGeom prst="rect">
            <a:avLst/>
          </a:prstGeom>
          <a:solidFill>
            <a:srgbClr val="76F66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t>Path-Tracking</a:t>
            </a:r>
          </a:p>
          <a:p>
            <a:pPr algn="ctr" eaLnBrk="1" hangingPunct="1">
              <a:spcBef>
                <a:spcPct val="0"/>
              </a:spcBef>
              <a:buFontTx/>
              <a:buNone/>
            </a:pPr>
            <a:r>
              <a:rPr lang="en-US" altLang="en-US" sz="1400" b="1"/>
              <a:t>Controllers</a:t>
            </a:r>
          </a:p>
        </p:txBody>
      </p:sp>
      <p:sp>
        <p:nvSpPr>
          <p:cNvPr id="68617" name="Rectangle 8"/>
          <p:cNvSpPr>
            <a:spLocks noChangeAspect="1" noChangeArrowheads="1"/>
          </p:cNvSpPr>
          <p:nvPr/>
        </p:nvSpPr>
        <p:spPr bwMode="auto">
          <a:xfrm>
            <a:off x="7010400" y="4157663"/>
            <a:ext cx="1400175" cy="530225"/>
          </a:xfrm>
          <a:prstGeom prst="rect">
            <a:avLst/>
          </a:prstGeom>
          <a:solidFill>
            <a:srgbClr val="76F66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t>Low-Level</a:t>
            </a:r>
          </a:p>
          <a:p>
            <a:pPr algn="ctr" eaLnBrk="1" hangingPunct="1">
              <a:spcBef>
                <a:spcPct val="0"/>
              </a:spcBef>
              <a:buFontTx/>
              <a:buNone/>
            </a:pPr>
            <a:r>
              <a:rPr lang="en-US" altLang="en-US" sz="1400" b="1"/>
              <a:t>Controllers</a:t>
            </a:r>
          </a:p>
        </p:txBody>
      </p:sp>
      <p:sp>
        <p:nvSpPr>
          <p:cNvPr id="68618" name="AutoShape 9"/>
          <p:cNvSpPr>
            <a:spLocks noChangeAspect="1" noChangeArrowheads="1"/>
          </p:cNvSpPr>
          <p:nvPr/>
        </p:nvSpPr>
        <p:spPr bwMode="auto">
          <a:xfrm>
            <a:off x="7573963" y="3627438"/>
            <a:ext cx="295275" cy="525462"/>
          </a:xfrm>
          <a:prstGeom prst="downArrow">
            <a:avLst>
              <a:gd name="adj1" fmla="val 35481"/>
              <a:gd name="adj2" fmla="val 46920"/>
            </a:avLst>
          </a:prstGeom>
          <a:solidFill>
            <a:srgbClr val="76F66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19" name="AutoShape 10"/>
          <p:cNvSpPr>
            <a:spLocks noChangeAspect="1" noChangeArrowheads="1"/>
          </p:cNvSpPr>
          <p:nvPr/>
        </p:nvSpPr>
        <p:spPr bwMode="auto">
          <a:xfrm>
            <a:off x="7586663" y="2617788"/>
            <a:ext cx="295275" cy="520700"/>
          </a:xfrm>
          <a:prstGeom prst="downArrow">
            <a:avLst>
              <a:gd name="adj1" fmla="val 35481"/>
              <a:gd name="adj2" fmla="val 46494"/>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20" name="AutoShape 11"/>
          <p:cNvSpPr>
            <a:spLocks noChangeAspect="1" noChangeArrowheads="1"/>
          </p:cNvSpPr>
          <p:nvPr/>
        </p:nvSpPr>
        <p:spPr bwMode="auto">
          <a:xfrm>
            <a:off x="7573963" y="4699000"/>
            <a:ext cx="295275" cy="523875"/>
          </a:xfrm>
          <a:prstGeom prst="downArrow">
            <a:avLst>
              <a:gd name="adj1" fmla="val 35481"/>
              <a:gd name="adj2" fmla="val 46778"/>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21" name="Text Box 12"/>
          <p:cNvSpPr txBox="1">
            <a:spLocks noChangeAspect="1" noChangeArrowheads="1"/>
          </p:cNvSpPr>
          <p:nvPr/>
        </p:nvSpPr>
        <p:spPr bwMode="auto">
          <a:xfrm>
            <a:off x="6045200" y="4487863"/>
            <a:ext cx="7778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latin typeface="Tahoma" panose="020B0604030504040204" pitchFamily="34" charset="0"/>
              </a:rPr>
              <a:t>Highest</a:t>
            </a:r>
          </a:p>
          <a:p>
            <a:pPr algn="ctr" eaLnBrk="1" hangingPunct="1">
              <a:spcBef>
                <a:spcPct val="0"/>
              </a:spcBef>
              <a:buFontTx/>
              <a:buNone/>
            </a:pPr>
            <a:r>
              <a:rPr lang="en-US" altLang="en-US" sz="1000">
                <a:latin typeface="Tahoma" panose="020B0604030504040204" pitchFamily="34" charset="0"/>
              </a:rPr>
              <a:t>Bandwidth</a:t>
            </a:r>
          </a:p>
          <a:p>
            <a:pPr algn="ctr" eaLnBrk="1" hangingPunct="1">
              <a:spcBef>
                <a:spcPct val="0"/>
              </a:spcBef>
              <a:buFontTx/>
              <a:buNone/>
            </a:pPr>
            <a:r>
              <a:rPr lang="en-US" altLang="en-US" sz="1000">
                <a:latin typeface="Tahoma" panose="020B0604030504040204" pitchFamily="34" charset="0"/>
              </a:rPr>
              <a:t>(20 Hz)</a:t>
            </a:r>
          </a:p>
        </p:txBody>
      </p:sp>
      <p:sp>
        <p:nvSpPr>
          <p:cNvPr id="68622" name="Text Box 13"/>
          <p:cNvSpPr txBox="1">
            <a:spLocks noChangeArrowheads="1"/>
          </p:cNvSpPr>
          <p:nvPr/>
        </p:nvSpPr>
        <p:spPr bwMode="auto">
          <a:xfrm>
            <a:off x="7753350" y="2681288"/>
            <a:ext cx="11890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Command Units</a:t>
            </a:r>
          </a:p>
        </p:txBody>
      </p:sp>
      <p:sp>
        <p:nvSpPr>
          <p:cNvPr id="68623" name="AutoShape 14"/>
          <p:cNvSpPr>
            <a:spLocks noChangeArrowheads="1"/>
          </p:cNvSpPr>
          <p:nvPr/>
        </p:nvSpPr>
        <p:spPr bwMode="auto">
          <a:xfrm>
            <a:off x="5638800" y="2638425"/>
            <a:ext cx="566738" cy="868363"/>
          </a:xfrm>
          <a:prstGeom prst="upArrow">
            <a:avLst>
              <a:gd name="adj1" fmla="val 29972"/>
              <a:gd name="adj2" fmla="val 67105"/>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24" name="Text Box 15"/>
          <p:cNvSpPr txBox="1">
            <a:spLocks noChangeAspect="1" noChangeArrowheads="1"/>
          </p:cNvSpPr>
          <p:nvPr/>
        </p:nvSpPr>
        <p:spPr bwMode="auto">
          <a:xfrm>
            <a:off x="6229350" y="2686050"/>
            <a:ext cx="7778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latin typeface="Tahoma" panose="020B0604030504040204" pitchFamily="34" charset="0"/>
              </a:rPr>
              <a:t>Low</a:t>
            </a:r>
          </a:p>
          <a:p>
            <a:pPr algn="ctr" eaLnBrk="1" hangingPunct="1">
              <a:spcBef>
                <a:spcPct val="0"/>
              </a:spcBef>
              <a:buFontTx/>
              <a:buNone/>
            </a:pPr>
            <a:r>
              <a:rPr lang="en-US" altLang="en-US" sz="1000">
                <a:latin typeface="Tahoma" panose="020B0604030504040204" pitchFamily="34" charset="0"/>
              </a:rPr>
              <a:t>Bandwidth</a:t>
            </a:r>
          </a:p>
          <a:p>
            <a:pPr algn="ctr" eaLnBrk="1" hangingPunct="1">
              <a:spcBef>
                <a:spcPct val="0"/>
              </a:spcBef>
              <a:buFontTx/>
              <a:buNone/>
            </a:pPr>
            <a:r>
              <a:rPr lang="en-US" altLang="en-US" sz="1000">
                <a:latin typeface="Tahoma" panose="020B0604030504040204" pitchFamily="34" charset="0"/>
              </a:rPr>
              <a:t>(1 Hz)</a:t>
            </a:r>
          </a:p>
        </p:txBody>
      </p:sp>
      <p:sp>
        <p:nvSpPr>
          <p:cNvPr id="68625" name="Rectangle 16"/>
          <p:cNvSpPr>
            <a:spLocks noChangeArrowheads="1"/>
          </p:cNvSpPr>
          <p:nvPr/>
        </p:nvSpPr>
        <p:spPr bwMode="auto">
          <a:xfrm>
            <a:off x="5837238" y="3476625"/>
            <a:ext cx="173037" cy="1050925"/>
          </a:xfrm>
          <a:prstGeom prst="rect">
            <a:avLst/>
          </a:prstGeom>
          <a:solidFill>
            <a:srgbClr val="76F66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26" name="Rectangle 17"/>
          <p:cNvSpPr>
            <a:spLocks noChangeArrowheads="1"/>
          </p:cNvSpPr>
          <p:nvPr/>
        </p:nvSpPr>
        <p:spPr bwMode="auto">
          <a:xfrm>
            <a:off x="5837238" y="4510088"/>
            <a:ext cx="173037" cy="731837"/>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27" name="Text Box 18"/>
          <p:cNvSpPr txBox="1">
            <a:spLocks noChangeArrowheads="1"/>
          </p:cNvSpPr>
          <p:nvPr/>
        </p:nvSpPr>
        <p:spPr bwMode="auto">
          <a:xfrm>
            <a:off x="7739063" y="3733800"/>
            <a:ext cx="13763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chemeClr val="hlink"/>
                </a:solidFill>
              </a:rPr>
              <a:t>Actuator Set-points</a:t>
            </a:r>
          </a:p>
        </p:txBody>
      </p:sp>
      <p:sp>
        <p:nvSpPr>
          <p:cNvPr id="68628" name="AutoShape 19"/>
          <p:cNvSpPr>
            <a:spLocks noChangeAspect="1" noChangeArrowheads="1"/>
          </p:cNvSpPr>
          <p:nvPr/>
        </p:nvSpPr>
        <p:spPr bwMode="auto">
          <a:xfrm>
            <a:off x="5842000" y="3214688"/>
            <a:ext cx="1152525" cy="346075"/>
          </a:xfrm>
          <a:prstGeom prst="rightArrow">
            <a:avLst>
              <a:gd name="adj1" fmla="val 50000"/>
              <a:gd name="adj2" fmla="val 83257"/>
            </a:avLst>
          </a:prstGeom>
          <a:solidFill>
            <a:srgbClr val="76F66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29" name="Text Box 20"/>
          <p:cNvSpPr txBox="1">
            <a:spLocks noChangeAspect="1" noChangeArrowheads="1"/>
          </p:cNvSpPr>
          <p:nvPr/>
        </p:nvSpPr>
        <p:spPr bwMode="auto">
          <a:xfrm>
            <a:off x="6096000" y="3657600"/>
            <a:ext cx="7778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latin typeface="Tahoma" panose="020B0604030504040204" pitchFamily="34" charset="0"/>
              </a:rPr>
              <a:t>Medium</a:t>
            </a:r>
          </a:p>
          <a:p>
            <a:pPr algn="ctr" eaLnBrk="1" hangingPunct="1">
              <a:spcBef>
                <a:spcPct val="0"/>
              </a:spcBef>
              <a:buFontTx/>
              <a:buNone/>
            </a:pPr>
            <a:r>
              <a:rPr lang="en-US" altLang="en-US" sz="1000">
                <a:latin typeface="Tahoma" panose="020B0604030504040204" pitchFamily="34" charset="0"/>
              </a:rPr>
              <a:t>Bandwidth</a:t>
            </a:r>
          </a:p>
          <a:p>
            <a:pPr algn="ctr" eaLnBrk="1" hangingPunct="1">
              <a:spcBef>
                <a:spcPct val="0"/>
              </a:spcBef>
              <a:buFontTx/>
              <a:buNone/>
            </a:pPr>
            <a:r>
              <a:rPr lang="en-US" altLang="en-US" sz="1000">
                <a:latin typeface="Tahoma" panose="020B0604030504040204" pitchFamily="34" charset="0"/>
              </a:rPr>
              <a:t>(10 Hz)</a:t>
            </a:r>
          </a:p>
        </p:txBody>
      </p:sp>
      <p:sp>
        <p:nvSpPr>
          <p:cNvPr id="68630" name="Text Box 21"/>
          <p:cNvSpPr txBox="1">
            <a:spLocks noChangeArrowheads="1"/>
          </p:cNvSpPr>
          <p:nvPr/>
        </p:nvSpPr>
        <p:spPr bwMode="auto">
          <a:xfrm>
            <a:off x="7767638" y="4800600"/>
            <a:ext cx="1177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Voltage/Current</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6"/>
          <p:cNvSpPr>
            <a:spLocks noGrp="1"/>
          </p:cNvSpPr>
          <p:nvPr>
            <p:ph type="sldNum" sz="quarter" idx="12"/>
          </p:nvPr>
        </p:nvSpPr>
        <p:spPr/>
        <p:txBody>
          <a:bodyPr/>
          <a:lstStyle/>
          <a:p>
            <a:pPr>
              <a:defRPr/>
            </a:pPr>
            <a:fld id="{0D2B186A-6310-4321-8015-77EF7D2A7AF2}" type="slidenum">
              <a:rPr lang="en-US" altLang="en-US"/>
              <a:pPr>
                <a:defRPr/>
              </a:pPr>
              <a:t>64</a:t>
            </a:fld>
            <a:endParaRPr lang="en-US" altLang="en-US"/>
          </a:p>
        </p:txBody>
      </p:sp>
      <p:sp>
        <p:nvSpPr>
          <p:cNvPr id="69635" name="Rectangle 2"/>
          <p:cNvSpPr>
            <a:spLocks noGrp="1" noChangeArrowheads="1"/>
          </p:cNvSpPr>
          <p:nvPr>
            <p:ph type="title"/>
          </p:nvPr>
        </p:nvSpPr>
        <p:spPr>
          <a:xfrm>
            <a:off x="533400" y="804863"/>
            <a:ext cx="7793038" cy="871537"/>
          </a:xfrm>
        </p:spPr>
        <p:txBody>
          <a:bodyPr/>
          <a:lstStyle/>
          <a:p>
            <a:r>
              <a:rPr lang="en-US" altLang="en-US" sz="3200" b="1" smtClean="0"/>
              <a:t>Multi-Resolution Control Strategy</a:t>
            </a:r>
          </a:p>
        </p:txBody>
      </p:sp>
      <p:sp>
        <p:nvSpPr>
          <p:cNvPr id="69636" name="AutoShape 3"/>
          <p:cNvSpPr>
            <a:spLocks noChangeAspect="1" noChangeArrowheads="1"/>
          </p:cNvSpPr>
          <p:nvPr/>
        </p:nvSpPr>
        <p:spPr bwMode="auto">
          <a:xfrm>
            <a:off x="6010275" y="4240213"/>
            <a:ext cx="960438" cy="358775"/>
          </a:xfrm>
          <a:prstGeom prst="rightArrow">
            <a:avLst>
              <a:gd name="adj1" fmla="val 50000"/>
              <a:gd name="adj2" fmla="val 66925"/>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9637" name="Rectangle 4"/>
          <p:cNvSpPr>
            <a:spLocks noChangeAspect="1" noChangeArrowheads="1"/>
          </p:cNvSpPr>
          <p:nvPr/>
        </p:nvSpPr>
        <p:spPr bwMode="auto">
          <a:xfrm>
            <a:off x="5348288" y="2028825"/>
            <a:ext cx="3033712" cy="588963"/>
          </a:xfrm>
          <a:prstGeom prst="rect">
            <a:avLst/>
          </a:prstGeom>
          <a:solidFill>
            <a:srgbClr val="76F66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b="1"/>
              <a:t>Mission Planner</a:t>
            </a:r>
          </a:p>
        </p:txBody>
      </p:sp>
      <p:sp>
        <p:nvSpPr>
          <p:cNvPr id="69638" name="Rectangle 5"/>
          <p:cNvSpPr>
            <a:spLocks noChangeAspect="1" noChangeArrowheads="1"/>
          </p:cNvSpPr>
          <p:nvPr/>
        </p:nvSpPr>
        <p:spPr bwMode="auto">
          <a:xfrm>
            <a:off x="5381625" y="5245100"/>
            <a:ext cx="3033713" cy="508000"/>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t>Robot Dynamics</a:t>
            </a:r>
          </a:p>
        </p:txBody>
      </p:sp>
      <p:sp>
        <p:nvSpPr>
          <p:cNvPr id="69639" name="Rectangle 6"/>
          <p:cNvSpPr>
            <a:spLocks noChangeAspect="1" noChangeArrowheads="1"/>
          </p:cNvSpPr>
          <p:nvPr/>
        </p:nvSpPr>
        <p:spPr bwMode="auto">
          <a:xfrm>
            <a:off x="6994525" y="3157538"/>
            <a:ext cx="1476375" cy="461962"/>
          </a:xfrm>
          <a:prstGeom prst="rect">
            <a:avLst/>
          </a:prstGeom>
          <a:solidFill>
            <a:srgbClr val="76F66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t>Path-Tracking</a:t>
            </a:r>
          </a:p>
          <a:p>
            <a:pPr algn="ctr" eaLnBrk="1" hangingPunct="1">
              <a:spcBef>
                <a:spcPct val="0"/>
              </a:spcBef>
              <a:buFontTx/>
              <a:buNone/>
            </a:pPr>
            <a:r>
              <a:rPr lang="en-US" altLang="en-US" sz="1400" b="1"/>
              <a:t>Controllers</a:t>
            </a:r>
          </a:p>
        </p:txBody>
      </p:sp>
      <p:sp>
        <p:nvSpPr>
          <p:cNvPr id="69640" name="Rectangle 7"/>
          <p:cNvSpPr>
            <a:spLocks noChangeAspect="1" noChangeArrowheads="1"/>
          </p:cNvSpPr>
          <p:nvPr/>
        </p:nvSpPr>
        <p:spPr bwMode="auto">
          <a:xfrm>
            <a:off x="7010400" y="4157663"/>
            <a:ext cx="1400175" cy="530225"/>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t>Low-Level</a:t>
            </a:r>
          </a:p>
          <a:p>
            <a:pPr algn="ctr" eaLnBrk="1" hangingPunct="1">
              <a:spcBef>
                <a:spcPct val="0"/>
              </a:spcBef>
              <a:buFontTx/>
              <a:buNone/>
            </a:pPr>
            <a:r>
              <a:rPr lang="en-US" altLang="en-US" sz="1400" b="1"/>
              <a:t>Controllers</a:t>
            </a:r>
          </a:p>
        </p:txBody>
      </p:sp>
      <p:sp>
        <p:nvSpPr>
          <p:cNvPr id="69641" name="AutoShape 8"/>
          <p:cNvSpPr>
            <a:spLocks noChangeAspect="1" noChangeArrowheads="1"/>
          </p:cNvSpPr>
          <p:nvPr/>
        </p:nvSpPr>
        <p:spPr bwMode="auto">
          <a:xfrm>
            <a:off x="7573963" y="3627438"/>
            <a:ext cx="295275" cy="525462"/>
          </a:xfrm>
          <a:prstGeom prst="downArrow">
            <a:avLst>
              <a:gd name="adj1" fmla="val 35481"/>
              <a:gd name="adj2" fmla="val 46920"/>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9642" name="AutoShape 9"/>
          <p:cNvSpPr>
            <a:spLocks noChangeAspect="1" noChangeArrowheads="1"/>
          </p:cNvSpPr>
          <p:nvPr/>
        </p:nvSpPr>
        <p:spPr bwMode="auto">
          <a:xfrm>
            <a:off x="7586663" y="2617788"/>
            <a:ext cx="295275" cy="520700"/>
          </a:xfrm>
          <a:prstGeom prst="downArrow">
            <a:avLst>
              <a:gd name="adj1" fmla="val 35481"/>
              <a:gd name="adj2" fmla="val 46494"/>
            </a:avLst>
          </a:prstGeom>
          <a:solidFill>
            <a:srgbClr val="76F66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9643" name="AutoShape 10"/>
          <p:cNvSpPr>
            <a:spLocks noChangeAspect="1" noChangeArrowheads="1"/>
          </p:cNvSpPr>
          <p:nvPr/>
        </p:nvSpPr>
        <p:spPr bwMode="auto">
          <a:xfrm>
            <a:off x="7573963" y="4699000"/>
            <a:ext cx="295275" cy="523875"/>
          </a:xfrm>
          <a:prstGeom prst="downArrow">
            <a:avLst>
              <a:gd name="adj1" fmla="val 35481"/>
              <a:gd name="adj2" fmla="val 46778"/>
            </a:avLst>
          </a:prstGeom>
          <a:solidFill>
            <a:srgbClr val="C0C0C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9644" name="Text Box 11"/>
          <p:cNvSpPr txBox="1">
            <a:spLocks noChangeAspect="1" noChangeArrowheads="1"/>
          </p:cNvSpPr>
          <p:nvPr/>
        </p:nvSpPr>
        <p:spPr bwMode="auto">
          <a:xfrm>
            <a:off x="6045200" y="4487863"/>
            <a:ext cx="7778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latin typeface="Tahoma" panose="020B0604030504040204" pitchFamily="34" charset="0"/>
              </a:rPr>
              <a:t>Highest</a:t>
            </a:r>
          </a:p>
          <a:p>
            <a:pPr algn="ctr" eaLnBrk="1" hangingPunct="1">
              <a:spcBef>
                <a:spcPct val="0"/>
              </a:spcBef>
              <a:buFontTx/>
              <a:buNone/>
            </a:pPr>
            <a:r>
              <a:rPr lang="en-US" altLang="en-US" sz="1000">
                <a:latin typeface="Tahoma" panose="020B0604030504040204" pitchFamily="34" charset="0"/>
              </a:rPr>
              <a:t>Bandwidth</a:t>
            </a:r>
          </a:p>
          <a:p>
            <a:pPr algn="ctr" eaLnBrk="1" hangingPunct="1">
              <a:spcBef>
                <a:spcPct val="0"/>
              </a:spcBef>
              <a:buFontTx/>
              <a:buNone/>
            </a:pPr>
            <a:r>
              <a:rPr lang="en-US" altLang="en-US" sz="1000">
                <a:latin typeface="Tahoma" panose="020B0604030504040204" pitchFamily="34" charset="0"/>
              </a:rPr>
              <a:t>(20 Hz)</a:t>
            </a:r>
          </a:p>
        </p:txBody>
      </p:sp>
      <p:sp>
        <p:nvSpPr>
          <p:cNvPr id="69645" name="Text Box 12"/>
          <p:cNvSpPr txBox="1">
            <a:spLocks noChangeArrowheads="1"/>
          </p:cNvSpPr>
          <p:nvPr/>
        </p:nvSpPr>
        <p:spPr bwMode="auto">
          <a:xfrm>
            <a:off x="7753350" y="2681288"/>
            <a:ext cx="11890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chemeClr val="hlink"/>
                </a:solidFill>
              </a:rPr>
              <a:t>Command Units</a:t>
            </a:r>
          </a:p>
        </p:txBody>
      </p:sp>
      <p:sp>
        <p:nvSpPr>
          <p:cNvPr id="69646" name="Rectangle 13"/>
          <p:cNvSpPr>
            <a:spLocks noGrp="1" noChangeArrowheads="1"/>
          </p:cNvSpPr>
          <p:nvPr>
            <p:ph type="body" sz="half" idx="1"/>
          </p:nvPr>
        </p:nvSpPr>
        <p:spPr>
          <a:xfrm>
            <a:off x="609600" y="2017713"/>
            <a:ext cx="4343400" cy="4383087"/>
          </a:xfrm>
          <a:noFill/>
        </p:spPr>
        <p:txBody>
          <a:bodyPr/>
          <a:lstStyle/>
          <a:p>
            <a:r>
              <a:rPr lang="en-US" altLang="en-US" sz="2800" smtClean="0"/>
              <a:t>At the highest level:</a:t>
            </a:r>
            <a:r>
              <a:rPr lang="en-US" altLang="en-US" b="1" smtClean="0"/>
              <a:t> </a:t>
            </a:r>
          </a:p>
          <a:p>
            <a:endParaRPr lang="en-US" altLang="en-US" sz="3000" smtClean="0"/>
          </a:p>
          <a:p>
            <a:pPr lvl="1"/>
            <a:r>
              <a:rPr lang="en-US" altLang="en-US" sz="2400" smtClean="0"/>
              <a:t>The mission planner decomposes a mission into atomic tasks and passes them to the path tracking controllers as command-units</a:t>
            </a:r>
          </a:p>
        </p:txBody>
      </p:sp>
      <p:sp>
        <p:nvSpPr>
          <p:cNvPr id="69647" name="AutoShape 14"/>
          <p:cNvSpPr>
            <a:spLocks noChangeArrowheads="1"/>
          </p:cNvSpPr>
          <p:nvPr/>
        </p:nvSpPr>
        <p:spPr bwMode="auto">
          <a:xfrm>
            <a:off x="5638800" y="2638425"/>
            <a:ext cx="566738" cy="868363"/>
          </a:xfrm>
          <a:prstGeom prst="upArrow">
            <a:avLst>
              <a:gd name="adj1" fmla="val 29972"/>
              <a:gd name="adj2" fmla="val 67105"/>
            </a:avLst>
          </a:prstGeom>
          <a:solidFill>
            <a:srgbClr val="76F66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9648" name="Text Box 15"/>
          <p:cNvSpPr txBox="1">
            <a:spLocks noChangeAspect="1" noChangeArrowheads="1"/>
          </p:cNvSpPr>
          <p:nvPr/>
        </p:nvSpPr>
        <p:spPr bwMode="auto">
          <a:xfrm>
            <a:off x="6229350" y="2686050"/>
            <a:ext cx="7778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latin typeface="Tahoma" panose="020B0604030504040204" pitchFamily="34" charset="0"/>
              </a:rPr>
              <a:t>Low </a:t>
            </a:r>
          </a:p>
          <a:p>
            <a:pPr algn="ctr" eaLnBrk="1" hangingPunct="1">
              <a:spcBef>
                <a:spcPct val="0"/>
              </a:spcBef>
              <a:buFontTx/>
              <a:buNone/>
            </a:pPr>
            <a:r>
              <a:rPr lang="en-US" altLang="en-US" sz="1000">
                <a:latin typeface="Tahoma" panose="020B0604030504040204" pitchFamily="34" charset="0"/>
              </a:rPr>
              <a:t>Bandwidth</a:t>
            </a:r>
          </a:p>
          <a:p>
            <a:pPr algn="ctr" eaLnBrk="1" hangingPunct="1">
              <a:spcBef>
                <a:spcPct val="0"/>
              </a:spcBef>
              <a:buFontTx/>
              <a:buNone/>
            </a:pPr>
            <a:r>
              <a:rPr lang="en-US" altLang="en-US" sz="1000">
                <a:latin typeface="Tahoma" panose="020B0604030504040204" pitchFamily="34" charset="0"/>
              </a:rPr>
              <a:t>(1 Hz)</a:t>
            </a:r>
          </a:p>
        </p:txBody>
      </p:sp>
      <p:sp>
        <p:nvSpPr>
          <p:cNvPr id="69649" name="Rectangle 16"/>
          <p:cNvSpPr>
            <a:spLocks noChangeArrowheads="1"/>
          </p:cNvSpPr>
          <p:nvPr/>
        </p:nvSpPr>
        <p:spPr bwMode="auto">
          <a:xfrm>
            <a:off x="5837238" y="3476625"/>
            <a:ext cx="173037" cy="1050925"/>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9650" name="Rectangle 17"/>
          <p:cNvSpPr>
            <a:spLocks noChangeArrowheads="1"/>
          </p:cNvSpPr>
          <p:nvPr/>
        </p:nvSpPr>
        <p:spPr bwMode="auto">
          <a:xfrm>
            <a:off x="5837238" y="4510088"/>
            <a:ext cx="173037" cy="731837"/>
          </a:xfrm>
          <a:prstGeom prst="rect">
            <a:avLst/>
          </a:prstGeom>
          <a:solidFill>
            <a:srgbClr val="C0C0C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9651" name="Text Box 18"/>
          <p:cNvSpPr txBox="1">
            <a:spLocks noChangeArrowheads="1"/>
          </p:cNvSpPr>
          <p:nvPr/>
        </p:nvSpPr>
        <p:spPr bwMode="auto">
          <a:xfrm>
            <a:off x="7739063" y="3733800"/>
            <a:ext cx="13763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Actuator Set-points</a:t>
            </a:r>
          </a:p>
        </p:txBody>
      </p:sp>
      <p:sp>
        <p:nvSpPr>
          <p:cNvPr id="69652" name="AutoShape 19"/>
          <p:cNvSpPr>
            <a:spLocks noChangeAspect="1" noChangeArrowheads="1"/>
          </p:cNvSpPr>
          <p:nvPr/>
        </p:nvSpPr>
        <p:spPr bwMode="auto">
          <a:xfrm>
            <a:off x="6008688" y="3214688"/>
            <a:ext cx="960437" cy="358775"/>
          </a:xfrm>
          <a:prstGeom prst="rightArrow">
            <a:avLst>
              <a:gd name="adj1" fmla="val 50000"/>
              <a:gd name="adj2" fmla="val 66925"/>
            </a:avLst>
          </a:prstGeom>
          <a:solidFill>
            <a:srgbClr val="76F66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9653" name="Text Box 20"/>
          <p:cNvSpPr txBox="1">
            <a:spLocks noChangeAspect="1" noChangeArrowheads="1"/>
          </p:cNvSpPr>
          <p:nvPr/>
        </p:nvSpPr>
        <p:spPr bwMode="auto">
          <a:xfrm>
            <a:off x="6096000" y="3581400"/>
            <a:ext cx="7778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00">
                <a:latin typeface="Tahoma" panose="020B0604030504040204" pitchFamily="34" charset="0"/>
              </a:rPr>
              <a:t>Medium</a:t>
            </a:r>
          </a:p>
          <a:p>
            <a:pPr algn="ctr" eaLnBrk="1" hangingPunct="1">
              <a:spcBef>
                <a:spcPct val="0"/>
              </a:spcBef>
              <a:buFontTx/>
              <a:buNone/>
            </a:pPr>
            <a:r>
              <a:rPr lang="en-US" altLang="en-US" sz="1000">
                <a:latin typeface="Tahoma" panose="020B0604030504040204" pitchFamily="34" charset="0"/>
              </a:rPr>
              <a:t>Bandwidth</a:t>
            </a:r>
          </a:p>
          <a:p>
            <a:pPr algn="ctr" eaLnBrk="1" hangingPunct="1">
              <a:spcBef>
                <a:spcPct val="0"/>
              </a:spcBef>
              <a:buFontTx/>
              <a:buNone/>
            </a:pPr>
            <a:r>
              <a:rPr lang="en-US" altLang="en-US" sz="1000">
                <a:latin typeface="Tahoma" panose="020B0604030504040204" pitchFamily="34" charset="0"/>
              </a:rPr>
              <a:t>(10 Hz)</a:t>
            </a:r>
          </a:p>
        </p:txBody>
      </p:sp>
      <p:sp>
        <p:nvSpPr>
          <p:cNvPr id="69654" name="Text Box 21"/>
          <p:cNvSpPr txBox="1">
            <a:spLocks noChangeArrowheads="1"/>
          </p:cNvSpPr>
          <p:nvPr/>
        </p:nvSpPr>
        <p:spPr bwMode="auto">
          <a:xfrm>
            <a:off x="7767638" y="4800600"/>
            <a:ext cx="1177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Voltage/Current</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5D78FB5A-3FB5-48D0-8B44-9E19DEE4D065}" type="slidenum">
              <a:rPr lang="en-US" altLang="en-US"/>
              <a:pPr>
                <a:defRPr/>
              </a:pPr>
              <a:t>65</a:t>
            </a:fld>
            <a:endParaRPr lang="en-US" altLang="en-US"/>
          </a:p>
        </p:txBody>
      </p:sp>
      <p:sp>
        <p:nvSpPr>
          <p:cNvPr id="76802" name="Rectangle 2"/>
          <p:cNvSpPr>
            <a:spLocks noChangeArrowheads="1"/>
          </p:cNvSpPr>
          <p:nvPr/>
        </p:nvSpPr>
        <p:spPr bwMode="auto">
          <a:xfrm>
            <a:off x="457200" y="762000"/>
            <a:ext cx="77724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lgn="ctr">
              <a:buFontTx/>
              <a:buNone/>
            </a:pPr>
            <a:r>
              <a:rPr lang="en-US" altLang="en-US" sz="3200" b="1"/>
              <a:t>Behavior Generation Strategies</a:t>
            </a:r>
          </a:p>
          <a:p>
            <a:pPr lvl="1" algn="ctr">
              <a:buFontTx/>
              <a:buNone/>
            </a:pPr>
            <a:endParaRPr lang="en-US" altLang="en-US" sz="1200" b="1"/>
          </a:p>
          <a:p>
            <a:pPr>
              <a:spcBef>
                <a:spcPct val="5000"/>
              </a:spcBef>
              <a:spcAft>
                <a:spcPct val="5000"/>
              </a:spcAft>
            </a:pPr>
            <a:r>
              <a:rPr lang="en-US" altLang="en-US" sz="2400"/>
              <a:t>First Generation: pre-T1</a:t>
            </a:r>
          </a:p>
          <a:p>
            <a:pPr lvl="1">
              <a:spcBef>
                <a:spcPct val="5000"/>
              </a:spcBef>
              <a:spcAft>
                <a:spcPct val="5000"/>
              </a:spcAft>
            </a:pPr>
            <a:r>
              <a:rPr lang="en-US" altLang="en-US" sz="2400"/>
              <a:t>Waypoints fit using splines for path generation</a:t>
            </a:r>
          </a:p>
          <a:p>
            <a:pPr lvl="1">
              <a:spcBef>
                <a:spcPct val="5000"/>
              </a:spcBef>
              <a:spcAft>
                <a:spcPct val="5000"/>
              </a:spcAft>
            </a:pPr>
            <a:r>
              <a:rPr lang="en-US" altLang="en-US" sz="2400" b="1"/>
              <a:t>User-based path generation</a:t>
            </a:r>
          </a:p>
          <a:p>
            <a:pPr>
              <a:spcBef>
                <a:spcPct val="5000"/>
              </a:spcBef>
              <a:spcAft>
                <a:spcPct val="5000"/>
              </a:spcAft>
            </a:pPr>
            <a:r>
              <a:rPr lang="en-US" altLang="en-US" sz="2400"/>
              <a:t>Second Generation: T1, T2</a:t>
            </a:r>
          </a:p>
          <a:p>
            <a:pPr lvl="1">
              <a:spcBef>
                <a:spcPct val="5000"/>
              </a:spcBef>
              <a:spcAft>
                <a:spcPct val="5000"/>
              </a:spcAft>
            </a:pPr>
            <a:r>
              <a:rPr lang="en-US" altLang="en-US" sz="2400"/>
              <a:t>decomposition of path into primitives</a:t>
            </a:r>
          </a:p>
          <a:p>
            <a:pPr lvl="1">
              <a:spcBef>
                <a:spcPct val="5000"/>
              </a:spcBef>
              <a:spcAft>
                <a:spcPct val="5000"/>
              </a:spcAft>
            </a:pPr>
            <a:r>
              <a:rPr lang="en-US" altLang="en-US" sz="2400"/>
              <a:t>fixed input parameters</a:t>
            </a:r>
          </a:p>
          <a:p>
            <a:pPr lvl="1">
              <a:spcBef>
                <a:spcPct val="5000"/>
              </a:spcBef>
              <a:spcAft>
                <a:spcPct val="5000"/>
              </a:spcAft>
            </a:pPr>
            <a:r>
              <a:rPr lang="en-US" altLang="en-US" sz="2400" b="1"/>
              <a:t>open-loop path generation</a:t>
            </a:r>
          </a:p>
          <a:p>
            <a:pPr>
              <a:spcBef>
                <a:spcPct val="5000"/>
              </a:spcBef>
              <a:spcAft>
                <a:spcPct val="5000"/>
              </a:spcAft>
            </a:pPr>
            <a:endParaRPr lang="en-US" altLang="en-US" sz="2400" b="1"/>
          </a:p>
          <a:p>
            <a:pPr>
              <a:spcBef>
                <a:spcPct val="5000"/>
              </a:spcBef>
              <a:spcAft>
                <a:spcPct val="5000"/>
              </a:spcAft>
            </a:pPr>
            <a:endParaRPr lang="en-US" altLang="en-US" sz="2400" b="1"/>
          </a:p>
        </p:txBody>
      </p:sp>
      <p:graphicFrame>
        <p:nvGraphicFramePr>
          <p:cNvPr id="76803" name="Object 3"/>
          <p:cNvGraphicFramePr>
            <a:graphicFrameLocks noChangeAspect="1"/>
          </p:cNvGraphicFramePr>
          <p:nvPr/>
        </p:nvGraphicFramePr>
        <p:xfrm>
          <a:off x="3594100" y="4465638"/>
          <a:ext cx="4368800" cy="2155825"/>
        </p:xfrm>
        <a:graphic>
          <a:graphicData uri="http://schemas.openxmlformats.org/presentationml/2006/ole">
            <mc:AlternateContent xmlns:mc="http://schemas.openxmlformats.org/markup-compatibility/2006">
              <mc:Choice xmlns:v="urn:schemas-microsoft-com:vml" Requires="v">
                <p:oleObj spid="_x0000_s70678" name="Document" r:id="rId3" imgW="3938016" imgH="1801368" progId="Word.Document.8">
                  <p:embed/>
                </p:oleObj>
              </mc:Choice>
              <mc:Fallback>
                <p:oleObj name="Document" r:id="rId3" imgW="3938016" imgH="1801368"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4100" y="4465638"/>
                        <a:ext cx="4368800" cy="215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80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80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80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802">
                                            <p:txEl>
                                              <p:pRg st="8" end="8"/>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6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373F260F-99C3-4D8B-B692-11604B6EA151}" type="slidenum">
              <a:rPr lang="en-US" altLang="en-US"/>
              <a:pPr>
                <a:defRPr/>
              </a:pPr>
              <a:t>66</a:t>
            </a:fld>
            <a:endParaRPr lang="en-US" altLang="en-US"/>
          </a:p>
        </p:txBody>
      </p:sp>
      <p:sp>
        <p:nvSpPr>
          <p:cNvPr id="516098" name="Rectangle 2"/>
          <p:cNvSpPr>
            <a:spLocks noChangeArrowheads="1"/>
          </p:cNvSpPr>
          <p:nvPr/>
        </p:nvSpPr>
        <p:spPr bwMode="auto">
          <a:xfrm>
            <a:off x="457200" y="762000"/>
            <a:ext cx="77724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lgn="ctr">
              <a:buFontTx/>
              <a:buNone/>
            </a:pPr>
            <a:r>
              <a:rPr lang="en-US" altLang="en-US" sz="3200" b="1"/>
              <a:t>Behavior Generation Strategies</a:t>
            </a:r>
          </a:p>
          <a:p>
            <a:pPr lvl="1" algn="ctr">
              <a:buFontTx/>
              <a:buNone/>
            </a:pPr>
            <a:endParaRPr lang="en-US" altLang="en-US" sz="1200" b="1"/>
          </a:p>
          <a:p>
            <a:pPr>
              <a:spcBef>
                <a:spcPct val="5000"/>
              </a:spcBef>
              <a:spcAft>
                <a:spcPct val="5000"/>
              </a:spcAft>
            </a:pPr>
            <a:r>
              <a:rPr lang="en-US" altLang="en-US" sz="2400"/>
              <a:t>First Generation: pre-T1</a:t>
            </a:r>
          </a:p>
          <a:p>
            <a:pPr lvl="1">
              <a:spcBef>
                <a:spcPct val="5000"/>
              </a:spcBef>
              <a:spcAft>
                <a:spcPct val="5000"/>
              </a:spcAft>
            </a:pPr>
            <a:r>
              <a:rPr lang="en-US" altLang="en-US" sz="2400"/>
              <a:t>Waypoints fit using splines for path generation</a:t>
            </a:r>
          </a:p>
          <a:p>
            <a:pPr lvl="1">
              <a:spcBef>
                <a:spcPct val="5000"/>
              </a:spcBef>
              <a:spcAft>
                <a:spcPct val="5000"/>
              </a:spcAft>
            </a:pPr>
            <a:r>
              <a:rPr lang="en-US" altLang="en-US" sz="2400" b="1"/>
              <a:t>User-based path generation</a:t>
            </a:r>
          </a:p>
          <a:p>
            <a:pPr>
              <a:spcBef>
                <a:spcPct val="5000"/>
              </a:spcBef>
              <a:spcAft>
                <a:spcPct val="5000"/>
              </a:spcAft>
            </a:pPr>
            <a:r>
              <a:rPr lang="en-US" altLang="en-US" sz="2400"/>
              <a:t>Second Generation: T1, T2</a:t>
            </a:r>
          </a:p>
          <a:p>
            <a:pPr lvl="1">
              <a:spcBef>
                <a:spcPct val="5000"/>
              </a:spcBef>
              <a:spcAft>
                <a:spcPct val="5000"/>
              </a:spcAft>
            </a:pPr>
            <a:r>
              <a:rPr lang="en-US" altLang="en-US" sz="2400"/>
              <a:t>decomposition of path into primitives</a:t>
            </a:r>
          </a:p>
          <a:p>
            <a:pPr lvl="1">
              <a:spcBef>
                <a:spcPct val="5000"/>
              </a:spcBef>
              <a:spcAft>
                <a:spcPct val="5000"/>
              </a:spcAft>
            </a:pPr>
            <a:r>
              <a:rPr lang="en-US" altLang="en-US" sz="2400"/>
              <a:t>fixed input parameters</a:t>
            </a:r>
          </a:p>
          <a:p>
            <a:pPr lvl="1">
              <a:spcBef>
                <a:spcPct val="5000"/>
              </a:spcBef>
              <a:spcAft>
                <a:spcPct val="5000"/>
              </a:spcAft>
            </a:pPr>
            <a:r>
              <a:rPr lang="en-US" altLang="en-US" sz="2400" b="1"/>
              <a:t>open-loop path generation</a:t>
            </a:r>
          </a:p>
          <a:p>
            <a:pPr>
              <a:spcBef>
                <a:spcPct val="5000"/>
              </a:spcBef>
              <a:spcAft>
                <a:spcPct val="5000"/>
              </a:spcAft>
            </a:pPr>
            <a:r>
              <a:rPr lang="en-US" altLang="en-US" sz="2400"/>
              <a:t>Third Generation: T2, T3, ODIS</a:t>
            </a:r>
          </a:p>
          <a:p>
            <a:pPr lvl="1">
              <a:spcBef>
                <a:spcPct val="5000"/>
              </a:spcBef>
              <a:spcAft>
                <a:spcPct val="5000"/>
              </a:spcAft>
            </a:pPr>
            <a:r>
              <a:rPr lang="en-US" altLang="en-US" sz="2400"/>
              <a:t>decomposition of paths into primitives</a:t>
            </a:r>
          </a:p>
          <a:p>
            <a:pPr lvl="1">
              <a:spcBef>
                <a:spcPct val="5000"/>
              </a:spcBef>
              <a:spcAft>
                <a:spcPct val="5000"/>
              </a:spcAft>
            </a:pPr>
            <a:r>
              <a:rPr lang="en-US" altLang="en-US" sz="2400"/>
              <a:t>variable input parameters that depend on sensor data </a:t>
            </a:r>
          </a:p>
          <a:p>
            <a:pPr lvl="1">
              <a:spcBef>
                <a:spcPct val="5000"/>
              </a:spcBef>
              <a:spcAft>
                <a:spcPct val="5000"/>
              </a:spcAft>
            </a:pPr>
            <a:r>
              <a:rPr lang="en-US" altLang="en-US" sz="2400" b="1"/>
              <a:t>sensor-driven path generation</a:t>
            </a:r>
          </a:p>
          <a:p>
            <a:pPr>
              <a:spcBef>
                <a:spcPct val="5000"/>
              </a:spcBef>
              <a:spcAft>
                <a:spcPct val="5000"/>
              </a:spcAft>
            </a:pPr>
            <a:endParaRPr lang="en-US" altLang="en-US" sz="2400" b="1"/>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6098">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6098">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6098">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609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9ED9A63C-BA39-45BF-BDFA-38086CA18A9D}" type="slidenum">
              <a:rPr lang="en-US" altLang="en-US"/>
              <a:pPr>
                <a:defRPr/>
              </a:pPr>
              <a:t>67</a:t>
            </a:fld>
            <a:endParaRPr lang="en-US" altLang="en-US"/>
          </a:p>
        </p:txBody>
      </p:sp>
      <p:sp>
        <p:nvSpPr>
          <p:cNvPr id="72707" name="Rectangle 2"/>
          <p:cNvSpPr>
            <a:spLocks noChangeArrowheads="1"/>
          </p:cNvSpPr>
          <p:nvPr/>
        </p:nvSpPr>
        <p:spPr bwMode="auto">
          <a:xfrm>
            <a:off x="457200" y="609600"/>
            <a:ext cx="7772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lgn="ctr">
              <a:lnSpc>
                <a:spcPct val="65000"/>
              </a:lnSpc>
              <a:buFontTx/>
              <a:buNone/>
            </a:pPr>
            <a:endParaRPr lang="en-US" altLang="en-US" sz="3200" b="1"/>
          </a:p>
          <a:p>
            <a:pPr lvl="1">
              <a:lnSpc>
                <a:spcPct val="65000"/>
              </a:lnSpc>
              <a:buFontTx/>
              <a:buNone/>
            </a:pPr>
            <a:r>
              <a:rPr lang="en-US" altLang="en-US" b="1"/>
              <a:t>3rd Generation Maneuver Command:</a:t>
            </a:r>
          </a:p>
          <a:p>
            <a:pPr lvl="1">
              <a:lnSpc>
                <a:spcPct val="65000"/>
              </a:lnSpc>
              <a:buFontTx/>
              <a:buNone/>
            </a:pPr>
            <a:r>
              <a:rPr lang="en-US" altLang="en-US" b="1"/>
              <a:t>Sensor-Driven, Delayed Commitment Strategy</a:t>
            </a:r>
          </a:p>
          <a:p>
            <a:pPr lvl="1" algn="ctr">
              <a:lnSpc>
                <a:spcPct val="65000"/>
              </a:lnSpc>
              <a:buFontTx/>
              <a:buNone/>
            </a:pPr>
            <a:endParaRPr lang="en-US" altLang="en-US" b="1"/>
          </a:p>
          <a:p>
            <a:pPr lvl="1" algn="ctr">
              <a:buFontTx/>
              <a:buNone/>
            </a:pPr>
            <a:r>
              <a:rPr lang="en-US" altLang="en-US" sz="1800"/>
              <a:t>(ALIGN-ALONG (LINE-BISECT-FACE CAR_001) distance)</a:t>
            </a:r>
            <a:endParaRPr lang="en-US" altLang="en-US"/>
          </a:p>
          <a:p>
            <a:pPr lvl="1" algn="ctr">
              <a:lnSpc>
                <a:spcPct val="65000"/>
              </a:lnSpc>
              <a:buFontTx/>
              <a:buNone/>
            </a:pPr>
            <a:endParaRPr lang="en-US" altLang="en-US" b="1"/>
          </a:p>
          <a:p>
            <a:pPr lvl="1" algn="ctr">
              <a:lnSpc>
                <a:spcPct val="65000"/>
              </a:lnSpc>
              <a:buFontTx/>
              <a:buNone/>
            </a:pPr>
            <a:endParaRPr lang="en-US" altLang="en-US" sz="1800" b="1"/>
          </a:p>
        </p:txBody>
      </p:sp>
      <p:pic>
        <p:nvPicPr>
          <p:cNvPr id="7270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862263"/>
            <a:ext cx="2538413"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38463"/>
            <a:ext cx="29210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919663"/>
            <a:ext cx="27352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7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ED503DF2-A0C0-45EA-BFE3-EC6A7B57AA9C}" type="slidenum">
              <a:rPr lang="en-US" altLang="en-US"/>
              <a:pPr>
                <a:defRPr/>
              </a:pPr>
              <a:t>68</a:t>
            </a:fld>
            <a:endParaRPr lang="en-US" altLang="en-US"/>
          </a:p>
        </p:txBody>
      </p:sp>
      <p:sp>
        <p:nvSpPr>
          <p:cNvPr id="73731" name="Rectangle 2"/>
          <p:cNvSpPr>
            <a:spLocks noChangeArrowheads="1"/>
          </p:cNvSpPr>
          <p:nvPr/>
        </p:nvSpPr>
        <p:spPr bwMode="auto">
          <a:xfrm>
            <a:off x="731838" y="1150938"/>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a:solidFill>
                  <a:schemeClr val="tx2"/>
                </a:solidFill>
              </a:rPr>
              <a:t>ODIS Command Environment: MoRSE</a:t>
            </a:r>
            <a:br>
              <a:rPr lang="en-US" altLang="en-US" b="1">
                <a:solidFill>
                  <a:schemeClr val="tx2"/>
                </a:solidFill>
              </a:rPr>
            </a:br>
            <a:endParaRPr lang="en-US" altLang="en-US" b="1">
              <a:solidFill>
                <a:schemeClr val="tx2"/>
              </a:solidFill>
            </a:endParaRPr>
          </a:p>
        </p:txBody>
      </p:sp>
      <p:sp>
        <p:nvSpPr>
          <p:cNvPr id="73732" name="Rectangle 3"/>
          <p:cNvSpPr>
            <a:spLocks noChangeArrowheads="1"/>
          </p:cNvSpPr>
          <p:nvPr/>
        </p:nvSpPr>
        <p:spPr bwMode="auto">
          <a:xfrm>
            <a:off x="685800" y="1371600"/>
            <a:ext cx="7772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buFont typeface="Symbol" panose="05050102010706020507" pitchFamily="18" charset="2"/>
              <a:buChar char="·"/>
            </a:pPr>
            <a:endParaRPr lang="en-US" altLang="en-US" sz="2400"/>
          </a:p>
        </p:txBody>
      </p:sp>
      <p:sp>
        <p:nvSpPr>
          <p:cNvPr id="73733" name="Rectangle 4"/>
          <p:cNvSpPr>
            <a:spLocks noChangeArrowheads="1"/>
          </p:cNvSpPr>
          <p:nvPr/>
        </p:nvSpPr>
        <p:spPr bwMode="auto">
          <a:xfrm>
            <a:off x="762000" y="1706563"/>
            <a:ext cx="7391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US" altLang="en-US" sz="2000">
                <a:solidFill>
                  <a:srgbClr val="000000"/>
                </a:solidFill>
              </a:rPr>
              <a:t>Based on command unit:</a:t>
            </a:r>
          </a:p>
          <a:p>
            <a:pPr lvl="1"/>
            <a:r>
              <a:rPr lang="en-US" altLang="en-US" sz="2000"/>
              <a:t>Set of individual commands defining various </a:t>
            </a:r>
            <a:r>
              <a:rPr lang="en-US" altLang="en-US" sz="2000">
                <a:solidFill>
                  <a:srgbClr val="000000"/>
                </a:solidFill>
              </a:rPr>
              <a:t>vehicle actions that will be executed in parallel</a:t>
            </a:r>
          </a:p>
          <a:p>
            <a:r>
              <a:rPr lang="en-US" altLang="en-US" sz="2000" i="1"/>
              <a:t>Commands for XY movement</a:t>
            </a:r>
            <a:r>
              <a:rPr lang="en-US" altLang="en-US" sz="2000"/>
              <a:t>:</a:t>
            </a:r>
          </a:p>
          <a:p>
            <a:pPr lvl="1"/>
            <a:r>
              <a:rPr lang="en-US" altLang="en-US" sz="2000"/>
              <a:t>moveAlongLine(Line path, Float vmax, Float vtrans = 0)</a:t>
            </a:r>
          </a:p>
          <a:p>
            <a:pPr lvl="1"/>
            <a:r>
              <a:rPr lang="en-US" altLang="en-US" sz="2000"/>
              <a:t>moveAlongArc(Arc path, Float vmax, Float vtrans = 0)</a:t>
            </a:r>
          </a:p>
          <a:p>
            <a:r>
              <a:rPr lang="en-US" altLang="en-US" sz="2000" i="1"/>
              <a:t>Commands for Yaw movement:</a:t>
            </a:r>
          </a:p>
          <a:p>
            <a:pPr lvl="1"/>
            <a:r>
              <a:rPr lang="en-US" altLang="en-US" sz="2000"/>
              <a:t>yawToAngle(Float angle_I, Float rate = max)</a:t>
            </a:r>
          </a:p>
          <a:p>
            <a:pPr lvl="1"/>
            <a:r>
              <a:rPr lang="en-US" altLang="en-US" sz="2000"/>
              <a:t>yawThroughAngle(Float delta, Float rate = max)</a:t>
            </a:r>
          </a:p>
          <a:p>
            <a:r>
              <a:rPr lang="en-US" altLang="en-US" sz="2000" i="1"/>
              <a:t>Commands for sensing:</a:t>
            </a:r>
          </a:p>
          <a:p>
            <a:pPr lvl="1"/>
            <a:r>
              <a:rPr lang="en-US" altLang="en-US" sz="2000"/>
              <a:t>SenseSonar 		 – SenseIR </a:t>
            </a:r>
          </a:p>
          <a:p>
            <a:pPr lvl="1"/>
            <a:r>
              <a:rPr lang="en-US" altLang="en-US" sz="2000"/>
              <a:t>SenseLaser 		 – Camera commands</a:t>
            </a:r>
          </a:p>
          <a:p>
            <a:r>
              <a:rPr lang="en-US" altLang="en-US" sz="2000">
                <a:solidFill>
                  <a:srgbClr val="000000"/>
                </a:solidFill>
              </a:rPr>
              <a:t>A set of rules defines how these commands may be combined</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2"/>
          </p:nvPr>
        </p:nvSpPr>
        <p:spPr/>
        <p:txBody>
          <a:bodyPr/>
          <a:lstStyle/>
          <a:p>
            <a:pPr>
              <a:defRPr/>
            </a:pPr>
            <a:fld id="{37AF0FAC-5F8B-4597-AFE4-2ACA56D67E43}" type="slidenum">
              <a:rPr lang="en-US" altLang="en-US"/>
              <a:pPr>
                <a:defRPr/>
              </a:pPr>
              <a:t>69</a:t>
            </a:fld>
            <a:endParaRPr lang="en-US" altLang="en-US"/>
          </a:p>
        </p:txBody>
      </p:sp>
      <p:sp>
        <p:nvSpPr>
          <p:cNvPr id="74755" name="Rectangle 2"/>
          <p:cNvSpPr>
            <a:spLocks noChangeArrowheads="1"/>
          </p:cNvSpPr>
          <p:nvPr/>
        </p:nvSpPr>
        <p:spPr bwMode="auto">
          <a:xfrm>
            <a:off x="825500" y="322263"/>
            <a:ext cx="75565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a:solidFill>
                  <a:schemeClr val="tx2"/>
                </a:solidFill>
              </a:rPr>
              <a:t>Software Architecture</a:t>
            </a:r>
          </a:p>
        </p:txBody>
      </p:sp>
      <p:sp>
        <p:nvSpPr>
          <p:cNvPr id="74756" name="Rectangle 3"/>
          <p:cNvSpPr>
            <a:spLocks noChangeArrowheads="1"/>
          </p:cNvSpPr>
          <p:nvPr/>
        </p:nvSpPr>
        <p:spPr bwMode="auto">
          <a:xfrm>
            <a:off x="609600" y="1371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pPr>
            <a:r>
              <a:rPr lang="en-US" altLang="en-US" sz="2400">
                <a:cs typeface="Times New Roman" panose="02020603050405020304" pitchFamily="18" charset="0"/>
              </a:rPr>
              <a:t>Command actions are the lowest-level tasks allowed in our architecture that can be commanded to run in parallel</a:t>
            </a:r>
          </a:p>
          <a:p>
            <a:pPr>
              <a:lnSpc>
                <a:spcPct val="90000"/>
              </a:lnSpc>
            </a:pPr>
            <a:r>
              <a:rPr lang="en-US" altLang="en-US" sz="2400">
                <a:cs typeface="Times New Roman" panose="02020603050405020304" pitchFamily="18" charset="0"/>
              </a:rPr>
              <a:t>For planning and intelligent behavior generation, higher-level tasks are defined as compositions of lower-level tasks</a:t>
            </a:r>
          </a:p>
          <a:p>
            <a:pPr>
              <a:lnSpc>
                <a:spcPct val="90000"/>
              </a:lnSpc>
            </a:pPr>
            <a:r>
              <a:rPr lang="en-US" altLang="en-US" sz="2400">
                <a:cs typeface="Times New Roman" panose="02020603050405020304" pitchFamily="18" charset="0"/>
              </a:rPr>
              <a:t>In our hierarchy we define:</a:t>
            </a:r>
          </a:p>
          <a:p>
            <a:pPr>
              <a:lnSpc>
                <a:spcPct val="90000"/>
              </a:lnSpc>
            </a:pPr>
            <a:endParaRPr lang="en-US" altLang="en-US" sz="2400">
              <a:cs typeface="Times New Roman" panose="02020603050405020304" pitchFamily="18" charset="0"/>
            </a:endParaRPr>
          </a:p>
          <a:p>
            <a:pPr lvl="1">
              <a:lnSpc>
                <a:spcPct val="90000"/>
              </a:lnSpc>
              <a:buFontTx/>
              <a:buNone/>
            </a:pPr>
            <a:r>
              <a:rPr lang="en-US" altLang="en-US" sz="2000">
                <a:cs typeface="Times New Roman" panose="02020603050405020304" pitchFamily="18" charset="0"/>
              </a:rPr>
              <a:t>    </a:t>
            </a:r>
            <a:endParaRPr lang="en-US" altLang="en-US" sz="2400">
              <a:cs typeface="Times New Roman" panose="02020603050405020304" pitchFamily="18" charset="0"/>
            </a:endParaRPr>
          </a:p>
        </p:txBody>
      </p:sp>
      <p:sp>
        <p:nvSpPr>
          <p:cNvPr id="523268" name="AutoShape 4"/>
          <p:cNvSpPr>
            <a:spLocks/>
          </p:cNvSpPr>
          <p:nvPr/>
        </p:nvSpPr>
        <p:spPr bwMode="auto">
          <a:xfrm>
            <a:off x="5334000" y="4114800"/>
            <a:ext cx="88900" cy="685800"/>
          </a:xfrm>
          <a:prstGeom prst="rightBrace">
            <a:avLst>
              <a:gd name="adj1" fmla="val 6428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23269" name="AutoShape 5"/>
          <p:cNvSpPr>
            <a:spLocks/>
          </p:cNvSpPr>
          <p:nvPr/>
        </p:nvSpPr>
        <p:spPr bwMode="auto">
          <a:xfrm>
            <a:off x="5334000" y="4953000"/>
            <a:ext cx="88900" cy="1066800"/>
          </a:xfrm>
          <a:prstGeom prst="rightBrace">
            <a:avLst>
              <a:gd name="adj1" fmla="val 10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23270" name="AutoShape 6"/>
          <p:cNvSpPr>
            <a:spLocks/>
          </p:cNvSpPr>
          <p:nvPr/>
        </p:nvSpPr>
        <p:spPr bwMode="auto">
          <a:xfrm>
            <a:off x="5334000" y="3657600"/>
            <a:ext cx="88900" cy="365125"/>
          </a:xfrm>
          <a:prstGeom prst="rightBrace">
            <a:avLst>
              <a:gd name="adj1" fmla="val 3422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23271" name="Text Box 7"/>
          <p:cNvSpPr txBox="1">
            <a:spLocks noChangeArrowheads="1"/>
          </p:cNvSpPr>
          <p:nvPr/>
        </p:nvSpPr>
        <p:spPr bwMode="auto">
          <a:xfrm>
            <a:off x="5486400" y="4267200"/>
            <a:ext cx="2474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Variable (planned)</a:t>
            </a:r>
          </a:p>
        </p:txBody>
      </p:sp>
      <p:sp>
        <p:nvSpPr>
          <p:cNvPr id="523272" name="Text Box 8"/>
          <p:cNvSpPr txBox="1">
            <a:spLocks noChangeArrowheads="1"/>
          </p:cNvSpPr>
          <p:nvPr/>
        </p:nvSpPr>
        <p:spPr bwMode="auto">
          <a:xfrm>
            <a:off x="5486400" y="4876800"/>
            <a:ext cx="25241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Hard-wired (but,</a:t>
            </a:r>
          </a:p>
          <a:p>
            <a:pPr>
              <a:spcBef>
                <a:spcPct val="0"/>
              </a:spcBef>
              <a:buFontTx/>
              <a:buNone/>
            </a:pPr>
            <a:r>
              <a:rPr lang="en-US" altLang="en-US" sz="2400"/>
              <a:t>(parameterized and</a:t>
            </a:r>
          </a:p>
          <a:p>
            <a:pPr>
              <a:spcBef>
                <a:spcPct val="0"/>
              </a:spcBef>
              <a:buFontTx/>
              <a:buNone/>
            </a:pPr>
            <a:r>
              <a:rPr lang="en-US" altLang="en-US" sz="2400"/>
              <a:t>sensor-driven)</a:t>
            </a:r>
          </a:p>
        </p:txBody>
      </p:sp>
      <p:sp>
        <p:nvSpPr>
          <p:cNvPr id="523273" name="Rectangle 9"/>
          <p:cNvSpPr>
            <a:spLocks noChangeArrowheads="1"/>
          </p:cNvSpPr>
          <p:nvPr/>
        </p:nvSpPr>
        <p:spPr bwMode="auto">
          <a:xfrm>
            <a:off x="1371600" y="3657600"/>
            <a:ext cx="3810000" cy="381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23274" name="Rectangle 10"/>
          <p:cNvSpPr>
            <a:spLocks noChangeArrowheads="1"/>
          </p:cNvSpPr>
          <p:nvPr/>
        </p:nvSpPr>
        <p:spPr bwMode="auto">
          <a:xfrm>
            <a:off x="1371600" y="4114800"/>
            <a:ext cx="3810000" cy="68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23275" name="Rectangle 11"/>
          <p:cNvSpPr>
            <a:spLocks noChangeArrowheads="1"/>
          </p:cNvSpPr>
          <p:nvPr/>
        </p:nvSpPr>
        <p:spPr bwMode="auto">
          <a:xfrm>
            <a:off x="1371600" y="4876800"/>
            <a:ext cx="3810000" cy="114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23276" name="Text Box 12"/>
          <p:cNvSpPr txBox="1">
            <a:spLocks noChangeArrowheads="1"/>
          </p:cNvSpPr>
          <p:nvPr/>
        </p:nvSpPr>
        <p:spPr bwMode="auto">
          <a:xfrm>
            <a:off x="5486400" y="3581400"/>
            <a:ext cx="1774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User-defined</a:t>
            </a:r>
          </a:p>
        </p:txBody>
      </p:sp>
      <p:sp>
        <p:nvSpPr>
          <p:cNvPr id="523277" name="Text Box 13"/>
          <p:cNvSpPr txBox="1">
            <a:spLocks noChangeArrowheads="1"/>
          </p:cNvSpPr>
          <p:nvPr/>
        </p:nvSpPr>
        <p:spPr bwMode="auto">
          <a:xfrm>
            <a:off x="1447800" y="3581400"/>
            <a:ext cx="1166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Mission</a:t>
            </a:r>
          </a:p>
        </p:txBody>
      </p:sp>
      <p:sp>
        <p:nvSpPr>
          <p:cNvPr id="523278" name="Text Box 14"/>
          <p:cNvSpPr txBox="1">
            <a:spLocks noChangeArrowheads="1"/>
          </p:cNvSpPr>
          <p:nvPr/>
        </p:nvSpPr>
        <p:spPr bwMode="auto">
          <a:xfrm>
            <a:off x="1447800" y="4038600"/>
            <a:ext cx="12684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Tasks</a:t>
            </a:r>
          </a:p>
          <a:p>
            <a:pPr>
              <a:spcBef>
                <a:spcPct val="0"/>
              </a:spcBef>
              <a:buFontTx/>
              <a:buNone/>
            </a:pPr>
            <a:r>
              <a:rPr lang="en-US" altLang="en-US" sz="2400"/>
              <a:t>Subtasks</a:t>
            </a:r>
          </a:p>
        </p:txBody>
      </p:sp>
      <p:sp>
        <p:nvSpPr>
          <p:cNvPr id="523279" name="Text Box 15"/>
          <p:cNvSpPr txBox="1">
            <a:spLocks noChangeArrowheads="1"/>
          </p:cNvSpPr>
          <p:nvPr/>
        </p:nvSpPr>
        <p:spPr bwMode="auto">
          <a:xfrm>
            <a:off x="1447800" y="4800600"/>
            <a:ext cx="30099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Atomic Tasks (Scripts)</a:t>
            </a:r>
          </a:p>
          <a:p>
            <a:pPr>
              <a:spcBef>
                <a:spcPct val="0"/>
              </a:spcBef>
              <a:buFontTx/>
              <a:buNone/>
            </a:pPr>
            <a:r>
              <a:rPr lang="en-US" altLang="en-US" sz="2400"/>
              <a:t>Command Units</a:t>
            </a:r>
          </a:p>
          <a:p>
            <a:pPr>
              <a:spcBef>
                <a:spcPct val="0"/>
              </a:spcBef>
              <a:buFontTx/>
              <a:buNone/>
            </a:pPr>
            <a:r>
              <a:rPr lang="en-US" altLang="en-US" sz="2400"/>
              <a:t>Command Actions</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32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327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32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32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32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327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32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327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32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327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327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3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8" grpId="0" animBg="1"/>
      <p:bldP spid="523269" grpId="0" animBg="1"/>
      <p:bldP spid="523270" grpId="0" animBg="1"/>
      <p:bldP spid="523271" grpId="0"/>
      <p:bldP spid="523272" grpId="0"/>
      <p:bldP spid="523273" grpId="0" animBg="1"/>
      <p:bldP spid="523274" grpId="0" animBg="1"/>
      <p:bldP spid="523275" grpId="0" animBg="1"/>
      <p:bldP spid="523276" grpId="0"/>
      <p:bldP spid="523277" grpId="0"/>
      <p:bldP spid="523278" grpId="0"/>
      <p:bldP spid="52327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MESA Lab</a:t>
            </a:r>
            <a:endParaRPr lang="en-US" dirty="0"/>
          </a:p>
        </p:txBody>
      </p:sp>
      <p:sp>
        <p:nvSpPr>
          <p:cNvPr id="4" name="Content Placeholder 3"/>
          <p:cNvSpPr>
            <a:spLocks noGrp="1"/>
          </p:cNvSpPr>
          <p:nvPr>
            <p:ph sz="quarter" idx="1"/>
          </p:nvPr>
        </p:nvSpPr>
        <p:spPr>
          <a:xfrm>
            <a:off x="251520" y="1594883"/>
            <a:ext cx="4038600" cy="5039833"/>
          </a:xfrm>
        </p:spPr>
        <p:txBody>
          <a:bodyPr>
            <a:noAutofit/>
          </a:bodyPr>
          <a:lstStyle/>
          <a:p>
            <a:r>
              <a:rPr lang="en-US" sz="2000" b="1" dirty="0"/>
              <a:t>Mechatronics, Embedded Systems, </a:t>
            </a:r>
            <a:r>
              <a:rPr lang="en-US" sz="2000" b="1" dirty="0" smtClean="0"/>
              <a:t>Automation Lab</a:t>
            </a:r>
            <a:endParaRPr lang="en-US" sz="2000" b="1" dirty="0"/>
          </a:p>
          <a:p>
            <a:r>
              <a:rPr lang="en-US" sz="1600" dirty="0" smtClean="0">
                <a:hlinkClick r:id="rId3"/>
              </a:rPr>
              <a:t>http://mechatronics.ucmerced.edu</a:t>
            </a:r>
            <a:endParaRPr lang="en-US" sz="1600" dirty="0" smtClean="0"/>
          </a:p>
          <a:p>
            <a:r>
              <a:rPr lang="en-US" sz="1600" dirty="0" smtClean="0"/>
              <a:t>Lab Director: Prof. YangQuan Chen</a:t>
            </a:r>
          </a:p>
          <a:p>
            <a:pPr lvl="1"/>
            <a:r>
              <a:rPr lang="en-US" sz="1050" dirty="0" smtClean="0"/>
              <a:t>Lab Manager: Brandon Stark</a:t>
            </a:r>
          </a:p>
          <a:p>
            <a:pPr lvl="1"/>
            <a:r>
              <a:rPr lang="en-US" sz="1050" dirty="0"/>
              <a:t>6</a:t>
            </a:r>
            <a:r>
              <a:rPr lang="en-US" sz="1050" dirty="0" smtClean="0"/>
              <a:t> Ph.D. Students</a:t>
            </a:r>
          </a:p>
          <a:p>
            <a:pPr lvl="1"/>
            <a:r>
              <a:rPr lang="en-US" sz="1050" dirty="0" smtClean="0"/>
              <a:t>40+ Undergrads</a:t>
            </a:r>
          </a:p>
          <a:p>
            <a:pPr lvl="1"/>
            <a:r>
              <a:rPr lang="en-US" sz="1050" dirty="0" smtClean="0"/>
              <a:t>9 Visiting Ph.D. Students</a:t>
            </a:r>
          </a:p>
          <a:p>
            <a:pPr lvl="1"/>
            <a:r>
              <a:rPr lang="en-US" sz="1050" dirty="0" smtClean="0"/>
              <a:t>6 Visiting Professors/Scholars</a:t>
            </a:r>
          </a:p>
          <a:p>
            <a:pPr lvl="1"/>
            <a:endParaRPr lang="en-US" sz="1050" dirty="0" smtClean="0"/>
          </a:p>
          <a:p>
            <a:r>
              <a:rPr lang="en-US" sz="1600" dirty="0" smtClean="0"/>
              <a:t>Unmanned Aerial Systems</a:t>
            </a:r>
          </a:p>
          <a:p>
            <a:r>
              <a:rPr lang="en-US" sz="1600" dirty="0" smtClean="0"/>
              <a:t>Cyber-Physical Systems</a:t>
            </a:r>
          </a:p>
          <a:p>
            <a:r>
              <a:rPr lang="en-US" sz="1600" dirty="0" smtClean="0"/>
              <a:t>Renewable Energy Systems</a:t>
            </a:r>
          </a:p>
          <a:p>
            <a:r>
              <a:rPr lang="en-US" sz="1600" dirty="0" smtClean="0"/>
              <a:t>Mechatronic Systems</a:t>
            </a:r>
          </a:p>
          <a:p>
            <a:r>
              <a:rPr lang="en-US" sz="1600" b="1" dirty="0" smtClean="0">
                <a:solidFill>
                  <a:srgbClr val="FF0000"/>
                </a:solidFill>
              </a:rPr>
              <a:t>Applied Fractional Calculus</a:t>
            </a:r>
          </a:p>
          <a:p>
            <a:endParaRPr lang="en-US" sz="1200" dirty="0"/>
          </a:p>
        </p:txBody>
      </p:sp>
      <p:pic>
        <p:nvPicPr>
          <p:cNvPr id="7" name="Picture 2"/>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bwMode="auto">
          <a:xfrm>
            <a:off x="6601632" y="510322"/>
            <a:ext cx="2286000" cy="299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Content Placeholder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8002" y="310335"/>
            <a:ext cx="2296431" cy="1530119"/>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9200" y="1524000"/>
            <a:ext cx="2057400" cy="1543050"/>
          </a:xfrm>
          <a:prstGeom prst="rect">
            <a:avLst/>
          </a:prstGeom>
        </p:spPr>
      </p:pic>
      <p:pic>
        <p:nvPicPr>
          <p:cNvPr id="9" name="Content Placeholder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81400" y="2924944"/>
            <a:ext cx="2436876" cy="1829498"/>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12160" y="2776780"/>
            <a:ext cx="2032000" cy="1524000"/>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52800" y="5067299"/>
            <a:ext cx="2304733" cy="1295400"/>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36096" y="4199681"/>
            <a:ext cx="1672523" cy="1677591"/>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400000">
            <a:off x="6817860" y="4057780"/>
            <a:ext cx="2149915" cy="1612436"/>
          </a:xfrm>
          <a:prstGeom prst="rect">
            <a:avLst/>
          </a:prstGeom>
        </p:spPr>
      </p:pic>
      <p:sp>
        <p:nvSpPr>
          <p:cNvPr id="16" name="Footer Placeholder 15"/>
          <p:cNvSpPr>
            <a:spLocks noGrp="1"/>
          </p:cNvSpPr>
          <p:nvPr>
            <p:ph type="ftr" sz="quarter" idx="4294967295"/>
          </p:nvPr>
        </p:nvSpPr>
        <p:spPr>
          <a:xfrm>
            <a:off x="972816" y="6405599"/>
            <a:ext cx="7071344" cy="365125"/>
          </a:xfrm>
          <a:prstGeom prst="rect">
            <a:avLst/>
          </a:prstGeom>
        </p:spPr>
        <p:txBody>
          <a:bodyPr/>
          <a:lstStyle/>
          <a:p>
            <a:r>
              <a:rPr lang="en-US" sz="1400" smtClean="0">
                <a:solidFill>
                  <a:srgbClr val="775F55"/>
                </a:solidFill>
              </a:rPr>
              <a:t>UAS Tutorial Part 1: CSOIS Unmanned Autonomous Systems</a:t>
            </a:r>
            <a:endParaRPr lang="en-US" sz="1400" dirty="0">
              <a:solidFill>
                <a:srgbClr val="775F55"/>
              </a:solidFill>
            </a:endParaRPr>
          </a:p>
        </p:txBody>
      </p:sp>
      <p:sp>
        <p:nvSpPr>
          <p:cNvPr id="5" name="Slide Number Placeholder 4"/>
          <p:cNvSpPr>
            <a:spLocks noGrp="1"/>
          </p:cNvSpPr>
          <p:nvPr>
            <p:ph type="sldNum" sz="quarter" idx="12"/>
          </p:nvPr>
        </p:nvSpPr>
        <p:spPr/>
        <p:txBody>
          <a:bodyPr/>
          <a:lstStyle/>
          <a:p>
            <a:pPr>
              <a:defRPr/>
            </a:pPr>
            <a:r>
              <a:rPr lang="en-US" smtClean="0"/>
              <a:t>Slide-</a:t>
            </a:r>
            <a:fld id="{47E4B34B-EFB3-4EC0-A852-286E823A50D8}" type="slidenum">
              <a:rPr lang="en-US" smtClean="0"/>
              <a:pPr>
                <a:defRPr/>
              </a:pPr>
              <a:t>7</a:t>
            </a:fld>
            <a:r>
              <a:rPr lang="en-US" smtClean="0"/>
              <a:t>/1024</a:t>
            </a:r>
            <a:endParaRPr lang="en-US"/>
          </a:p>
        </p:txBody>
      </p:sp>
      <p:sp>
        <p:nvSpPr>
          <p:cNvPr id="3" name="Date Placeholder 2"/>
          <p:cNvSpPr>
            <a:spLocks noGrp="1"/>
          </p:cNvSpPr>
          <p:nvPr>
            <p:ph type="dt" sz="half" idx="10"/>
          </p:nvPr>
        </p:nvSpPr>
        <p:spPr/>
        <p:txBody>
          <a:bodyPr/>
          <a:lstStyle/>
          <a:p>
            <a:pPr>
              <a:defRPr/>
            </a:pPr>
            <a:r>
              <a:rPr lang="en-US" smtClean="0"/>
              <a:t>7/30/2016</a:t>
            </a:r>
            <a:endParaRPr lang="en-US"/>
          </a:p>
        </p:txBody>
      </p:sp>
    </p:spTree>
    <p:extLst>
      <p:ext uri="{BB962C8B-B14F-4D97-AF65-F5344CB8AC3E}">
        <p14:creationId xmlns:p14="http://schemas.microsoft.com/office/powerpoint/2010/main" val="90089783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4059238" y="6532563"/>
            <a:ext cx="1322387" cy="236537"/>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Environment</a:t>
            </a:r>
          </a:p>
        </p:txBody>
      </p:sp>
      <p:sp>
        <p:nvSpPr>
          <p:cNvPr id="75779" name="Text Box 3"/>
          <p:cNvSpPr txBox="1">
            <a:spLocks noChangeArrowheads="1"/>
          </p:cNvSpPr>
          <p:nvPr/>
        </p:nvSpPr>
        <p:spPr bwMode="auto">
          <a:xfrm>
            <a:off x="969963" y="80963"/>
            <a:ext cx="7032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External</a:t>
            </a:r>
          </a:p>
        </p:txBody>
      </p:sp>
      <p:sp>
        <p:nvSpPr>
          <p:cNvPr id="75780" name="Text Box 4"/>
          <p:cNvSpPr txBox="1">
            <a:spLocks noChangeArrowheads="1"/>
          </p:cNvSpPr>
          <p:nvPr/>
        </p:nvSpPr>
        <p:spPr bwMode="auto">
          <a:xfrm>
            <a:off x="976313" y="303213"/>
            <a:ext cx="660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Internal</a:t>
            </a:r>
          </a:p>
        </p:txBody>
      </p:sp>
      <p:sp>
        <p:nvSpPr>
          <p:cNvPr id="75781" name="Text Box 5"/>
          <p:cNvSpPr txBox="1">
            <a:spLocks noChangeArrowheads="1"/>
          </p:cNvSpPr>
          <p:nvPr/>
        </p:nvSpPr>
        <p:spPr bwMode="auto">
          <a:xfrm>
            <a:off x="982663" y="6315075"/>
            <a:ext cx="7032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External</a:t>
            </a:r>
          </a:p>
        </p:txBody>
      </p:sp>
      <p:sp>
        <p:nvSpPr>
          <p:cNvPr id="75782" name="Text Box 6"/>
          <p:cNvSpPr txBox="1">
            <a:spLocks noChangeArrowheads="1"/>
          </p:cNvSpPr>
          <p:nvPr/>
        </p:nvSpPr>
        <p:spPr bwMode="auto">
          <a:xfrm>
            <a:off x="992188" y="6046788"/>
            <a:ext cx="660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Internal</a:t>
            </a:r>
          </a:p>
        </p:txBody>
      </p:sp>
      <p:sp>
        <p:nvSpPr>
          <p:cNvPr id="75783" name="Text Box 7"/>
          <p:cNvSpPr txBox="1">
            <a:spLocks noChangeArrowheads="1"/>
          </p:cNvSpPr>
          <p:nvPr/>
        </p:nvSpPr>
        <p:spPr bwMode="auto">
          <a:xfrm>
            <a:off x="4549775" y="25400"/>
            <a:ext cx="8318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User Input</a:t>
            </a:r>
          </a:p>
        </p:txBody>
      </p:sp>
      <p:sp>
        <p:nvSpPr>
          <p:cNvPr id="75784" name="Text Box 8"/>
          <p:cNvSpPr txBox="1">
            <a:spLocks noChangeArrowheads="1"/>
          </p:cNvSpPr>
          <p:nvPr/>
        </p:nvSpPr>
        <p:spPr bwMode="auto">
          <a:xfrm>
            <a:off x="4564063" y="1471613"/>
            <a:ext cx="674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Mission</a:t>
            </a:r>
          </a:p>
        </p:txBody>
      </p:sp>
      <p:sp>
        <p:nvSpPr>
          <p:cNvPr id="75785" name="Text Box 9"/>
          <p:cNvSpPr txBox="1">
            <a:spLocks noChangeArrowheads="1"/>
          </p:cNvSpPr>
          <p:nvPr/>
        </p:nvSpPr>
        <p:spPr bwMode="auto">
          <a:xfrm>
            <a:off x="5586413" y="6361113"/>
            <a:ext cx="7381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Actions</a:t>
            </a:r>
          </a:p>
        </p:txBody>
      </p:sp>
      <p:sp>
        <p:nvSpPr>
          <p:cNvPr id="75786" name="Text Box 10"/>
          <p:cNvSpPr txBox="1">
            <a:spLocks noChangeArrowheads="1"/>
          </p:cNvSpPr>
          <p:nvPr/>
        </p:nvSpPr>
        <p:spPr bwMode="auto">
          <a:xfrm>
            <a:off x="3119438" y="6353175"/>
            <a:ext cx="668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Events</a:t>
            </a:r>
          </a:p>
        </p:txBody>
      </p:sp>
      <p:sp>
        <p:nvSpPr>
          <p:cNvPr id="75787" name="Rectangle 11"/>
          <p:cNvSpPr>
            <a:spLocks noChangeArrowheads="1"/>
          </p:cNvSpPr>
          <p:nvPr/>
        </p:nvSpPr>
        <p:spPr bwMode="auto">
          <a:xfrm>
            <a:off x="2690813" y="5446713"/>
            <a:ext cx="3711575" cy="6794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b="1">
              <a:solidFill>
                <a:schemeClr val="bg1"/>
              </a:solidFill>
            </a:endParaRPr>
          </a:p>
        </p:txBody>
      </p:sp>
      <p:sp>
        <p:nvSpPr>
          <p:cNvPr id="75788" name="Rectangle 12"/>
          <p:cNvSpPr>
            <a:spLocks noChangeArrowheads="1"/>
          </p:cNvSpPr>
          <p:nvPr/>
        </p:nvSpPr>
        <p:spPr bwMode="auto">
          <a:xfrm>
            <a:off x="4829175" y="569595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IR</a:t>
            </a:r>
          </a:p>
        </p:txBody>
      </p:sp>
      <p:sp>
        <p:nvSpPr>
          <p:cNvPr id="75789" name="Rectangle 13"/>
          <p:cNvSpPr>
            <a:spLocks noChangeArrowheads="1"/>
          </p:cNvSpPr>
          <p:nvPr/>
        </p:nvSpPr>
        <p:spPr bwMode="auto">
          <a:xfrm>
            <a:off x="4186238" y="568960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Camera</a:t>
            </a:r>
          </a:p>
        </p:txBody>
      </p:sp>
      <p:sp>
        <p:nvSpPr>
          <p:cNvPr id="75790" name="Rectangle 14"/>
          <p:cNvSpPr>
            <a:spLocks noChangeArrowheads="1"/>
          </p:cNvSpPr>
          <p:nvPr/>
        </p:nvSpPr>
        <p:spPr bwMode="auto">
          <a:xfrm>
            <a:off x="5748338" y="5686425"/>
            <a:ext cx="633412"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wheels</a:t>
            </a:r>
          </a:p>
        </p:txBody>
      </p:sp>
      <p:sp>
        <p:nvSpPr>
          <p:cNvPr id="75791" name="Freeform 15"/>
          <p:cNvSpPr>
            <a:spLocks/>
          </p:cNvSpPr>
          <p:nvPr/>
        </p:nvSpPr>
        <p:spPr bwMode="auto">
          <a:xfrm>
            <a:off x="5389563" y="6115050"/>
            <a:ext cx="685800" cy="560388"/>
          </a:xfrm>
          <a:custGeom>
            <a:avLst/>
            <a:gdLst>
              <a:gd name="T0" fmla="*/ 2147483646 w 432"/>
              <a:gd name="T1" fmla="*/ 0 h 353"/>
              <a:gd name="T2" fmla="*/ 0 w 432"/>
              <a:gd name="T3" fmla="*/ 2147483646 h 353"/>
              <a:gd name="T4" fmla="*/ 0 60000 65536"/>
              <a:gd name="T5" fmla="*/ 0 60000 65536"/>
            </a:gdLst>
            <a:ahLst/>
            <a:cxnLst>
              <a:cxn ang="T4">
                <a:pos x="T0" y="T1"/>
              </a:cxn>
              <a:cxn ang="T5">
                <a:pos x="T2" y="T3"/>
              </a:cxn>
            </a:cxnLst>
            <a:rect l="0" t="0" r="r" b="b"/>
            <a:pathLst>
              <a:path w="432" h="353">
                <a:moveTo>
                  <a:pt x="432" y="0"/>
                </a:moveTo>
                <a:lnTo>
                  <a:pt x="0" y="353"/>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92" name="Freeform 16"/>
          <p:cNvSpPr>
            <a:spLocks/>
          </p:cNvSpPr>
          <p:nvPr/>
        </p:nvSpPr>
        <p:spPr bwMode="auto">
          <a:xfrm>
            <a:off x="3208338" y="6115050"/>
            <a:ext cx="790575" cy="542925"/>
          </a:xfrm>
          <a:custGeom>
            <a:avLst/>
            <a:gdLst>
              <a:gd name="T0" fmla="*/ 2147483646 w 534"/>
              <a:gd name="T1" fmla="*/ 2147483646 h 352"/>
              <a:gd name="T2" fmla="*/ 0 w 534"/>
              <a:gd name="T3" fmla="*/ 0 h 352"/>
              <a:gd name="T4" fmla="*/ 0 60000 65536"/>
              <a:gd name="T5" fmla="*/ 0 60000 65536"/>
            </a:gdLst>
            <a:ahLst/>
            <a:cxnLst>
              <a:cxn ang="T4">
                <a:pos x="T0" y="T1"/>
              </a:cxn>
              <a:cxn ang="T5">
                <a:pos x="T2" y="T3"/>
              </a:cxn>
            </a:cxnLst>
            <a:rect l="0" t="0" r="r" b="b"/>
            <a:pathLst>
              <a:path w="534" h="352">
                <a:moveTo>
                  <a:pt x="534" y="352"/>
                </a:moveTo>
                <a:lnTo>
                  <a:pt x="0" y="0"/>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93" name="Freeform 17"/>
          <p:cNvSpPr>
            <a:spLocks/>
          </p:cNvSpPr>
          <p:nvPr/>
        </p:nvSpPr>
        <p:spPr bwMode="auto">
          <a:xfrm>
            <a:off x="4565650" y="82550"/>
            <a:ext cx="1588" cy="434975"/>
          </a:xfrm>
          <a:custGeom>
            <a:avLst/>
            <a:gdLst>
              <a:gd name="T0" fmla="*/ 0 w 1"/>
              <a:gd name="T1" fmla="*/ 0 h 342"/>
              <a:gd name="T2" fmla="*/ 2147483646 w 1"/>
              <a:gd name="T3" fmla="*/ 2147483646 h 342"/>
              <a:gd name="T4" fmla="*/ 0 60000 65536"/>
              <a:gd name="T5" fmla="*/ 0 60000 65536"/>
            </a:gdLst>
            <a:ahLst/>
            <a:cxnLst>
              <a:cxn ang="T4">
                <a:pos x="T0" y="T1"/>
              </a:cxn>
              <a:cxn ang="T5">
                <a:pos x="T2" y="T3"/>
              </a:cxn>
            </a:cxnLst>
            <a:rect l="0" t="0" r="r" b="b"/>
            <a:pathLst>
              <a:path w="1" h="342">
                <a:moveTo>
                  <a:pt x="0" y="0"/>
                </a:moveTo>
                <a:lnTo>
                  <a:pt x="1" y="342"/>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94" name="Rectangle 18"/>
          <p:cNvSpPr>
            <a:spLocks noChangeArrowheads="1"/>
          </p:cNvSpPr>
          <p:nvPr/>
        </p:nvSpPr>
        <p:spPr bwMode="auto">
          <a:xfrm>
            <a:off x="4095750" y="1392238"/>
            <a:ext cx="914400" cy="74612"/>
          </a:xfrm>
          <a:prstGeom prst="rect">
            <a:avLst/>
          </a:prstGeom>
          <a:solidFill>
            <a:schemeClr val="tx1"/>
          </a:solidFill>
          <a:ln w="19050">
            <a:solidFill>
              <a:schemeClr val="tx1"/>
            </a:solidFill>
            <a:miter lim="800000"/>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795" name="Line 19"/>
          <p:cNvSpPr>
            <a:spLocks noChangeShapeType="1"/>
          </p:cNvSpPr>
          <p:nvPr/>
        </p:nvSpPr>
        <p:spPr bwMode="auto">
          <a:xfrm>
            <a:off x="4586288" y="1397000"/>
            <a:ext cx="3175" cy="436563"/>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96" name="Rectangle 20"/>
          <p:cNvSpPr>
            <a:spLocks noChangeArrowheads="1"/>
          </p:cNvSpPr>
          <p:nvPr/>
        </p:nvSpPr>
        <p:spPr bwMode="auto">
          <a:xfrm>
            <a:off x="3690938" y="639763"/>
            <a:ext cx="1738312" cy="3238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GUI</a:t>
            </a:r>
            <a:r>
              <a:rPr lang="en-US" altLang="en-US" sz="1400">
                <a:solidFill>
                  <a:schemeClr val="bg1"/>
                </a:solidFill>
              </a:rPr>
              <a:t> </a:t>
            </a:r>
            <a:r>
              <a:rPr lang="en-US" altLang="en-US" sz="1400" b="1">
                <a:solidFill>
                  <a:schemeClr val="bg1"/>
                </a:solidFill>
              </a:rPr>
              <a:t>Communicator</a:t>
            </a:r>
          </a:p>
        </p:txBody>
      </p:sp>
      <p:sp>
        <p:nvSpPr>
          <p:cNvPr id="75797" name="Line 21"/>
          <p:cNvSpPr>
            <a:spLocks noChangeShapeType="1"/>
          </p:cNvSpPr>
          <p:nvPr/>
        </p:nvSpPr>
        <p:spPr bwMode="auto">
          <a:xfrm>
            <a:off x="3579813" y="1096963"/>
            <a:ext cx="657225"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98" name="Freeform 22"/>
          <p:cNvSpPr>
            <a:spLocks/>
          </p:cNvSpPr>
          <p:nvPr/>
        </p:nvSpPr>
        <p:spPr bwMode="auto">
          <a:xfrm>
            <a:off x="4224338" y="1098550"/>
            <a:ext cx="1587" cy="295275"/>
          </a:xfrm>
          <a:custGeom>
            <a:avLst/>
            <a:gdLst>
              <a:gd name="T0" fmla="*/ 0 w 1"/>
              <a:gd name="T1" fmla="*/ 0 h 186"/>
              <a:gd name="T2" fmla="*/ 0 w 1"/>
              <a:gd name="T3" fmla="*/ 2147483646 h 186"/>
              <a:gd name="T4" fmla="*/ 0 60000 65536"/>
              <a:gd name="T5" fmla="*/ 0 60000 65536"/>
            </a:gdLst>
            <a:ahLst/>
            <a:cxnLst>
              <a:cxn ang="T4">
                <a:pos x="T0" y="T1"/>
              </a:cxn>
              <a:cxn ang="T5">
                <a:pos x="T2" y="T3"/>
              </a:cxn>
            </a:cxnLst>
            <a:rect l="0" t="0" r="r" b="b"/>
            <a:pathLst>
              <a:path w="1" h="186">
                <a:moveTo>
                  <a:pt x="0" y="0"/>
                </a:moveTo>
                <a:lnTo>
                  <a:pt x="0" y="186"/>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99" name="Text Box 23"/>
          <p:cNvSpPr txBox="1">
            <a:spLocks noChangeArrowheads="1"/>
          </p:cNvSpPr>
          <p:nvPr/>
        </p:nvSpPr>
        <p:spPr bwMode="auto">
          <a:xfrm>
            <a:off x="2593975" y="917575"/>
            <a:ext cx="985838"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Awareness</a:t>
            </a:r>
          </a:p>
        </p:txBody>
      </p:sp>
      <p:sp>
        <p:nvSpPr>
          <p:cNvPr id="75800" name="Freeform 24"/>
          <p:cNvSpPr>
            <a:spLocks/>
          </p:cNvSpPr>
          <p:nvPr/>
        </p:nvSpPr>
        <p:spPr bwMode="auto">
          <a:xfrm>
            <a:off x="4911725" y="1103313"/>
            <a:ext cx="4763" cy="293687"/>
          </a:xfrm>
          <a:custGeom>
            <a:avLst/>
            <a:gdLst>
              <a:gd name="T0" fmla="*/ 0 w 3"/>
              <a:gd name="T1" fmla="*/ 0 h 232"/>
              <a:gd name="T2" fmla="*/ 2147483646 w 3"/>
              <a:gd name="T3" fmla="*/ 2147483646 h 232"/>
              <a:gd name="T4" fmla="*/ 0 60000 65536"/>
              <a:gd name="T5" fmla="*/ 0 60000 65536"/>
            </a:gdLst>
            <a:ahLst/>
            <a:cxnLst>
              <a:cxn ang="T4">
                <a:pos x="T0" y="T1"/>
              </a:cxn>
              <a:cxn ang="T5">
                <a:pos x="T2" y="T3"/>
              </a:cxn>
            </a:cxnLst>
            <a:rect l="0" t="0" r="r" b="b"/>
            <a:pathLst>
              <a:path w="3" h="232">
                <a:moveTo>
                  <a:pt x="0" y="0"/>
                </a:moveTo>
                <a:lnTo>
                  <a:pt x="3" y="232"/>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01" name="Text Box 25"/>
          <p:cNvSpPr txBox="1">
            <a:spLocks noChangeArrowheads="1"/>
          </p:cNvSpPr>
          <p:nvPr/>
        </p:nvSpPr>
        <p:spPr bwMode="auto">
          <a:xfrm>
            <a:off x="5567363" y="941388"/>
            <a:ext cx="815975"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Localize</a:t>
            </a:r>
          </a:p>
        </p:txBody>
      </p:sp>
      <p:sp>
        <p:nvSpPr>
          <p:cNvPr id="75802" name="Line 26"/>
          <p:cNvSpPr>
            <a:spLocks noChangeShapeType="1"/>
          </p:cNvSpPr>
          <p:nvPr/>
        </p:nvSpPr>
        <p:spPr bwMode="auto">
          <a:xfrm>
            <a:off x="4903788" y="1104900"/>
            <a:ext cx="657225"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03" name="Rectangle 27"/>
          <p:cNvSpPr>
            <a:spLocks noChangeArrowheads="1"/>
          </p:cNvSpPr>
          <p:nvPr/>
        </p:nvSpPr>
        <p:spPr bwMode="auto">
          <a:xfrm>
            <a:off x="3525838" y="568960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Sonar</a:t>
            </a:r>
          </a:p>
        </p:txBody>
      </p:sp>
      <p:sp>
        <p:nvSpPr>
          <p:cNvPr id="75804" name="Rectangle 28"/>
          <p:cNvSpPr>
            <a:spLocks noChangeArrowheads="1"/>
          </p:cNvSpPr>
          <p:nvPr/>
        </p:nvSpPr>
        <p:spPr bwMode="auto">
          <a:xfrm>
            <a:off x="2865438" y="5689600"/>
            <a:ext cx="617537"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Laser</a:t>
            </a:r>
          </a:p>
        </p:txBody>
      </p:sp>
      <p:sp>
        <p:nvSpPr>
          <p:cNvPr id="75805" name="Line 29"/>
          <p:cNvSpPr>
            <a:spLocks noChangeShapeType="1"/>
          </p:cNvSpPr>
          <p:nvPr/>
        </p:nvSpPr>
        <p:spPr bwMode="auto">
          <a:xfrm>
            <a:off x="4589463" y="963613"/>
            <a:ext cx="0" cy="428625"/>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5806" name="Rectangle 30"/>
          <p:cNvSpPr>
            <a:spLocks noChangeArrowheads="1"/>
          </p:cNvSpPr>
          <p:nvPr/>
        </p:nvSpPr>
        <p:spPr bwMode="auto">
          <a:xfrm>
            <a:off x="6715125" y="25400"/>
            <a:ext cx="2428875"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5807" name="Rectangle 31"/>
          <p:cNvSpPr>
            <a:spLocks noChangeArrowheads="1"/>
          </p:cNvSpPr>
          <p:nvPr/>
        </p:nvSpPr>
        <p:spPr bwMode="auto">
          <a:xfrm>
            <a:off x="996950" y="315913"/>
            <a:ext cx="7994650" cy="5999162"/>
          </a:xfrm>
          <a:prstGeom prst="rect">
            <a:avLst/>
          </a:prstGeom>
          <a:noFill/>
          <a:ln w="38100">
            <a:solidFill>
              <a:schemeClr val="tx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
        <p:nvSpPr>
          <p:cNvPr id="4" name="Slide Number Placeholder 3"/>
          <p:cNvSpPr>
            <a:spLocks noGrp="1"/>
          </p:cNvSpPr>
          <p:nvPr>
            <p:ph type="sldNum" sz="quarter" idx="12"/>
          </p:nvPr>
        </p:nvSpPr>
        <p:spPr/>
        <p:txBody>
          <a:bodyPr/>
          <a:lstStyle/>
          <a:p>
            <a:pPr>
              <a:defRPr/>
            </a:pPr>
            <a:fld id="{1D113502-9E9C-4EC6-A3AD-4E4516244005}" type="slidenum">
              <a:rPr lang="en-US" altLang="en-US" smtClean="0"/>
              <a:pPr>
                <a:defRPr/>
              </a:pPr>
              <a:t>70</a:t>
            </a:fld>
            <a:endParaRPr lang="en-US" alt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lide Number Placeholder 3"/>
          <p:cNvSpPr>
            <a:spLocks noGrp="1"/>
          </p:cNvSpPr>
          <p:nvPr>
            <p:ph type="sldNum" sz="quarter" idx="12"/>
          </p:nvPr>
        </p:nvSpPr>
        <p:spPr/>
        <p:txBody>
          <a:bodyPr/>
          <a:lstStyle/>
          <a:p>
            <a:pPr>
              <a:defRPr/>
            </a:pPr>
            <a:fld id="{1D89A1AA-829B-4825-A644-577118FEDDAA}" type="slidenum">
              <a:rPr lang="en-US" altLang="en-US"/>
              <a:pPr>
                <a:defRPr/>
              </a:pPr>
              <a:t>71</a:t>
            </a:fld>
            <a:endParaRPr lang="en-US" altLang="en-US"/>
          </a:p>
        </p:txBody>
      </p:sp>
      <p:grpSp>
        <p:nvGrpSpPr>
          <p:cNvPr id="76803" name="Group 2"/>
          <p:cNvGrpSpPr>
            <a:grpSpLocks/>
          </p:cNvGrpSpPr>
          <p:nvPr/>
        </p:nvGrpSpPr>
        <p:grpSpPr bwMode="auto">
          <a:xfrm>
            <a:off x="1335088" y="347663"/>
            <a:ext cx="6453187" cy="6169025"/>
            <a:chOff x="841" y="219"/>
            <a:chExt cx="4065" cy="3886"/>
          </a:xfrm>
        </p:grpSpPr>
        <p:grpSp>
          <p:nvGrpSpPr>
            <p:cNvPr id="76810" name="Group 3"/>
            <p:cNvGrpSpPr>
              <a:grpSpLocks/>
            </p:cNvGrpSpPr>
            <p:nvPr/>
          </p:nvGrpSpPr>
          <p:grpSpPr bwMode="auto">
            <a:xfrm>
              <a:off x="860" y="632"/>
              <a:ext cx="4008" cy="3289"/>
              <a:chOff x="860" y="632"/>
              <a:chExt cx="4008" cy="3289"/>
            </a:xfrm>
          </p:grpSpPr>
          <p:grpSp>
            <p:nvGrpSpPr>
              <p:cNvPr id="76817" name="Group 4"/>
              <p:cNvGrpSpPr>
                <a:grpSpLocks/>
              </p:cNvGrpSpPr>
              <p:nvPr/>
            </p:nvGrpSpPr>
            <p:grpSpPr bwMode="auto">
              <a:xfrm>
                <a:off x="876" y="3734"/>
                <a:ext cx="931" cy="180"/>
                <a:chOff x="90" y="3572"/>
                <a:chExt cx="931" cy="180"/>
              </a:xfrm>
            </p:grpSpPr>
            <p:sp>
              <p:nvSpPr>
                <p:cNvPr id="76893" name="Text Box 5"/>
                <p:cNvSpPr txBox="1">
                  <a:spLocks noChangeArrowheads="1"/>
                </p:cNvSpPr>
                <p:nvPr/>
              </p:nvSpPr>
              <p:spPr bwMode="auto">
                <a:xfrm>
                  <a:off x="90" y="357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01</a:t>
                  </a:r>
                </a:p>
              </p:txBody>
            </p:sp>
            <p:sp>
              <p:nvSpPr>
                <p:cNvPr id="76894" name="Text Box 6"/>
                <p:cNvSpPr txBox="1">
                  <a:spLocks noChangeArrowheads="1"/>
                </p:cNvSpPr>
                <p:nvPr/>
              </p:nvSpPr>
              <p:spPr bwMode="auto">
                <a:xfrm>
                  <a:off x="268" y="357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02</a:t>
                  </a:r>
                </a:p>
              </p:txBody>
            </p:sp>
            <p:sp>
              <p:nvSpPr>
                <p:cNvPr id="76895" name="Text Box 7"/>
                <p:cNvSpPr txBox="1">
                  <a:spLocks noChangeArrowheads="1"/>
                </p:cNvSpPr>
                <p:nvPr/>
              </p:nvSpPr>
              <p:spPr bwMode="auto">
                <a:xfrm>
                  <a:off x="460" y="357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03</a:t>
                  </a:r>
                </a:p>
              </p:txBody>
            </p:sp>
            <p:sp>
              <p:nvSpPr>
                <p:cNvPr id="76896" name="Text Box 8"/>
                <p:cNvSpPr txBox="1">
                  <a:spLocks noChangeArrowheads="1"/>
                </p:cNvSpPr>
                <p:nvPr/>
              </p:nvSpPr>
              <p:spPr bwMode="auto">
                <a:xfrm>
                  <a:off x="624" y="3572"/>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04</a:t>
                  </a:r>
                </a:p>
              </p:txBody>
            </p:sp>
            <p:sp>
              <p:nvSpPr>
                <p:cNvPr id="76897" name="Text Box 9"/>
                <p:cNvSpPr txBox="1">
                  <a:spLocks noChangeArrowheads="1"/>
                </p:cNvSpPr>
                <p:nvPr/>
              </p:nvSpPr>
              <p:spPr bwMode="auto">
                <a:xfrm>
                  <a:off x="809" y="357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05</a:t>
                  </a:r>
                </a:p>
              </p:txBody>
            </p:sp>
          </p:grpSp>
          <p:grpSp>
            <p:nvGrpSpPr>
              <p:cNvPr id="76818" name="Group 10"/>
              <p:cNvGrpSpPr>
                <a:grpSpLocks/>
              </p:cNvGrpSpPr>
              <p:nvPr/>
            </p:nvGrpSpPr>
            <p:grpSpPr bwMode="auto">
              <a:xfrm>
                <a:off x="2137" y="3741"/>
                <a:ext cx="1117" cy="180"/>
                <a:chOff x="1351" y="3579"/>
                <a:chExt cx="1117" cy="180"/>
              </a:xfrm>
            </p:grpSpPr>
            <p:sp>
              <p:nvSpPr>
                <p:cNvPr id="76887" name="Text Box 11"/>
                <p:cNvSpPr txBox="1">
                  <a:spLocks noChangeArrowheads="1"/>
                </p:cNvSpPr>
                <p:nvPr/>
              </p:nvSpPr>
              <p:spPr bwMode="auto">
                <a:xfrm>
                  <a:off x="1351" y="357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06</a:t>
                  </a:r>
                </a:p>
              </p:txBody>
            </p:sp>
            <p:sp>
              <p:nvSpPr>
                <p:cNvPr id="76888" name="Text Box 12"/>
                <p:cNvSpPr txBox="1">
                  <a:spLocks noChangeArrowheads="1"/>
                </p:cNvSpPr>
                <p:nvPr/>
              </p:nvSpPr>
              <p:spPr bwMode="auto">
                <a:xfrm>
                  <a:off x="1523" y="357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07</a:t>
                  </a:r>
                </a:p>
              </p:txBody>
            </p:sp>
            <p:sp>
              <p:nvSpPr>
                <p:cNvPr id="76889" name="Text Box 13"/>
                <p:cNvSpPr txBox="1">
                  <a:spLocks noChangeArrowheads="1"/>
                </p:cNvSpPr>
                <p:nvPr/>
              </p:nvSpPr>
              <p:spPr bwMode="auto">
                <a:xfrm>
                  <a:off x="1708" y="357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08</a:t>
                  </a:r>
                </a:p>
              </p:txBody>
            </p:sp>
            <p:sp>
              <p:nvSpPr>
                <p:cNvPr id="76890" name="Text Box 14"/>
                <p:cNvSpPr txBox="1">
                  <a:spLocks noChangeArrowheads="1"/>
                </p:cNvSpPr>
                <p:nvPr/>
              </p:nvSpPr>
              <p:spPr bwMode="auto">
                <a:xfrm>
                  <a:off x="1900" y="3586"/>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09</a:t>
                  </a:r>
                </a:p>
              </p:txBody>
            </p:sp>
            <p:sp>
              <p:nvSpPr>
                <p:cNvPr id="76891" name="Text Box 15"/>
                <p:cNvSpPr txBox="1">
                  <a:spLocks noChangeArrowheads="1"/>
                </p:cNvSpPr>
                <p:nvPr/>
              </p:nvSpPr>
              <p:spPr bwMode="auto">
                <a:xfrm>
                  <a:off x="2064" y="357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10</a:t>
                  </a:r>
                </a:p>
              </p:txBody>
            </p:sp>
            <p:sp>
              <p:nvSpPr>
                <p:cNvPr id="76892" name="Text Box 16"/>
                <p:cNvSpPr txBox="1">
                  <a:spLocks noChangeArrowheads="1"/>
                </p:cNvSpPr>
                <p:nvPr/>
              </p:nvSpPr>
              <p:spPr bwMode="auto">
                <a:xfrm>
                  <a:off x="2256" y="357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11</a:t>
                  </a:r>
                </a:p>
              </p:txBody>
            </p:sp>
          </p:grpSp>
          <p:grpSp>
            <p:nvGrpSpPr>
              <p:cNvPr id="76819" name="Group 17"/>
              <p:cNvGrpSpPr>
                <a:grpSpLocks/>
              </p:cNvGrpSpPr>
              <p:nvPr/>
            </p:nvGrpSpPr>
            <p:grpSpPr bwMode="auto">
              <a:xfrm>
                <a:off x="862" y="3109"/>
                <a:ext cx="939" cy="180"/>
                <a:chOff x="76" y="2947"/>
                <a:chExt cx="939" cy="180"/>
              </a:xfrm>
            </p:grpSpPr>
            <p:sp>
              <p:nvSpPr>
                <p:cNvPr id="76882" name="Text Box 18"/>
                <p:cNvSpPr txBox="1">
                  <a:spLocks noChangeArrowheads="1"/>
                </p:cNvSpPr>
                <p:nvPr/>
              </p:nvSpPr>
              <p:spPr bwMode="auto">
                <a:xfrm>
                  <a:off x="76" y="2954"/>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19</a:t>
                  </a:r>
                </a:p>
              </p:txBody>
            </p:sp>
            <p:sp>
              <p:nvSpPr>
                <p:cNvPr id="76883" name="Text Box 19"/>
                <p:cNvSpPr txBox="1">
                  <a:spLocks noChangeArrowheads="1"/>
                </p:cNvSpPr>
                <p:nvPr/>
              </p:nvSpPr>
              <p:spPr bwMode="auto">
                <a:xfrm>
                  <a:off x="268" y="2947"/>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20</a:t>
                  </a:r>
                </a:p>
              </p:txBody>
            </p:sp>
            <p:sp>
              <p:nvSpPr>
                <p:cNvPr id="76884" name="Text Box 20"/>
                <p:cNvSpPr txBox="1">
                  <a:spLocks noChangeArrowheads="1"/>
                </p:cNvSpPr>
                <p:nvPr/>
              </p:nvSpPr>
              <p:spPr bwMode="auto">
                <a:xfrm>
                  <a:off x="446" y="2947"/>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21</a:t>
                  </a:r>
                </a:p>
              </p:txBody>
            </p:sp>
            <p:sp>
              <p:nvSpPr>
                <p:cNvPr id="76885" name="Text Box 21"/>
                <p:cNvSpPr txBox="1">
                  <a:spLocks noChangeArrowheads="1"/>
                </p:cNvSpPr>
                <p:nvPr/>
              </p:nvSpPr>
              <p:spPr bwMode="auto">
                <a:xfrm>
                  <a:off x="624" y="2947"/>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22</a:t>
                  </a:r>
                </a:p>
              </p:txBody>
            </p:sp>
            <p:sp>
              <p:nvSpPr>
                <p:cNvPr id="76886" name="Text Box 22"/>
                <p:cNvSpPr txBox="1">
                  <a:spLocks noChangeArrowheads="1"/>
                </p:cNvSpPr>
                <p:nvPr/>
              </p:nvSpPr>
              <p:spPr bwMode="auto">
                <a:xfrm>
                  <a:off x="803" y="2947"/>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23</a:t>
                  </a:r>
                </a:p>
              </p:txBody>
            </p:sp>
          </p:grpSp>
          <p:grpSp>
            <p:nvGrpSpPr>
              <p:cNvPr id="76820" name="Group 23"/>
              <p:cNvGrpSpPr>
                <a:grpSpLocks/>
              </p:cNvGrpSpPr>
              <p:nvPr/>
            </p:nvGrpSpPr>
            <p:grpSpPr bwMode="auto">
              <a:xfrm>
                <a:off x="2130" y="3110"/>
                <a:ext cx="1111" cy="180"/>
                <a:chOff x="1344" y="2948"/>
                <a:chExt cx="1111" cy="180"/>
              </a:xfrm>
            </p:grpSpPr>
            <p:sp>
              <p:nvSpPr>
                <p:cNvPr id="76876" name="Text Box 24"/>
                <p:cNvSpPr txBox="1">
                  <a:spLocks noChangeArrowheads="1"/>
                </p:cNvSpPr>
                <p:nvPr/>
              </p:nvSpPr>
              <p:spPr bwMode="auto">
                <a:xfrm>
                  <a:off x="1344" y="2955"/>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24</a:t>
                  </a:r>
                </a:p>
              </p:txBody>
            </p:sp>
            <p:sp>
              <p:nvSpPr>
                <p:cNvPr id="76877" name="Text Box 25"/>
                <p:cNvSpPr txBox="1">
                  <a:spLocks noChangeArrowheads="1"/>
                </p:cNvSpPr>
                <p:nvPr/>
              </p:nvSpPr>
              <p:spPr bwMode="auto">
                <a:xfrm>
                  <a:off x="1523" y="2955"/>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25</a:t>
                  </a:r>
                </a:p>
              </p:txBody>
            </p:sp>
            <p:sp>
              <p:nvSpPr>
                <p:cNvPr id="76878" name="Text Box 26"/>
                <p:cNvSpPr txBox="1">
                  <a:spLocks noChangeArrowheads="1"/>
                </p:cNvSpPr>
                <p:nvPr/>
              </p:nvSpPr>
              <p:spPr bwMode="auto">
                <a:xfrm>
                  <a:off x="1708" y="2948"/>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26</a:t>
                  </a:r>
                </a:p>
              </p:txBody>
            </p:sp>
            <p:sp>
              <p:nvSpPr>
                <p:cNvPr id="76879" name="Text Box 27"/>
                <p:cNvSpPr txBox="1">
                  <a:spLocks noChangeArrowheads="1"/>
                </p:cNvSpPr>
                <p:nvPr/>
              </p:nvSpPr>
              <p:spPr bwMode="auto">
                <a:xfrm>
                  <a:off x="1886" y="2948"/>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27</a:t>
                  </a:r>
                </a:p>
              </p:txBody>
            </p:sp>
            <p:sp>
              <p:nvSpPr>
                <p:cNvPr id="76880" name="Text Box 28"/>
                <p:cNvSpPr txBox="1">
                  <a:spLocks noChangeArrowheads="1"/>
                </p:cNvSpPr>
                <p:nvPr/>
              </p:nvSpPr>
              <p:spPr bwMode="auto">
                <a:xfrm>
                  <a:off x="2064" y="2948"/>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28</a:t>
                  </a:r>
                </a:p>
              </p:txBody>
            </p:sp>
            <p:sp>
              <p:nvSpPr>
                <p:cNvPr id="76881" name="Text Box 29"/>
                <p:cNvSpPr txBox="1">
                  <a:spLocks noChangeArrowheads="1"/>
                </p:cNvSpPr>
                <p:nvPr/>
              </p:nvSpPr>
              <p:spPr bwMode="auto">
                <a:xfrm>
                  <a:off x="2243" y="2948"/>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29</a:t>
                  </a:r>
                </a:p>
              </p:txBody>
            </p:sp>
          </p:grpSp>
          <p:grpSp>
            <p:nvGrpSpPr>
              <p:cNvPr id="76821" name="Group 30"/>
              <p:cNvGrpSpPr>
                <a:grpSpLocks/>
              </p:cNvGrpSpPr>
              <p:nvPr/>
            </p:nvGrpSpPr>
            <p:grpSpPr bwMode="auto">
              <a:xfrm>
                <a:off x="3577" y="3110"/>
                <a:ext cx="925" cy="180"/>
                <a:chOff x="2791" y="2948"/>
                <a:chExt cx="925" cy="180"/>
              </a:xfrm>
            </p:grpSpPr>
            <p:sp>
              <p:nvSpPr>
                <p:cNvPr id="76871" name="Text Box 31"/>
                <p:cNvSpPr txBox="1">
                  <a:spLocks noChangeArrowheads="1"/>
                </p:cNvSpPr>
                <p:nvPr/>
              </p:nvSpPr>
              <p:spPr bwMode="auto">
                <a:xfrm>
                  <a:off x="2791" y="2948"/>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30</a:t>
                  </a:r>
                </a:p>
              </p:txBody>
            </p:sp>
            <p:sp>
              <p:nvSpPr>
                <p:cNvPr id="76872" name="Text Box 32"/>
                <p:cNvSpPr txBox="1">
                  <a:spLocks noChangeArrowheads="1"/>
                </p:cNvSpPr>
                <p:nvPr/>
              </p:nvSpPr>
              <p:spPr bwMode="auto">
                <a:xfrm>
                  <a:off x="2970" y="2948"/>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31</a:t>
                  </a:r>
                </a:p>
              </p:txBody>
            </p:sp>
            <p:sp>
              <p:nvSpPr>
                <p:cNvPr id="76873" name="Text Box 33"/>
                <p:cNvSpPr txBox="1">
                  <a:spLocks noChangeArrowheads="1"/>
                </p:cNvSpPr>
                <p:nvPr/>
              </p:nvSpPr>
              <p:spPr bwMode="auto">
                <a:xfrm>
                  <a:off x="3148" y="2955"/>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32</a:t>
                  </a:r>
                </a:p>
              </p:txBody>
            </p:sp>
            <p:sp>
              <p:nvSpPr>
                <p:cNvPr id="76874" name="Text Box 34"/>
                <p:cNvSpPr txBox="1">
                  <a:spLocks noChangeArrowheads="1"/>
                </p:cNvSpPr>
                <p:nvPr/>
              </p:nvSpPr>
              <p:spPr bwMode="auto">
                <a:xfrm>
                  <a:off x="3340" y="2955"/>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33</a:t>
                  </a:r>
                </a:p>
              </p:txBody>
            </p:sp>
            <p:sp>
              <p:nvSpPr>
                <p:cNvPr id="76875" name="Text Box 35"/>
                <p:cNvSpPr txBox="1">
                  <a:spLocks noChangeArrowheads="1"/>
                </p:cNvSpPr>
                <p:nvPr/>
              </p:nvSpPr>
              <p:spPr bwMode="auto">
                <a:xfrm>
                  <a:off x="3504" y="2955"/>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34</a:t>
                  </a:r>
                </a:p>
              </p:txBody>
            </p:sp>
          </p:grpSp>
          <p:grpSp>
            <p:nvGrpSpPr>
              <p:cNvPr id="76822" name="Group 36"/>
              <p:cNvGrpSpPr>
                <a:grpSpLocks/>
              </p:cNvGrpSpPr>
              <p:nvPr/>
            </p:nvGrpSpPr>
            <p:grpSpPr bwMode="auto">
              <a:xfrm>
                <a:off x="861" y="2659"/>
                <a:ext cx="939" cy="179"/>
                <a:chOff x="75" y="2497"/>
                <a:chExt cx="939" cy="179"/>
              </a:xfrm>
            </p:grpSpPr>
            <p:sp>
              <p:nvSpPr>
                <p:cNvPr id="76866" name="Text Box 37"/>
                <p:cNvSpPr txBox="1">
                  <a:spLocks noChangeArrowheads="1"/>
                </p:cNvSpPr>
                <p:nvPr/>
              </p:nvSpPr>
              <p:spPr bwMode="auto">
                <a:xfrm>
                  <a:off x="75" y="2503"/>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35</a:t>
                  </a:r>
                </a:p>
              </p:txBody>
            </p:sp>
            <p:sp>
              <p:nvSpPr>
                <p:cNvPr id="76867" name="Text Box 38"/>
                <p:cNvSpPr txBox="1">
                  <a:spLocks noChangeArrowheads="1"/>
                </p:cNvSpPr>
                <p:nvPr/>
              </p:nvSpPr>
              <p:spPr bwMode="auto">
                <a:xfrm>
                  <a:off x="262" y="2501"/>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36</a:t>
                  </a:r>
                </a:p>
              </p:txBody>
            </p:sp>
            <p:sp>
              <p:nvSpPr>
                <p:cNvPr id="76868" name="Text Box 39"/>
                <p:cNvSpPr txBox="1">
                  <a:spLocks noChangeArrowheads="1"/>
                </p:cNvSpPr>
                <p:nvPr/>
              </p:nvSpPr>
              <p:spPr bwMode="auto">
                <a:xfrm>
                  <a:off x="442" y="249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37</a:t>
                  </a:r>
                </a:p>
              </p:txBody>
            </p:sp>
            <p:sp>
              <p:nvSpPr>
                <p:cNvPr id="76869" name="Text Box 40"/>
                <p:cNvSpPr txBox="1">
                  <a:spLocks noChangeArrowheads="1"/>
                </p:cNvSpPr>
                <p:nvPr/>
              </p:nvSpPr>
              <p:spPr bwMode="auto">
                <a:xfrm>
                  <a:off x="622" y="2497"/>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38</a:t>
                  </a:r>
                </a:p>
              </p:txBody>
            </p:sp>
            <p:sp>
              <p:nvSpPr>
                <p:cNvPr id="76870" name="Text Box 41"/>
                <p:cNvSpPr txBox="1">
                  <a:spLocks noChangeArrowheads="1"/>
                </p:cNvSpPr>
                <p:nvPr/>
              </p:nvSpPr>
              <p:spPr bwMode="auto">
                <a:xfrm>
                  <a:off x="802" y="2502"/>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39</a:t>
                  </a:r>
                </a:p>
              </p:txBody>
            </p:sp>
          </p:grpSp>
          <p:grpSp>
            <p:nvGrpSpPr>
              <p:cNvPr id="76823" name="Group 42"/>
              <p:cNvGrpSpPr>
                <a:grpSpLocks/>
              </p:cNvGrpSpPr>
              <p:nvPr/>
            </p:nvGrpSpPr>
            <p:grpSpPr bwMode="auto">
              <a:xfrm>
                <a:off x="3576" y="2660"/>
                <a:ext cx="932" cy="178"/>
                <a:chOff x="2790" y="2498"/>
                <a:chExt cx="932" cy="178"/>
              </a:xfrm>
            </p:grpSpPr>
            <p:sp>
              <p:nvSpPr>
                <p:cNvPr id="76861" name="Text Box 43"/>
                <p:cNvSpPr txBox="1">
                  <a:spLocks noChangeArrowheads="1"/>
                </p:cNvSpPr>
                <p:nvPr/>
              </p:nvSpPr>
              <p:spPr bwMode="auto">
                <a:xfrm>
                  <a:off x="2790" y="2502"/>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46</a:t>
                  </a:r>
                </a:p>
              </p:txBody>
            </p:sp>
            <p:sp>
              <p:nvSpPr>
                <p:cNvPr id="76862" name="Text Box 44"/>
                <p:cNvSpPr txBox="1">
                  <a:spLocks noChangeArrowheads="1"/>
                </p:cNvSpPr>
                <p:nvPr/>
              </p:nvSpPr>
              <p:spPr bwMode="auto">
                <a:xfrm>
                  <a:off x="2963" y="2500"/>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47</a:t>
                  </a:r>
                </a:p>
              </p:txBody>
            </p:sp>
            <p:sp>
              <p:nvSpPr>
                <p:cNvPr id="76863" name="Text Box 45"/>
                <p:cNvSpPr txBox="1">
                  <a:spLocks noChangeArrowheads="1"/>
                </p:cNvSpPr>
                <p:nvPr/>
              </p:nvSpPr>
              <p:spPr bwMode="auto">
                <a:xfrm>
                  <a:off x="3150" y="2498"/>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48</a:t>
                  </a:r>
                </a:p>
              </p:txBody>
            </p:sp>
            <p:sp>
              <p:nvSpPr>
                <p:cNvPr id="76864" name="Text Box 46"/>
                <p:cNvSpPr txBox="1">
                  <a:spLocks noChangeArrowheads="1"/>
                </p:cNvSpPr>
                <p:nvPr/>
              </p:nvSpPr>
              <p:spPr bwMode="auto">
                <a:xfrm>
                  <a:off x="3330" y="2503"/>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49</a:t>
                  </a:r>
                </a:p>
              </p:txBody>
            </p:sp>
            <p:sp>
              <p:nvSpPr>
                <p:cNvPr id="76865" name="Text Box 47"/>
                <p:cNvSpPr txBox="1">
                  <a:spLocks noChangeArrowheads="1"/>
                </p:cNvSpPr>
                <p:nvPr/>
              </p:nvSpPr>
              <p:spPr bwMode="auto">
                <a:xfrm>
                  <a:off x="3510" y="2501"/>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50</a:t>
                  </a:r>
                </a:p>
              </p:txBody>
            </p:sp>
          </p:grpSp>
          <p:grpSp>
            <p:nvGrpSpPr>
              <p:cNvPr id="76824" name="Group 48"/>
              <p:cNvGrpSpPr>
                <a:grpSpLocks/>
              </p:cNvGrpSpPr>
              <p:nvPr/>
            </p:nvGrpSpPr>
            <p:grpSpPr bwMode="auto">
              <a:xfrm>
                <a:off x="860" y="635"/>
                <a:ext cx="220" cy="1257"/>
                <a:chOff x="74" y="473"/>
                <a:chExt cx="220" cy="1257"/>
              </a:xfrm>
            </p:grpSpPr>
            <p:sp>
              <p:nvSpPr>
                <p:cNvPr id="76857" name="Text Box 49"/>
                <p:cNvSpPr txBox="1">
                  <a:spLocks noChangeArrowheads="1"/>
                </p:cNvSpPr>
                <p:nvPr/>
              </p:nvSpPr>
              <p:spPr bwMode="auto">
                <a:xfrm>
                  <a:off x="74" y="1557"/>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51</a:t>
                  </a:r>
                </a:p>
              </p:txBody>
            </p:sp>
            <p:sp>
              <p:nvSpPr>
                <p:cNvPr id="76858" name="Text Box 50"/>
                <p:cNvSpPr txBox="1">
                  <a:spLocks noChangeArrowheads="1"/>
                </p:cNvSpPr>
                <p:nvPr/>
              </p:nvSpPr>
              <p:spPr bwMode="auto">
                <a:xfrm>
                  <a:off x="79" y="1198"/>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52</a:t>
                  </a:r>
                </a:p>
              </p:txBody>
            </p:sp>
            <p:sp>
              <p:nvSpPr>
                <p:cNvPr id="76859" name="Text Box 51"/>
                <p:cNvSpPr txBox="1">
                  <a:spLocks noChangeArrowheads="1"/>
                </p:cNvSpPr>
                <p:nvPr/>
              </p:nvSpPr>
              <p:spPr bwMode="auto">
                <a:xfrm>
                  <a:off x="77" y="832"/>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53</a:t>
                  </a:r>
                </a:p>
              </p:txBody>
            </p:sp>
            <p:sp>
              <p:nvSpPr>
                <p:cNvPr id="76860" name="Text Box 52"/>
                <p:cNvSpPr txBox="1">
                  <a:spLocks noChangeArrowheads="1"/>
                </p:cNvSpPr>
                <p:nvPr/>
              </p:nvSpPr>
              <p:spPr bwMode="auto">
                <a:xfrm>
                  <a:off x="82" y="473"/>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54</a:t>
                  </a:r>
                </a:p>
              </p:txBody>
            </p:sp>
          </p:grpSp>
          <p:grpSp>
            <p:nvGrpSpPr>
              <p:cNvPr id="76825" name="Group 53"/>
              <p:cNvGrpSpPr>
                <a:grpSpLocks/>
              </p:cNvGrpSpPr>
              <p:nvPr/>
            </p:nvGrpSpPr>
            <p:grpSpPr bwMode="auto">
              <a:xfrm>
                <a:off x="1421" y="727"/>
                <a:ext cx="255" cy="1152"/>
                <a:chOff x="635" y="565"/>
                <a:chExt cx="255" cy="1152"/>
              </a:xfrm>
            </p:grpSpPr>
            <p:sp>
              <p:nvSpPr>
                <p:cNvPr id="76852" name="Text Box 54"/>
                <p:cNvSpPr txBox="1">
                  <a:spLocks noChangeArrowheads="1"/>
                </p:cNvSpPr>
                <p:nvPr/>
              </p:nvSpPr>
              <p:spPr bwMode="auto">
                <a:xfrm>
                  <a:off x="635" y="1544"/>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55</a:t>
                  </a:r>
                </a:p>
              </p:txBody>
            </p:sp>
            <p:sp>
              <p:nvSpPr>
                <p:cNvPr id="76853" name="Text Box 55"/>
                <p:cNvSpPr txBox="1">
                  <a:spLocks noChangeArrowheads="1"/>
                </p:cNvSpPr>
                <p:nvPr/>
              </p:nvSpPr>
              <p:spPr bwMode="auto">
                <a:xfrm>
                  <a:off x="647" y="1297"/>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56</a:t>
                  </a:r>
                </a:p>
              </p:txBody>
            </p:sp>
            <p:sp>
              <p:nvSpPr>
                <p:cNvPr id="76854" name="Text Box 56"/>
                <p:cNvSpPr txBox="1">
                  <a:spLocks noChangeArrowheads="1"/>
                </p:cNvSpPr>
                <p:nvPr/>
              </p:nvSpPr>
              <p:spPr bwMode="auto">
                <a:xfrm>
                  <a:off x="647" y="1031"/>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57</a:t>
                  </a:r>
                </a:p>
              </p:txBody>
            </p:sp>
            <p:sp>
              <p:nvSpPr>
                <p:cNvPr id="76855" name="Text Box 57"/>
                <p:cNvSpPr txBox="1">
                  <a:spLocks noChangeArrowheads="1"/>
                </p:cNvSpPr>
                <p:nvPr/>
              </p:nvSpPr>
              <p:spPr bwMode="auto">
                <a:xfrm>
                  <a:off x="659" y="805"/>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58</a:t>
                  </a:r>
                </a:p>
              </p:txBody>
            </p:sp>
            <p:sp>
              <p:nvSpPr>
                <p:cNvPr id="76856" name="Text Box 58"/>
                <p:cNvSpPr txBox="1">
                  <a:spLocks noChangeArrowheads="1"/>
                </p:cNvSpPr>
                <p:nvPr/>
              </p:nvSpPr>
              <p:spPr bwMode="auto">
                <a:xfrm>
                  <a:off x="678" y="565"/>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59</a:t>
                  </a:r>
                </a:p>
              </p:txBody>
            </p:sp>
          </p:grpSp>
          <p:grpSp>
            <p:nvGrpSpPr>
              <p:cNvPr id="76826" name="Group 59"/>
              <p:cNvGrpSpPr>
                <a:grpSpLocks/>
              </p:cNvGrpSpPr>
              <p:nvPr/>
            </p:nvGrpSpPr>
            <p:grpSpPr bwMode="auto">
              <a:xfrm>
                <a:off x="1694" y="732"/>
                <a:ext cx="232" cy="1166"/>
                <a:chOff x="908" y="570"/>
                <a:chExt cx="232" cy="1166"/>
              </a:xfrm>
            </p:grpSpPr>
            <p:sp>
              <p:nvSpPr>
                <p:cNvPr id="76847" name="Text Box 60"/>
                <p:cNvSpPr txBox="1">
                  <a:spLocks noChangeArrowheads="1"/>
                </p:cNvSpPr>
                <p:nvPr/>
              </p:nvSpPr>
              <p:spPr bwMode="auto">
                <a:xfrm>
                  <a:off x="928" y="570"/>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60</a:t>
                  </a:r>
                </a:p>
              </p:txBody>
            </p:sp>
            <p:sp>
              <p:nvSpPr>
                <p:cNvPr id="76848" name="Text Box 61"/>
                <p:cNvSpPr txBox="1">
                  <a:spLocks noChangeArrowheads="1"/>
                </p:cNvSpPr>
                <p:nvPr/>
              </p:nvSpPr>
              <p:spPr bwMode="auto">
                <a:xfrm>
                  <a:off x="919" y="813"/>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61</a:t>
                  </a:r>
                </a:p>
              </p:txBody>
            </p:sp>
            <p:sp>
              <p:nvSpPr>
                <p:cNvPr id="76849" name="Text Box 62"/>
                <p:cNvSpPr txBox="1">
                  <a:spLocks noChangeArrowheads="1"/>
                </p:cNvSpPr>
                <p:nvPr/>
              </p:nvSpPr>
              <p:spPr bwMode="auto">
                <a:xfrm>
                  <a:off x="910" y="1063"/>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62</a:t>
                  </a:r>
                </a:p>
              </p:txBody>
            </p:sp>
            <p:sp>
              <p:nvSpPr>
                <p:cNvPr id="76850" name="Text Box 63"/>
                <p:cNvSpPr txBox="1">
                  <a:spLocks noChangeArrowheads="1"/>
                </p:cNvSpPr>
                <p:nvPr/>
              </p:nvSpPr>
              <p:spPr bwMode="auto">
                <a:xfrm>
                  <a:off x="908" y="1320"/>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63</a:t>
                  </a:r>
                </a:p>
              </p:txBody>
            </p:sp>
            <p:sp>
              <p:nvSpPr>
                <p:cNvPr id="76851" name="Text Box 64"/>
                <p:cNvSpPr txBox="1">
                  <a:spLocks noChangeArrowheads="1"/>
                </p:cNvSpPr>
                <p:nvPr/>
              </p:nvSpPr>
              <p:spPr bwMode="auto">
                <a:xfrm>
                  <a:off x="913" y="1563"/>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64</a:t>
                  </a:r>
                </a:p>
              </p:txBody>
            </p:sp>
          </p:grpSp>
          <p:grpSp>
            <p:nvGrpSpPr>
              <p:cNvPr id="76827" name="Group 65"/>
              <p:cNvGrpSpPr>
                <a:grpSpLocks/>
              </p:cNvGrpSpPr>
              <p:nvPr/>
            </p:nvGrpSpPr>
            <p:grpSpPr bwMode="auto">
              <a:xfrm>
                <a:off x="2283" y="632"/>
                <a:ext cx="222" cy="1257"/>
                <a:chOff x="1497" y="470"/>
                <a:chExt cx="222" cy="1257"/>
              </a:xfrm>
            </p:grpSpPr>
            <p:sp>
              <p:nvSpPr>
                <p:cNvPr id="76843" name="Text Box 66"/>
                <p:cNvSpPr txBox="1">
                  <a:spLocks noChangeArrowheads="1"/>
                </p:cNvSpPr>
                <p:nvPr/>
              </p:nvSpPr>
              <p:spPr bwMode="auto">
                <a:xfrm>
                  <a:off x="1499" y="1554"/>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65</a:t>
                  </a:r>
                </a:p>
              </p:txBody>
            </p:sp>
            <p:sp>
              <p:nvSpPr>
                <p:cNvPr id="76844" name="Text Box 67"/>
                <p:cNvSpPr txBox="1">
                  <a:spLocks noChangeArrowheads="1"/>
                </p:cNvSpPr>
                <p:nvPr/>
              </p:nvSpPr>
              <p:spPr bwMode="auto">
                <a:xfrm>
                  <a:off x="1497" y="1188"/>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66</a:t>
                  </a:r>
                </a:p>
              </p:txBody>
            </p:sp>
            <p:sp>
              <p:nvSpPr>
                <p:cNvPr id="76845" name="Text Box 68"/>
                <p:cNvSpPr txBox="1">
                  <a:spLocks noChangeArrowheads="1"/>
                </p:cNvSpPr>
                <p:nvPr/>
              </p:nvSpPr>
              <p:spPr bwMode="auto">
                <a:xfrm>
                  <a:off x="1502" y="836"/>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67</a:t>
                  </a:r>
                </a:p>
              </p:txBody>
            </p:sp>
            <p:sp>
              <p:nvSpPr>
                <p:cNvPr id="76846" name="Text Box 69"/>
                <p:cNvSpPr txBox="1">
                  <a:spLocks noChangeArrowheads="1"/>
                </p:cNvSpPr>
                <p:nvPr/>
              </p:nvSpPr>
              <p:spPr bwMode="auto">
                <a:xfrm>
                  <a:off x="1507" y="470"/>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68</a:t>
                  </a:r>
                </a:p>
              </p:txBody>
            </p:sp>
          </p:grpSp>
          <p:grpSp>
            <p:nvGrpSpPr>
              <p:cNvPr id="76828" name="Group 70"/>
              <p:cNvGrpSpPr>
                <a:grpSpLocks/>
              </p:cNvGrpSpPr>
              <p:nvPr/>
            </p:nvGrpSpPr>
            <p:grpSpPr bwMode="auto">
              <a:xfrm>
                <a:off x="3570" y="3734"/>
                <a:ext cx="1298" cy="180"/>
                <a:chOff x="2784" y="3572"/>
                <a:chExt cx="1298" cy="180"/>
              </a:xfrm>
            </p:grpSpPr>
            <p:sp>
              <p:nvSpPr>
                <p:cNvPr id="76836" name="Text Box 71"/>
                <p:cNvSpPr txBox="1">
                  <a:spLocks noChangeArrowheads="1"/>
                </p:cNvSpPr>
                <p:nvPr/>
              </p:nvSpPr>
              <p:spPr bwMode="auto">
                <a:xfrm>
                  <a:off x="2784" y="357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12</a:t>
                  </a:r>
                </a:p>
              </p:txBody>
            </p:sp>
            <p:sp>
              <p:nvSpPr>
                <p:cNvPr id="76837" name="Text Box 72"/>
                <p:cNvSpPr txBox="1">
                  <a:spLocks noChangeArrowheads="1"/>
                </p:cNvSpPr>
                <p:nvPr/>
              </p:nvSpPr>
              <p:spPr bwMode="auto">
                <a:xfrm>
                  <a:off x="2963" y="357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13</a:t>
                  </a:r>
                </a:p>
              </p:txBody>
            </p:sp>
            <p:sp>
              <p:nvSpPr>
                <p:cNvPr id="76838" name="Text Box 73"/>
                <p:cNvSpPr txBox="1">
                  <a:spLocks noChangeArrowheads="1"/>
                </p:cNvSpPr>
                <p:nvPr/>
              </p:nvSpPr>
              <p:spPr bwMode="auto">
                <a:xfrm>
                  <a:off x="3148" y="357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14</a:t>
                  </a:r>
                </a:p>
              </p:txBody>
            </p:sp>
            <p:sp>
              <p:nvSpPr>
                <p:cNvPr id="76839" name="Text Box 74"/>
                <p:cNvSpPr txBox="1">
                  <a:spLocks noChangeArrowheads="1"/>
                </p:cNvSpPr>
                <p:nvPr/>
              </p:nvSpPr>
              <p:spPr bwMode="auto">
                <a:xfrm>
                  <a:off x="3340" y="357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15</a:t>
                  </a:r>
                </a:p>
              </p:txBody>
            </p:sp>
            <p:sp>
              <p:nvSpPr>
                <p:cNvPr id="76840" name="Text Box 75"/>
                <p:cNvSpPr txBox="1">
                  <a:spLocks noChangeArrowheads="1"/>
                </p:cNvSpPr>
                <p:nvPr/>
              </p:nvSpPr>
              <p:spPr bwMode="auto">
                <a:xfrm>
                  <a:off x="3504" y="3572"/>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16</a:t>
                  </a:r>
                </a:p>
              </p:txBody>
            </p:sp>
            <p:sp>
              <p:nvSpPr>
                <p:cNvPr id="76841" name="Text Box 76"/>
                <p:cNvSpPr txBox="1">
                  <a:spLocks noChangeArrowheads="1"/>
                </p:cNvSpPr>
                <p:nvPr/>
              </p:nvSpPr>
              <p:spPr bwMode="auto">
                <a:xfrm>
                  <a:off x="3683" y="3572"/>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17</a:t>
                  </a:r>
                </a:p>
              </p:txBody>
            </p:sp>
            <p:sp>
              <p:nvSpPr>
                <p:cNvPr id="76842" name="Text Box 77"/>
                <p:cNvSpPr txBox="1">
                  <a:spLocks noChangeArrowheads="1"/>
                </p:cNvSpPr>
                <p:nvPr/>
              </p:nvSpPr>
              <p:spPr bwMode="auto">
                <a:xfrm>
                  <a:off x="3870" y="3577"/>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18</a:t>
                  </a:r>
                </a:p>
              </p:txBody>
            </p:sp>
          </p:grpSp>
          <p:grpSp>
            <p:nvGrpSpPr>
              <p:cNvPr id="76829" name="Group 78"/>
              <p:cNvGrpSpPr>
                <a:grpSpLocks/>
              </p:cNvGrpSpPr>
              <p:nvPr/>
            </p:nvGrpSpPr>
            <p:grpSpPr bwMode="auto">
              <a:xfrm>
                <a:off x="2125" y="2659"/>
                <a:ext cx="1119" cy="179"/>
                <a:chOff x="1339" y="2497"/>
                <a:chExt cx="1119" cy="179"/>
              </a:xfrm>
            </p:grpSpPr>
            <p:sp>
              <p:nvSpPr>
                <p:cNvPr id="76830" name="Text Box 79"/>
                <p:cNvSpPr txBox="1">
                  <a:spLocks noChangeArrowheads="1"/>
                </p:cNvSpPr>
                <p:nvPr/>
              </p:nvSpPr>
              <p:spPr bwMode="auto">
                <a:xfrm>
                  <a:off x="1339" y="2500"/>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40</a:t>
                  </a:r>
                </a:p>
              </p:txBody>
            </p:sp>
            <p:sp>
              <p:nvSpPr>
                <p:cNvPr id="76831" name="Text Box 80"/>
                <p:cNvSpPr txBox="1">
                  <a:spLocks noChangeArrowheads="1"/>
                </p:cNvSpPr>
                <p:nvPr/>
              </p:nvSpPr>
              <p:spPr bwMode="auto">
                <a:xfrm>
                  <a:off x="1526" y="2498"/>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41</a:t>
                  </a:r>
                </a:p>
              </p:txBody>
            </p:sp>
            <p:sp>
              <p:nvSpPr>
                <p:cNvPr id="76832" name="Text Box 81"/>
                <p:cNvSpPr txBox="1">
                  <a:spLocks noChangeArrowheads="1"/>
                </p:cNvSpPr>
                <p:nvPr/>
              </p:nvSpPr>
              <p:spPr bwMode="auto">
                <a:xfrm>
                  <a:off x="1706" y="2503"/>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42</a:t>
                  </a:r>
                </a:p>
              </p:txBody>
            </p:sp>
            <p:sp>
              <p:nvSpPr>
                <p:cNvPr id="76833" name="Text Box 82"/>
                <p:cNvSpPr txBox="1">
                  <a:spLocks noChangeArrowheads="1"/>
                </p:cNvSpPr>
                <p:nvPr/>
              </p:nvSpPr>
              <p:spPr bwMode="auto">
                <a:xfrm>
                  <a:off x="1886" y="2501"/>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43</a:t>
                  </a:r>
                </a:p>
              </p:txBody>
            </p:sp>
            <p:sp>
              <p:nvSpPr>
                <p:cNvPr id="76834" name="Text Box 83"/>
                <p:cNvSpPr txBox="1">
                  <a:spLocks noChangeArrowheads="1"/>
                </p:cNvSpPr>
                <p:nvPr/>
              </p:nvSpPr>
              <p:spPr bwMode="auto">
                <a:xfrm>
                  <a:off x="2066" y="2499"/>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44</a:t>
                  </a:r>
                </a:p>
              </p:txBody>
            </p:sp>
            <p:sp>
              <p:nvSpPr>
                <p:cNvPr id="76835" name="Text Box 84"/>
                <p:cNvSpPr txBox="1">
                  <a:spLocks noChangeArrowheads="1"/>
                </p:cNvSpPr>
                <p:nvPr/>
              </p:nvSpPr>
              <p:spPr bwMode="auto">
                <a:xfrm>
                  <a:off x="2246" y="2497"/>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45</a:t>
                  </a:r>
                </a:p>
              </p:txBody>
            </p:sp>
          </p:grpSp>
        </p:grpSp>
        <p:grpSp>
          <p:nvGrpSpPr>
            <p:cNvPr id="76811" name="Group 85"/>
            <p:cNvGrpSpPr>
              <a:grpSpLocks/>
            </p:cNvGrpSpPr>
            <p:nvPr/>
          </p:nvGrpSpPr>
          <p:grpSpPr bwMode="auto">
            <a:xfrm>
              <a:off x="841" y="219"/>
              <a:ext cx="4065" cy="3886"/>
              <a:chOff x="841" y="219"/>
              <a:chExt cx="4065" cy="3886"/>
            </a:xfrm>
          </p:grpSpPr>
          <p:pic>
            <p:nvPicPr>
              <p:cNvPr id="76812" name="Picture 86" descr="parking lo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 y="219"/>
                <a:ext cx="4065" cy="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3" name="Group 87"/>
              <p:cNvGrpSpPr>
                <a:grpSpLocks/>
              </p:cNvGrpSpPr>
              <p:nvPr/>
            </p:nvGrpSpPr>
            <p:grpSpPr bwMode="auto">
              <a:xfrm>
                <a:off x="2287" y="1986"/>
                <a:ext cx="196" cy="219"/>
                <a:chOff x="2248" y="1920"/>
                <a:chExt cx="196" cy="242"/>
              </a:xfrm>
            </p:grpSpPr>
            <p:sp>
              <p:nvSpPr>
                <p:cNvPr id="76814" name="Rectangle 88"/>
                <p:cNvSpPr>
                  <a:spLocks noChangeArrowheads="1"/>
                </p:cNvSpPr>
                <p:nvPr/>
              </p:nvSpPr>
              <p:spPr bwMode="auto">
                <a:xfrm>
                  <a:off x="2248" y="1920"/>
                  <a:ext cx="192" cy="24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6815" name="Line 89"/>
                <p:cNvSpPr>
                  <a:spLocks noChangeShapeType="1"/>
                </p:cNvSpPr>
                <p:nvPr/>
              </p:nvSpPr>
              <p:spPr bwMode="auto">
                <a:xfrm>
                  <a:off x="2252" y="1922"/>
                  <a:ext cx="192"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6816" name="Line 90"/>
                <p:cNvSpPr>
                  <a:spLocks noChangeShapeType="1"/>
                </p:cNvSpPr>
                <p:nvPr/>
              </p:nvSpPr>
              <p:spPr bwMode="auto">
                <a:xfrm flipV="1">
                  <a:off x="2250" y="1922"/>
                  <a:ext cx="192"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sp>
        <p:nvSpPr>
          <p:cNvPr id="76804" name="AutoShape 91"/>
          <p:cNvSpPr>
            <a:spLocks/>
          </p:cNvSpPr>
          <p:nvPr/>
        </p:nvSpPr>
        <p:spPr bwMode="auto">
          <a:xfrm>
            <a:off x="5514975" y="2009775"/>
            <a:ext cx="1533525" cy="376238"/>
          </a:xfrm>
          <a:prstGeom prst="borderCallout2">
            <a:avLst>
              <a:gd name="adj1" fmla="val 30380"/>
              <a:gd name="adj2" fmla="val -4968"/>
              <a:gd name="adj3" fmla="val 30380"/>
              <a:gd name="adj4" fmla="val -78056"/>
              <a:gd name="adj5" fmla="val 354431"/>
              <a:gd name="adj6" fmla="val -11387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a:t>Robot’s Home</a:t>
            </a:r>
          </a:p>
        </p:txBody>
      </p:sp>
      <p:sp>
        <p:nvSpPr>
          <p:cNvPr id="76805" name="Rectangle 92"/>
          <p:cNvSpPr>
            <a:spLocks noChangeArrowheads="1"/>
          </p:cNvSpPr>
          <p:nvPr/>
        </p:nvSpPr>
        <p:spPr bwMode="auto">
          <a:xfrm>
            <a:off x="4830763" y="955675"/>
            <a:ext cx="457200" cy="228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6806" name="Text Box 93"/>
          <p:cNvSpPr txBox="1">
            <a:spLocks noChangeArrowheads="1"/>
          </p:cNvSpPr>
          <p:nvPr/>
        </p:nvSpPr>
        <p:spPr bwMode="auto">
          <a:xfrm>
            <a:off x="5272088" y="873125"/>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t>- Curbs</a:t>
            </a:r>
          </a:p>
        </p:txBody>
      </p:sp>
      <p:sp>
        <p:nvSpPr>
          <p:cNvPr id="76807" name="Rectangle 94" descr="Outlined diamond"/>
          <p:cNvSpPr>
            <a:spLocks noChangeArrowheads="1"/>
          </p:cNvSpPr>
          <p:nvPr/>
        </p:nvSpPr>
        <p:spPr bwMode="auto">
          <a:xfrm>
            <a:off x="4832350" y="1319213"/>
            <a:ext cx="457200" cy="228600"/>
          </a:xfrm>
          <a:prstGeom prst="rect">
            <a:avLst/>
          </a:prstGeom>
          <a:pattFill prst="openDmnd">
            <a:fgClr>
              <a:srgbClr val="CC3300"/>
            </a:fgClr>
            <a:bgClr>
              <a:schemeClr val="folHlink"/>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6808" name="Text Box 95"/>
          <p:cNvSpPr txBox="1">
            <a:spLocks noChangeArrowheads="1"/>
          </p:cNvSpPr>
          <p:nvPr/>
        </p:nvSpPr>
        <p:spPr bwMode="auto">
          <a:xfrm>
            <a:off x="5254625" y="1219200"/>
            <a:ext cx="139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t>- Lamp Posts</a:t>
            </a:r>
          </a:p>
        </p:txBody>
      </p:sp>
      <p:sp>
        <p:nvSpPr>
          <p:cNvPr id="76809" name="Text Box 96"/>
          <p:cNvSpPr txBox="1">
            <a:spLocks noChangeArrowheads="1"/>
          </p:cNvSpPr>
          <p:nvPr/>
        </p:nvSpPr>
        <p:spPr bwMode="auto">
          <a:xfrm>
            <a:off x="4279900" y="1554163"/>
            <a:ext cx="2590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t>1 thru’ 68 - Stall Numbers</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8213404-4647-4DD6-9C30-FA9494070292}" type="slidenum">
              <a:rPr lang="en-US" altLang="en-US"/>
              <a:pPr>
                <a:defRPr/>
              </a:pPr>
              <a:t>72</a:t>
            </a:fld>
            <a:endParaRPr lang="en-US" altLang="en-US"/>
          </a:p>
        </p:txBody>
      </p:sp>
      <p:sp>
        <p:nvSpPr>
          <p:cNvPr id="77827" name="Rectangle 2"/>
          <p:cNvSpPr>
            <a:spLocks noGrp="1" noChangeArrowheads="1"/>
          </p:cNvSpPr>
          <p:nvPr>
            <p:ph type="title"/>
          </p:nvPr>
        </p:nvSpPr>
        <p:spPr>
          <a:xfrm>
            <a:off x="461963" y="847725"/>
            <a:ext cx="7835900" cy="850900"/>
          </a:xfrm>
        </p:spPr>
        <p:txBody>
          <a:bodyPr/>
          <a:lstStyle/>
          <a:p>
            <a:r>
              <a:rPr lang="en-US" altLang="en-US" sz="3200" smtClean="0"/>
              <a:t>User-tasks in the environment</a:t>
            </a:r>
          </a:p>
        </p:txBody>
      </p:sp>
      <p:sp>
        <p:nvSpPr>
          <p:cNvPr id="77828" name="Rectangle 3"/>
          <p:cNvSpPr>
            <a:spLocks noGrp="1" noChangeArrowheads="1"/>
          </p:cNvSpPr>
          <p:nvPr>
            <p:ph type="body" idx="1"/>
          </p:nvPr>
        </p:nvSpPr>
        <p:spPr>
          <a:xfrm>
            <a:off x="788988" y="1765300"/>
            <a:ext cx="7772400" cy="4841875"/>
          </a:xfrm>
        </p:spPr>
        <p:txBody>
          <a:bodyPr/>
          <a:lstStyle/>
          <a:p>
            <a:r>
              <a:rPr lang="en-US" altLang="en-US" sz="2800" smtClean="0"/>
              <a:t>{MoveTo Point}</a:t>
            </a:r>
          </a:p>
          <a:p>
            <a:r>
              <a:rPr lang="en-US" altLang="en-US" sz="2800" smtClean="0"/>
              <a:t>{Characterize a stall}</a:t>
            </a:r>
          </a:p>
          <a:p>
            <a:r>
              <a:rPr lang="en-US" altLang="en-US" sz="2800" smtClean="0"/>
              <a:t>{Inspect a stall}</a:t>
            </a:r>
          </a:p>
          <a:p>
            <a:r>
              <a:rPr lang="en-US" altLang="en-US" sz="2800" smtClean="0"/>
              <a:t>{Characterize a row of stalls}</a:t>
            </a:r>
          </a:p>
          <a:p>
            <a:r>
              <a:rPr lang="en-US" altLang="en-US" sz="2800" smtClean="0"/>
              <a:t>{Inspect a row of stalls}</a:t>
            </a:r>
          </a:p>
          <a:p>
            <a:r>
              <a:rPr lang="en-US" altLang="en-US" sz="2800" smtClean="0"/>
              <a:t>{Localize}</a:t>
            </a:r>
          </a:p>
          <a:p>
            <a:r>
              <a:rPr lang="en-US" altLang="en-US" sz="2800" smtClean="0"/>
              <a:t>{Find my Car}</a:t>
            </a:r>
          </a:p>
          <a:p>
            <a:r>
              <a:rPr lang="en-US" altLang="en-US" sz="2800" smtClean="0"/>
              <a:t>{Sweep the parking lot}</a:t>
            </a:r>
          </a:p>
          <a:p>
            <a:r>
              <a:rPr lang="en-US" altLang="en-US" sz="2800" smtClean="0"/>
              <a:t>{Sweep Specific area of the parking lot}</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4059238" y="6532563"/>
            <a:ext cx="1322387" cy="236537"/>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Environment</a:t>
            </a:r>
          </a:p>
        </p:txBody>
      </p:sp>
      <p:sp>
        <p:nvSpPr>
          <p:cNvPr id="78851" name="Text Box 3"/>
          <p:cNvSpPr txBox="1">
            <a:spLocks noChangeArrowheads="1"/>
          </p:cNvSpPr>
          <p:nvPr/>
        </p:nvSpPr>
        <p:spPr bwMode="auto">
          <a:xfrm>
            <a:off x="969963" y="80963"/>
            <a:ext cx="7032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External</a:t>
            </a:r>
          </a:p>
        </p:txBody>
      </p:sp>
      <p:sp>
        <p:nvSpPr>
          <p:cNvPr id="78852" name="Text Box 4"/>
          <p:cNvSpPr txBox="1">
            <a:spLocks noChangeArrowheads="1"/>
          </p:cNvSpPr>
          <p:nvPr/>
        </p:nvSpPr>
        <p:spPr bwMode="auto">
          <a:xfrm>
            <a:off x="976313" y="303213"/>
            <a:ext cx="660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Internal</a:t>
            </a:r>
          </a:p>
        </p:txBody>
      </p:sp>
      <p:sp>
        <p:nvSpPr>
          <p:cNvPr id="78853" name="Text Box 5"/>
          <p:cNvSpPr txBox="1">
            <a:spLocks noChangeArrowheads="1"/>
          </p:cNvSpPr>
          <p:nvPr/>
        </p:nvSpPr>
        <p:spPr bwMode="auto">
          <a:xfrm>
            <a:off x="982663" y="6315075"/>
            <a:ext cx="7032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External</a:t>
            </a:r>
          </a:p>
        </p:txBody>
      </p:sp>
      <p:sp>
        <p:nvSpPr>
          <p:cNvPr id="78854" name="Text Box 6"/>
          <p:cNvSpPr txBox="1">
            <a:spLocks noChangeArrowheads="1"/>
          </p:cNvSpPr>
          <p:nvPr/>
        </p:nvSpPr>
        <p:spPr bwMode="auto">
          <a:xfrm>
            <a:off x="992188" y="6046788"/>
            <a:ext cx="660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Internal</a:t>
            </a:r>
          </a:p>
        </p:txBody>
      </p:sp>
      <p:sp>
        <p:nvSpPr>
          <p:cNvPr id="78855" name="Text Box 7"/>
          <p:cNvSpPr txBox="1">
            <a:spLocks noChangeArrowheads="1"/>
          </p:cNvSpPr>
          <p:nvPr/>
        </p:nvSpPr>
        <p:spPr bwMode="auto">
          <a:xfrm>
            <a:off x="4549775" y="25400"/>
            <a:ext cx="8318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User Input</a:t>
            </a:r>
          </a:p>
        </p:txBody>
      </p:sp>
      <p:sp>
        <p:nvSpPr>
          <p:cNvPr id="78856" name="Text Box 8"/>
          <p:cNvSpPr txBox="1">
            <a:spLocks noChangeArrowheads="1"/>
          </p:cNvSpPr>
          <p:nvPr/>
        </p:nvSpPr>
        <p:spPr bwMode="auto">
          <a:xfrm>
            <a:off x="4564063" y="1471613"/>
            <a:ext cx="674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Mission</a:t>
            </a:r>
          </a:p>
        </p:txBody>
      </p:sp>
      <p:sp>
        <p:nvSpPr>
          <p:cNvPr id="78857" name="Text Box 9"/>
          <p:cNvSpPr txBox="1">
            <a:spLocks noChangeArrowheads="1"/>
          </p:cNvSpPr>
          <p:nvPr/>
        </p:nvSpPr>
        <p:spPr bwMode="auto">
          <a:xfrm>
            <a:off x="5586413" y="6361113"/>
            <a:ext cx="7381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Actions</a:t>
            </a:r>
          </a:p>
        </p:txBody>
      </p:sp>
      <p:sp>
        <p:nvSpPr>
          <p:cNvPr id="78858" name="Text Box 10"/>
          <p:cNvSpPr txBox="1">
            <a:spLocks noChangeArrowheads="1"/>
          </p:cNvSpPr>
          <p:nvPr/>
        </p:nvSpPr>
        <p:spPr bwMode="auto">
          <a:xfrm>
            <a:off x="3119438" y="6353175"/>
            <a:ext cx="668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Events</a:t>
            </a:r>
          </a:p>
        </p:txBody>
      </p:sp>
      <p:sp>
        <p:nvSpPr>
          <p:cNvPr id="78859" name="Rectangle 11"/>
          <p:cNvSpPr>
            <a:spLocks noChangeArrowheads="1"/>
          </p:cNvSpPr>
          <p:nvPr/>
        </p:nvSpPr>
        <p:spPr bwMode="auto">
          <a:xfrm>
            <a:off x="2690813" y="5446713"/>
            <a:ext cx="3711575" cy="6794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b="1">
              <a:solidFill>
                <a:schemeClr val="bg1"/>
              </a:solidFill>
            </a:endParaRPr>
          </a:p>
        </p:txBody>
      </p:sp>
      <p:sp>
        <p:nvSpPr>
          <p:cNvPr id="78860" name="Rectangle 12"/>
          <p:cNvSpPr>
            <a:spLocks noChangeArrowheads="1"/>
          </p:cNvSpPr>
          <p:nvPr/>
        </p:nvSpPr>
        <p:spPr bwMode="auto">
          <a:xfrm>
            <a:off x="4829175" y="569595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IR</a:t>
            </a:r>
          </a:p>
        </p:txBody>
      </p:sp>
      <p:sp>
        <p:nvSpPr>
          <p:cNvPr id="78861" name="Rectangle 13"/>
          <p:cNvSpPr>
            <a:spLocks noChangeArrowheads="1"/>
          </p:cNvSpPr>
          <p:nvPr/>
        </p:nvSpPr>
        <p:spPr bwMode="auto">
          <a:xfrm>
            <a:off x="4186238" y="568960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Camera</a:t>
            </a:r>
          </a:p>
        </p:txBody>
      </p:sp>
      <p:sp>
        <p:nvSpPr>
          <p:cNvPr id="78862" name="Rectangle 14"/>
          <p:cNvSpPr>
            <a:spLocks noChangeArrowheads="1"/>
          </p:cNvSpPr>
          <p:nvPr/>
        </p:nvSpPr>
        <p:spPr bwMode="auto">
          <a:xfrm>
            <a:off x="5748338" y="5686425"/>
            <a:ext cx="633412"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wheels</a:t>
            </a:r>
          </a:p>
        </p:txBody>
      </p:sp>
      <p:sp>
        <p:nvSpPr>
          <p:cNvPr id="78863" name="Freeform 15"/>
          <p:cNvSpPr>
            <a:spLocks/>
          </p:cNvSpPr>
          <p:nvPr/>
        </p:nvSpPr>
        <p:spPr bwMode="auto">
          <a:xfrm>
            <a:off x="5389563" y="6115050"/>
            <a:ext cx="685800" cy="560388"/>
          </a:xfrm>
          <a:custGeom>
            <a:avLst/>
            <a:gdLst>
              <a:gd name="T0" fmla="*/ 2147483646 w 432"/>
              <a:gd name="T1" fmla="*/ 0 h 353"/>
              <a:gd name="T2" fmla="*/ 0 w 432"/>
              <a:gd name="T3" fmla="*/ 2147483646 h 353"/>
              <a:gd name="T4" fmla="*/ 0 60000 65536"/>
              <a:gd name="T5" fmla="*/ 0 60000 65536"/>
            </a:gdLst>
            <a:ahLst/>
            <a:cxnLst>
              <a:cxn ang="T4">
                <a:pos x="T0" y="T1"/>
              </a:cxn>
              <a:cxn ang="T5">
                <a:pos x="T2" y="T3"/>
              </a:cxn>
            </a:cxnLst>
            <a:rect l="0" t="0" r="r" b="b"/>
            <a:pathLst>
              <a:path w="432" h="353">
                <a:moveTo>
                  <a:pt x="432" y="0"/>
                </a:moveTo>
                <a:lnTo>
                  <a:pt x="0" y="353"/>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4" name="Freeform 16"/>
          <p:cNvSpPr>
            <a:spLocks/>
          </p:cNvSpPr>
          <p:nvPr/>
        </p:nvSpPr>
        <p:spPr bwMode="auto">
          <a:xfrm>
            <a:off x="3208338" y="6115050"/>
            <a:ext cx="790575" cy="542925"/>
          </a:xfrm>
          <a:custGeom>
            <a:avLst/>
            <a:gdLst>
              <a:gd name="T0" fmla="*/ 2147483646 w 534"/>
              <a:gd name="T1" fmla="*/ 2147483646 h 352"/>
              <a:gd name="T2" fmla="*/ 0 w 534"/>
              <a:gd name="T3" fmla="*/ 0 h 352"/>
              <a:gd name="T4" fmla="*/ 0 60000 65536"/>
              <a:gd name="T5" fmla="*/ 0 60000 65536"/>
            </a:gdLst>
            <a:ahLst/>
            <a:cxnLst>
              <a:cxn ang="T4">
                <a:pos x="T0" y="T1"/>
              </a:cxn>
              <a:cxn ang="T5">
                <a:pos x="T2" y="T3"/>
              </a:cxn>
            </a:cxnLst>
            <a:rect l="0" t="0" r="r" b="b"/>
            <a:pathLst>
              <a:path w="534" h="352">
                <a:moveTo>
                  <a:pt x="534" y="352"/>
                </a:moveTo>
                <a:lnTo>
                  <a:pt x="0" y="0"/>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5" name="Freeform 17"/>
          <p:cNvSpPr>
            <a:spLocks/>
          </p:cNvSpPr>
          <p:nvPr/>
        </p:nvSpPr>
        <p:spPr bwMode="auto">
          <a:xfrm>
            <a:off x="4565650" y="82550"/>
            <a:ext cx="1588" cy="434975"/>
          </a:xfrm>
          <a:custGeom>
            <a:avLst/>
            <a:gdLst>
              <a:gd name="T0" fmla="*/ 0 w 1"/>
              <a:gd name="T1" fmla="*/ 0 h 342"/>
              <a:gd name="T2" fmla="*/ 2147483646 w 1"/>
              <a:gd name="T3" fmla="*/ 2147483646 h 342"/>
              <a:gd name="T4" fmla="*/ 0 60000 65536"/>
              <a:gd name="T5" fmla="*/ 0 60000 65536"/>
            </a:gdLst>
            <a:ahLst/>
            <a:cxnLst>
              <a:cxn ang="T4">
                <a:pos x="T0" y="T1"/>
              </a:cxn>
              <a:cxn ang="T5">
                <a:pos x="T2" y="T3"/>
              </a:cxn>
            </a:cxnLst>
            <a:rect l="0" t="0" r="r" b="b"/>
            <a:pathLst>
              <a:path w="1" h="342">
                <a:moveTo>
                  <a:pt x="0" y="0"/>
                </a:moveTo>
                <a:lnTo>
                  <a:pt x="1" y="342"/>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6" name="Rectangle 18"/>
          <p:cNvSpPr>
            <a:spLocks noChangeArrowheads="1"/>
          </p:cNvSpPr>
          <p:nvPr/>
        </p:nvSpPr>
        <p:spPr bwMode="auto">
          <a:xfrm>
            <a:off x="4095750" y="1392238"/>
            <a:ext cx="914400" cy="74612"/>
          </a:xfrm>
          <a:prstGeom prst="rect">
            <a:avLst/>
          </a:prstGeom>
          <a:solidFill>
            <a:schemeClr val="tx1"/>
          </a:solidFill>
          <a:ln w="19050">
            <a:solidFill>
              <a:schemeClr val="tx1"/>
            </a:solidFill>
            <a:miter lim="800000"/>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8867" name="Line 19"/>
          <p:cNvSpPr>
            <a:spLocks noChangeShapeType="1"/>
          </p:cNvSpPr>
          <p:nvPr/>
        </p:nvSpPr>
        <p:spPr bwMode="auto">
          <a:xfrm>
            <a:off x="4586288" y="1397000"/>
            <a:ext cx="3175" cy="436563"/>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8" name="Rectangle 20"/>
          <p:cNvSpPr>
            <a:spLocks noChangeArrowheads="1"/>
          </p:cNvSpPr>
          <p:nvPr/>
        </p:nvSpPr>
        <p:spPr bwMode="auto">
          <a:xfrm>
            <a:off x="3690938" y="639763"/>
            <a:ext cx="1738312" cy="3238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GUI</a:t>
            </a:r>
            <a:r>
              <a:rPr lang="en-US" altLang="en-US" sz="1400">
                <a:solidFill>
                  <a:schemeClr val="bg1"/>
                </a:solidFill>
              </a:rPr>
              <a:t> </a:t>
            </a:r>
            <a:r>
              <a:rPr lang="en-US" altLang="en-US" sz="1400" b="1">
                <a:solidFill>
                  <a:schemeClr val="bg1"/>
                </a:solidFill>
              </a:rPr>
              <a:t>Communicator</a:t>
            </a:r>
          </a:p>
        </p:txBody>
      </p:sp>
      <p:sp>
        <p:nvSpPr>
          <p:cNvPr id="78869" name="Line 21"/>
          <p:cNvSpPr>
            <a:spLocks noChangeShapeType="1"/>
          </p:cNvSpPr>
          <p:nvPr/>
        </p:nvSpPr>
        <p:spPr bwMode="auto">
          <a:xfrm>
            <a:off x="3579813" y="1096963"/>
            <a:ext cx="657225"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0" name="Freeform 22"/>
          <p:cNvSpPr>
            <a:spLocks/>
          </p:cNvSpPr>
          <p:nvPr/>
        </p:nvSpPr>
        <p:spPr bwMode="auto">
          <a:xfrm>
            <a:off x="4224338" y="1098550"/>
            <a:ext cx="1587" cy="295275"/>
          </a:xfrm>
          <a:custGeom>
            <a:avLst/>
            <a:gdLst>
              <a:gd name="T0" fmla="*/ 0 w 1"/>
              <a:gd name="T1" fmla="*/ 0 h 186"/>
              <a:gd name="T2" fmla="*/ 0 w 1"/>
              <a:gd name="T3" fmla="*/ 2147483646 h 186"/>
              <a:gd name="T4" fmla="*/ 0 60000 65536"/>
              <a:gd name="T5" fmla="*/ 0 60000 65536"/>
            </a:gdLst>
            <a:ahLst/>
            <a:cxnLst>
              <a:cxn ang="T4">
                <a:pos x="T0" y="T1"/>
              </a:cxn>
              <a:cxn ang="T5">
                <a:pos x="T2" y="T3"/>
              </a:cxn>
            </a:cxnLst>
            <a:rect l="0" t="0" r="r" b="b"/>
            <a:pathLst>
              <a:path w="1" h="186">
                <a:moveTo>
                  <a:pt x="0" y="0"/>
                </a:moveTo>
                <a:lnTo>
                  <a:pt x="0" y="186"/>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1" name="Text Box 23"/>
          <p:cNvSpPr txBox="1">
            <a:spLocks noChangeArrowheads="1"/>
          </p:cNvSpPr>
          <p:nvPr/>
        </p:nvSpPr>
        <p:spPr bwMode="auto">
          <a:xfrm>
            <a:off x="2593975" y="917575"/>
            <a:ext cx="985838"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Awareness</a:t>
            </a:r>
          </a:p>
        </p:txBody>
      </p:sp>
      <p:sp>
        <p:nvSpPr>
          <p:cNvPr id="78872" name="Freeform 24"/>
          <p:cNvSpPr>
            <a:spLocks/>
          </p:cNvSpPr>
          <p:nvPr/>
        </p:nvSpPr>
        <p:spPr bwMode="auto">
          <a:xfrm>
            <a:off x="4911725" y="1103313"/>
            <a:ext cx="4763" cy="293687"/>
          </a:xfrm>
          <a:custGeom>
            <a:avLst/>
            <a:gdLst>
              <a:gd name="T0" fmla="*/ 0 w 3"/>
              <a:gd name="T1" fmla="*/ 0 h 232"/>
              <a:gd name="T2" fmla="*/ 2147483646 w 3"/>
              <a:gd name="T3" fmla="*/ 2147483646 h 232"/>
              <a:gd name="T4" fmla="*/ 0 60000 65536"/>
              <a:gd name="T5" fmla="*/ 0 60000 65536"/>
            </a:gdLst>
            <a:ahLst/>
            <a:cxnLst>
              <a:cxn ang="T4">
                <a:pos x="T0" y="T1"/>
              </a:cxn>
              <a:cxn ang="T5">
                <a:pos x="T2" y="T3"/>
              </a:cxn>
            </a:cxnLst>
            <a:rect l="0" t="0" r="r" b="b"/>
            <a:pathLst>
              <a:path w="3" h="232">
                <a:moveTo>
                  <a:pt x="0" y="0"/>
                </a:moveTo>
                <a:lnTo>
                  <a:pt x="3" y="232"/>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3" name="Text Box 25"/>
          <p:cNvSpPr txBox="1">
            <a:spLocks noChangeArrowheads="1"/>
          </p:cNvSpPr>
          <p:nvPr/>
        </p:nvSpPr>
        <p:spPr bwMode="auto">
          <a:xfrm>
            <a:off x="5567363" y="941388"/>
            <a:ext cx="815975"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Localize</a:t>
            </a:r>
          </a:p>
        </p:txBody>
      </p:sp>
      <p:sp>
        <p:nvSpPr>
          <p:cNvPr id="78874" name="Line 26"/>
          <p:cNvSpPr>
            <a:spLocks noChangeShapeType="1"/>
          </p:cNvSpPr>
          <p:nvPr/>
        </p:nvSpPr>
        <p:spPr bwMode="auto">
          <a:xfrm>
            <a:off x="4903788" y="1104900"/>
            <a:ext cx="657225"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5" name="Rectangle 27"/>
          <p:cNvSpPr>
            <a:spLocks noChangeArrowheads="1"/>
          </p:cNvSpPr>
          <p:nvPr/>
        </p:nvSpPr>
        <p:spPr bwMode="auto">
          <a:xfrm>
            <a:off x="3525838" y="568960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Sonar</a:t>
            </a:r>
          </a:p>
        </p:txBody>
      </p:sp>
      <p:sp>
        <p:nvSpPr>
          <p:cNvPr id="78876" name="Rectangle 28"/>
          <p:cNvSpPr>
            <a:spLocks noChangeArrowheads="1"/>
          </p:cNvSpPr>
          <p:nvPr/>
        </p:nvSpPr>
        <p:spPr bwMode="auto">
          <a:xfrm>
            <a:off x="2865438" y="5689600"/>
            <a:ext cx="617537"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Laser</a:t>
            </a:r>
          </a:p>
        </p:txBody>
      </p:sp>
      <p:sp>
        <p:nvSpPr>
          <p:cNvPr id="78877" name="Line 29"/>
          <p:cNvSpPr>
            <a:spLocks noChangeShapeType="1"/>
          </p:cNvSpPr>
          <p:nvPr/>
        </p:nvSpPr>
        <p:spPr bwMode="auto">
          <a:xfrm>
            <a:off x="4589463" y="963613"/>
            <a:ext cx="0" cy="428625"/>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878" name="Rectangle 30"/>
          <p:cNvSpPr>
            <a:spLocks noChangeArrowheads="1"/>
          </p:cNvSpPr>
          <p:nvPr/>
        </p:nvSpPr>
        <p:spPr bwMode="auto">
          <a:xfrm>
            <a:off x="6715125" y="25400"/>
            <a:ext cx="2428875"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8879" name="Rectangle 31"/>
          <p:cNvSpPr>
            <a:spLocks noChangeArrowheads="1"/>
          </p:cNvSpPr>
          <p:nvPr/>
        </p:nvSpPr>
        <p:spPr bwMode="auto">
          <a:xfrm>
            <a:off x="996950" y="315913"/>
            <a:ext cx="7994650" cy="5999162"/>
          </a:xfrm>
          <a:prstGeom prst="rect">
            <a:avLst/>
          </a:prstGeom>
          <a:noFill/>
          <a:ln w="38100">
            <a:solidFill>
              <a:schemeClr val="tx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
        <p:nvSpPr>
          <p:cNvPr id="4" name="Slide Number Placeholder 3"/>
          <p:cNvSpPr>
            <a:spLocks noGrp="1"/>
          </p:cNvSpPr>
          <p:nvPr>
            <p:ph type="sldNum" sz="quarter" idx="12"/>
          </p:nvPr>
        </p:nvSpPr>
        <p:spPr/>
        <p:txBody>
          <a:bodyPr/>
          <a:lstStyle/>
          <a:p>
            <a:pPr>
              <a:defRPr/>
            </a:pPr>
            <a:fld id="{1D113502-9E9C-4EC6-A3AD-4E4516244005}" type="slidenum">
              <a:rPr lang="en-US" altLang="en-US" smtClean="0"/>
              <a:pPr>
                <a:defRPr/>
              </a:pPr>
              <a:t>73</a:t>
            </a:fld>
            <a:endParaRPr lang="en-US" alt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4059238" y="6532563"/>
            <a:ext cx="1322387" cy="236537"/>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Environment</a:t>
            </a:r>
          </a:p>
        </p:txBody>
      </p:sp>
      <p:sp>
        <p:nvSpPr>
          <p:cNvPr id="79875" name="Text Box 3"/>
          <p:cNvSpPr txBox="1">
            <a:spLocks noChangeArrowheads="1"/>
          </p:cNvSpPr>
          <p:nvPr/>
        </p:nvSpPr>
        <p:spPr bwMode="auto">
          <a:xfrm>
            <a:off x="73025" y="2441575"/>
            <a:ext cx="838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World</a:t>
            </a:r>
          </a:p>
          <a:p>
            <a:pPr eaLnBrk="1" hangingPunct="1">
              <a:spcBef>
                <a:spcPct val="0"/>
              </a:spcBef>
              <a:buFontTx/>
              <a:buNone/>
            </a:pPr>
            <a:r>
              <a:rPr lang="en-US" altLang="en-US" sz="1400"/>
              <a:t>Database</a:t>
            </a:r>
          </a:p>
        </p:txBody>
      </p:sp>
      <p:sp>
        <p:nvSpPr>
          <p:cNvPr id="79876" name="Text Box 4"/>
          <p:cNvSpPr txBox="1">
            <a:spLocks noChangeArrowheads="1"/>
          </p:cNvSpPr>
          <p:nvPr/>
        </p:nvSpPr>
        <p:spPr bwMode="auto">
          <a:xfrm>
            <a:off x="969963" y="80963"/>
            <a:ext cx="7032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External</a:t>
            </a:r>
          </a:p>
        </p:txBody>
      </p:sp>
      <p:sp>
        <p:nvSpPr>
          <p:cNvPr id="79877" name="Text Box 5"/>
          <p:cNvSpPr txBox="1">
            <a:spLocks noChangeArrowheads="1"/>
          </p:cNvSpPr>
          <p:nvPr/>
        </p:nvSpPr>
        <p:spPr bwMode="auto">
          <a:xfrm>
            <a:off x="976313" y="303213"/>
            <a:ext cx="660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Internal</a:t>
            </a:r>
          </a:p>
        </p:txBody>
      </p:sp>
      <p:sp>
        <p:nvSpPr>
          <p:cNvPr id="79878" name="Text Box 6"/>
          <p:cNvSpPr txBox="1">
            <a:spLocks noChangeArrowheads="1"/>
          </p:cNvSpPr>
          <p:nvPr/>
        </p:nvSpPr>
        <p:spPr bwMode="auto">
          <a:xfrm>
            <a:off x="982663" y="6315075"/>
            <a:ext cx="7032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External</a:t>
            </a:r>
          </a:p>
        </p:txBody>
      </p:sp>
      <p:sp>
        <p:nvSpPr>
          <p:cNvPr id="79879" name="Text Box 7"/>
          <p:cNvSpPr txBox="1">
            <a:spLocks noChangeArrowheads="1"/>
          </p:cNvSpPr>
          <p:nvPr/>
        </p:nvSpPr>
        <p:spPr bwMode="auto">
          <a:xfrm>
            <a:off x="992188" y="6046788"/>
            <a:ext cx="660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Internal</a:t>
            </a:r>
          </a:p>
        </p:txBody>
      </p:sp>
      <p:sp>
        <p:nvSpPr>
          <p:cNvPr id="79880" name="Text Box 8"/>
          <p:cNvSpPr txBox="1">
            <a:spLocks noChangeArrowheads="1"/>
          </p:cNvSpPr>
          <p:nvPr/>
        </p:nvSpPr>
        <p:spPr bwMode="auto">
          <a:xfrm>
            <a:off x="4549775" y="25400"/>
            <a:ext cx="8318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User Input</a:t>
            </a:r>
          </a:p>
        </p:txBody>
      </p:sp>
      <p:sp>
        <p:nvSpPr>
          <p:cNvPr id="79881" name="Text Box 9"/>
          <p:cNvSpPr txBox="1">
            <a:spLocks noChangeArrowheads="1"/>
          </p:cNvSpPr>
          <p:nvPr/>
        </p:nvSpPr>
        <p:spPr bwMode="auto">
          <a:xfrm>
            <a:off x="4564063" y="1471613"/>
            <a:ext cx="674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Mission</a:t>
            </a:r>
          </a:p>
        </p:txBody>
      </p:sp>
      <p:sp>
        <p:nvSpPr>
          <p:cNvPr id="79882" name="Text Box 10"/>
          <p:cNvSpPr txBox="1">
            <a:spLocks noChangeArrowheads="1"/>
          </p:cNvSpPr>
          <p:nvPr/>
        </p:nvSpPr>
        <p:spPr bwMode="auto">
          <a:xfrm>
            <a:off x="5586413" y="6361113"/>
            <a:ext cx="7381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Actions</a:t>
            </a:r>
          </a:p>
        </p:txBody>
      </p:sp>
      <p:sp>
        <p:nvSpPr>
          <p:cNvPr id="79883" name="Text Box 11"/>
          <p:cNvSpPr txBox="1">
            <a:spLocks noChangeArrowheads="1"/>
          </p:cNvSpPr>
          <p:nvPr/>
        </p:nvSpPr>
        <p:spPr bwMode="auto">
          <a:xfrm>
            <a:off x="3119438" y="6353175"/>
            <a:ext cx="668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Events</a:t>
            </a:r>
          </a:p>
        </p:txBody>
      </p:sp>
      <p:sp>
        <p:nvSpPr>
          <p:cNvPr id="79884" name="Rectangle 12"/>
          <p:cNvSpPr>
            <a:spLocks noChangeArrowheads="1"/>
          </p:cNvSpPr>
          <p:nvPr/>
        </p:nvSpPr>
        <p:spPr bwMode="auto">
          <a:xfrm>
            <a:off x="2690813" y="5446713"/>
            <a:ext cx="3711575" cy="6794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b="1">
              <a:solidFill>
                <a:schemeClr val="bg1"/>
              </a:solidFill>
            </a:endParaRPr>
          </a:p>
        </p:txBody>
      </p:sp>
      <p:sp>
        <p:nvSpPr>
          <p:cNvPr id="79885" name="Rectangle 13"/>
          <p:cNvSpPr>
            <a:spLocks noChangeArrowheads="1"/>
          </p:cNvSpPr>
          <p:nvPr/>
        </p:nvSpPr>
        <p:spPr bwMode="auto">
          <a:xfrm>
            <a:off x="4829175" y="569595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IR</a:t>
            </a:r>
          </a:p>
        </p:txBody>
      </p:sp>
      <p:sp>
        <p:nvSpPr>
          <p:cNvPr id="79886" name="Rectangle 14"/>
          <p:cNvSpPr>
            <a:spLocks noChangeArrowheads="1"/>
          </p:cNvSpPr>
          <p:nvPr/>
        </p:nvSpPr>
        <p:spPr bwMode="auto">
          <a:xfrm>
            <a:off x="4186238" y="568960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Camera</a:t>
            </a:r>
          </a:p>
        </p:txBody>
      </p:sp>
      <p:sp>
        <p:nvSpPr>
          <p:cNvPr id="79887" name="Rectangle 15"/>
          <p:cNvSpPr>
            <a:spLocks noChangeArrowheads="1"/>
          </p:cNvSpPr>
          <p:nvPr/>
        </p:nvSpPr>
        <p:spPr bwMode="auto">
          <a:xfrm>
            <a:off x="5748338" y="5686425"/>
            <a:ext cx="633412"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wheels</a:t>
            </a:r>
          </a:p>
        </p:txBody>
      </p:sp>
      <p:sp>
        <p:nvSpPr>
          <p:cNvPr id="79888" name="Text Box 16"/>
          <p:cNvSpPr txBox="1">
            <a:spLocks noChangeArrowheads="1"/>
          </p:cNvSpPr>
          <p:nvPr/>
        </p:nvSpPr>
        <p:spPr bwMode="auto">
          <a:xfrm>
            <a:off x="5575300" y="5434013"/>
            <a:ext cx="8270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solidFill>
                  <a:schemeClr val="bg1"/>
                </a:solidFill>
              </a:rPr>
              <a:t>Actuators</a:t>
            </a:r>
          </a:p>
        </p:txBody>
      </p:sp>
      <p:sp>
        <p:nvSpPr>
          <p:cNvPr id="79889" name="Freeform 17"/>
          <p:cNvSpPr>
            <a:spLocks/>
          </p:cNvSpPr>
          <p:nvPr/>
        </p:nvSpPr>
        <p:spPr bwMode="auto">
          <a:xfrm>
            <a:off x="5389563" y="6115050"/>
            <a:ext cx="685800" cy="560388"/>
          </a:xfrm>
          <a:custGeom>
            <a:avLst/>
            <a:gdLst>
              <a:gd name="T0" fmla="*/ 2147483646 w 432"/>
              <a:gd name="T1" fmla="*/ 0 h 353"/>
              <a:gd name="T2" fmla="*/ 0 w 432"/>
              <a:gd name="T3" fmla="*/ 2147483646 h 353"/>
              <a:gd name="T4" fmla="*/ 0 60000 65536"/>
              <a:gd name="T5" fmla="*/ 0 60000 65536"/>
            </a:gdLst>
            <a:ahLst/>
            <a:cxnLst>
              <a:cxn ang="T4">
                <a:pos x="T0" y="T1"/>
              </a:cxn>
              <a:cxn ang="T5">
                <a:pos x="T2" y="T3"/>
              </a:cxn>
            </a:cxnLst>
            <a:rect l="0" t="0" r="r" b="b"/>
            <a:pathLst>
              <a:path w="432" h="353">
                <a:moveTo>
                  <a:pt x="432" y="0"/>
                </a:moveTo>
                <a:lnTo>
                  <a:pt x="0" y="353"/>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0" name="Freeform 18"/>
          <p:cNvSpPr>
            <a:spLocks/>
          </p:cNvSpPr>
          <p:nvPr/>
        </p:nvSpPr>
        <p:spPr bwMode="auto">
          <a:xfrm>
            <a:off x="3208338" y="6115050"/>
            <a:ext cx="790575" cy="542925"/>
          </a:xfrm>
          <a:custGeom>
            <a:avLst/>
            <a:gdLst>
              <a:gd name="T0" fmla="*/ 2147483646 w 534"/>
              <a:gd name="T1" fmla="*/ 2147483646 h 352"/>
              <a:gd name="T2" fmla="*/ 0 w 534"/>
              <a:gd name="T3" fmla="*/ 0 h 352"/>
              <a:gd name="T4" fmla="*/ 0 60000 65536"/>
              <a:gd name="T5" fmla="*/ 0 60000 65536"/>
            </a:gdLst>
            <a:ahLst/>
            <a:cxnLst>
              <a:cxn ang="T4">
                <a:pos x="T0" y="T1"/>
              </a:cxn>
              <a:cxn ang="T5">
                <a:pos x="T2" y="T3"/>
              </a:cxn>
            </a:cxnLst>
            <a:rect l="0" t="0" r="r" b="b"/>
            <a:pathLst>
              <a:path w="534" h="352">
                <a:moveTo>
                  <a:pt x="534" y="352"/>
                </a:moveTo>
                <a:lnTo>
                  <a:pt x="0" y="0"/>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1" name="Freeform 19"/>
          <p:cNvSpPr>
            <a:spLocks/>
          </p:cNvSpPr>
          <p:nvPr/>
        </p:nvSpPr>
        <p:spPr bwMode="auto">
          <a:xfrm>
            <a:off x="4565650" y="82550"/>
            <a:ext cx="1588" cy="434975"/>
          </a:xfrm>
          <a:custGeom>
            <a:avLst/>
            <a:gdLst>
              <a:gd name="T0" fmla="*/ 0 w 1"/>
              <a:gd name="T1" fmla="*/ 0 h 342"/>
              <a:gd name="T2" fmla="*/ 2147483646 w 1"/>
              <a:gd name="T3" fmla="*/ 2147483646 h 342"/>
              <a:gd name="T4" fmla="*/ 0 60000 65536"/>
              <a:gd name="T5" fmla="*/ 0 60000 65536"/>
            </a:gdLst>
            <a:ahLst/>
            <a:cxnLst>
              <a:cxn ang="T4">
                <a:pos x="T0" y="T1"/>
              </a:cxn>
              <a:cxn ang="T5">
                <a:pos x="T2" y="T3"/>
              </a:cxn>
            </a:cxnLst>
            <a:rect l="0" t="0" r="r" b="b"/>
            <a:pathLst>
              <a:path w="1" h="342">
                <a:moveTo>
                  <a:pt x="0" y="0"/>
                </a:moveTo>
                <a:lnTo>
                  <a:pt x="1" y="342"/>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2" name="Rectangle 20"/>
          <p:cNvSpPr>
            <a:spLocks noChangeArrowheads="1"/>
          </p:cNvSpPr>
          <p:nvPr/>
        </p:nvSpPr>
        <p:spPr bwMode="auto">
          <a:xfrm>
            <a:off x="4095750" y="1392238"/>
            <a:ext cx="914400" cy="74612"/>
          </a:xfrm>
          <a:prstGeom prst="rect">
            <a:avLst/>
          </a:prstGeom>
          <a:solidFill>
            <a:schemeClr val="tx1"/>
          </a:solidFill>
          <a:ln w="19050">
            <a:solidFill>
              <a:schemeClr val="tx1"/>
            </a:solidFill>
            <a:miter lim="800000"/>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9893" name="Line 21"/>
          <p:cNvSpPr>
            <a:spLocks noChangeShapeType="1"/>
          </p:cNvSpPr>
          <p:nvPr/>
        </p:nvSpPr>
        <p:spPr bwMode="auto">
          <a:xfrm>
            <a:off x="4586288" y="1397000"/>
            <a:ext cx="3175" cy="436563"/>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4" name="Rectangle 22"/>
          <p:cNvSpPr>
            <a:spLocks noChangeArrowheads="1"/>
          </p:cNvSpPr>
          <p:nvPr/>
        </p:nvSpPr>
        <p:spPr bwMode="auto">
          <a:xfrm>
            <a:off x="3690938" y="639763"/>
            <a:ext cx="1738312" cy="3238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GUI</a:t>
            </a:r>
            <a:r>
              <a:rPr lang="en-US" altLang="en-US" sz="1400">
                <a:solidFill>
                  <a:schemeClr val="bg1"/>
                </a:solidFill>
              </a:rPr>
              <a:t> </a:t>
            </a:r>
            <a:r>
              <a:rPr lang="en-US" altLang="en-US" sz="1400" b="1">
                <a:solidFill>
                  <a:schemeClr val="bg1"/>
                </a:solidFill>
              </a:rPr>
              <a:t>Communicator</a:t>
            </a:r>
          </a:p>
        </p:txBody>
      </p:sp>
      <p:sp>
        <p:nvSpPr>
          <p:cNvPr id="79895" name="Line 23"/>
          <p:cNvSpPr>
            <a:spLocks noChangeShapeType="1"/>
          </p:cNvSpPr>
          <p:nvPr/>
        </p:nvSpPr>
        <p:spPr bwMode="auto">
          <a:xfrm>
            <a:off x="3579813" y="1096963"/>
            <a:ext cx="657225"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6" name="Freeform 24"/>
          <p:cNvSpPr>
            <a:spLocks/>
          </p:cNvSpPr>
          <p:nvPr/>
        </p:nvSpPr>
        <p:spPr bwMode="auto">
          <a:xfrm>
            <a:off x="4224338" y="1098550"/>
            <a:ext cx="1587" cy="295275"/>
          </a:xfrm>
          <a:custGeom>
            <a:avLst/>
            <a:gdLst>
              <a:gd name="T0" fmla="*/ 0 w 1"/>
              <a:gd name="T1" fmla="*/ 0 h 186"/>
              <a:gd name="T2" fmla="*/ 0 w 1"/>
              <a:gd name="T3" fmla="*/ 2147483646 h 186"/>
              <a:gd name="T4" fmla="*/ 0 60000 65536"/>
              <a:gd name="T5" fmla="*/ 0 60000 65536"/>
            </a:gdLst>
            <a:ahLst/>
            <a:cxnLst>
              <a:cxn ang="T4">
                <a:pos x="T0" y="T1"/>
              </a:cxn>
              <a:cxn ang="T5">
                <a:pos x="T2" y="T3"/>
              </a:cxn>
            </a:cxnLst>
            <a:rect l="0" t="0" r="r" b="b"/>
            <a:pathLst>
              <a:path w="1" h="186">
                <a:moveTo>
                  <a:pt x="0" y="0"/>
                </a:moveTo>
                <a:lnTo>
                  <a:pt x="0" y="186"/>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7" name="Text Box 25"/>
          <p:cNvSpPr txBox="1">
            <a:spLocks noChangeArrowheads="1"/>
          </p:cNvSpPr>
          <p:nvPr/>
        </p:nvSpPr>
        <p:spPr bwMode="auto">
          <a:xfrm>
            <a:off x="2593975" y="917575"/>
            <a:ext cx="985838"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Awareness</a:t>
            </a:r>
          </a:p>
        </p:txBody>
      </p:sp>
      <p:sp>
        <p:nvSpPr>
          <p:cNvPr id="79898" name="Freeform 26"/>
          <p:cNvSpPr>
            <a:spLocks/>
          </p:cNvSpPr>
          <p:nvPr/>
        </p:nvSpPr>
        <p:spPr bwMode="auto">
          <a:xfrm>
            <a:off x="4911725" y="1103313"/>
            <a:ext cx="4763" cy="293687"/>
          </a:xfrm>
          <a:custGeom>
            <a:avLst/>
            <a:gdLst>
              <a:gd name="T0" fmla="*/ 0 w 3"/>
              <a:gd name="T1" fmla="*/ 0 h 232"/>
              <a:gd name="T2" fmla="*/ 2147483646 w 3"/>
              <a:gd name="T3" fmla="*/ 2147483646 h 232"/>
              <a:gd name="T4" fmla="*/ 0 60000 65536"/>
              <a:gd name="T5" fmla="*/ 0 60000 65536"/>
            </a:gdLst>
            <a:ahLst/>
            <a:cxnLst>
              <a:cxn ang="T4">
                <a:pos x="T0" y="T1"/>
              </a:cxn>
              <a:cxn ang="T5">
                <a:pos x="T2" y="T3"/>
              </a:cxn>
            </a:cxnLst>
            <a:rect l="0" t="0" r="r" b="b"/>
            <a:pathLst>
              <a:path w="3" h="232">
                <a:moveTo>
                  <a:pt x="0" y="0"/>
                </a:moveTo>
                <a:lnTo>
                  <a:pt x="3" y="232"/>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9" name="Text Box 27"/>
          <p:cNvSpPr txBox="1">
            <a:spLocks noChangeArrowheads="1"/>
          </p:cNvSpPr>
          <p:nvPr/>
        </p:nvSpPr>
        <p:spPr bwMode="auto">
          <a:xfrm>
            <a:off x="5567363" y="941388"/>
            <a:ext cx="815975"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Localize</a:t>
            </a:r>
          </a:p>
        </p:txBody>
      </p:sp>
      <p:sp>
        <p:nvSpPr>
          <p:cNvPr id="79900" name="Line 28"/>
          <p:cNvSpPr>
            <a:spLocks noChangeShapeType="1"/>
          </p:cNvSpPr>
          <p:nvPr/>
        </p:nvSpPr>
        <p:spPr bwMode="auto">
          <a:xfrm>
            <a:off x="4903788" y="1104900"/>
            <a:ext cx="657225"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01" name="Rectangle 29"/>
          <p:cNvSpPr>
            <a:spLocks noChangeArrowheads="1"/>
          </p:cNvSpPr>
          <p:nvPr/>
        </p:nvSpPr>
        <p:spPr bwMode="auto">
          <a:xfrm>
            <a:off x="3525838" y="568960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Sonar</a:t>
            </a:r>
          </a:p>
        </p:txBody>
      </p:sp>
      <p:sp>
        <p:nvSpPr>
          <p:cNvPr id="79902" name="Rectangle 30"/>
          <p:cNvSpPr>
            <a:spLocks noChangeArrowheads="1"/>
          </p:cNvSpPr>
          <p:nvPr/>
        </p:nvSpPr>
        <p:spPr bwMode="auto">
          <a:xfrm>
            <a:off x="2865438" y="5689600"/>
            <a:ext cx="617537"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Laser</a:t>
            </a:r>
          </a:p>
        </p:txBody>
      </p:sp>
      <p:sp>
        <p:nvSpPr>
          <p:cNvPr id="79903" name="Text Box 31"/>
          <p:cNvSpPr txBox="1">
            <a:spLocks noChangeArrowheads="1"/>
          </p:cNvSpPr>
          <p:nvPr/>
        </p:nvSpPr>
        <p:spPr bwMode="auto">
          <a:xfrm>
            <a:off x="3687763" y="5438775"/>
            <a:ext cx="682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solidFill>
                  <a:schemeClr val="bg1"/>
                </a:solidFill>
              </a:rPr>
              <a:t>Sensors</a:t>
            </a:r>
          </a:p>
        </p:txBody>
      </p:sp>
      <p:sp>
        <p:nvSpPr>
          <p:cNvPr id="79904" name="Line 32"/>
          <p:cNvSpPr>
            <a:spLocks noChangeShapeType="1"/>
          </p:cNvSpPr>
          <p:nvPr/>
        </p:nvSpPr>
        <p:spPr bwMode="auto">
          <a:xfrm>
            <a:off x="4589463" y="963613"/>
            <a:ext cx="0" cy="428625"/>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9905" name="Rectangle 33"/>
          <p:cNvSpPr>
            <a:spLocks noChangeArrowheads="1"/>
          </p:cNvSpPr>
          <p:nvPr/>
        </p:nvSpPr>
        <p:spPr bwMode="auto">
          <a:xfrm>
            <a:off x="3687763" y="1935163"/>
            <a:ext cx="1765300" cy="439737"/>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Supervisory</a:t>
            </a:r>
          </a:p>
          <a:p>
            <a:pPr algn="ctr" eaLnBrk="1" hangingPunct="1">
              <a:spcBef>
                <a:spcPct val="0"/>
              </a:spcBef>
              <a:buFontTx/>
              <a:buNone/>
            </a:pPr>
            <a:r>
              <a:rPr lang="en-US" altLang="en-US" sz="1400" b="1">
                <a:solidFill>
                  <a:schemeClr val="bg1"/>
                </a:solidFill>
              </a:rPr>
              <a:t>Task Controller</a:t>
            </a:r>
          </a:p>
        </p:txBody>
      </p:sp>
      <p:sp>
        <p:nvSpPr>
          <p:cNvPr id="79906" name="Freeform 34"/>
          <p:cNvSpPr>
            <a:spLocks/>
          </p:cNvSpPr>
          <p:nvPr/>
        </p:nvSpPr>
        <p:spPr bwMode="auto">
          <a:xfrm>
            <a:off x="5111750" y="2374900"/>
            <a:ext cx="1603375" cy="854075"/>
          </a:xfrm>
          <a:custGeom>
            <a:avLst/>
            <a:gdLst>
              <a:gd name="T0" fmla="*/ 0 w 1010"/>
              <a:gd name="T1" fmla="*/ 0 h 538"/>
              <a:gd name="T2" fmla="*/ 2147483646 w 1010"/>
              <a:gd name="T3" fmla="*/ 2147483646 h 538"/>
              <a:gd name="T4" fmla="*/ 0 60000 65536"/>
              <a:gd name="T5" fmla="*/ 0 60000 65536"/>
            </a:gdLst>
            <a:ahLst/>
            <a:cxnLst>
              <a:cxn ang="T4">
                <a:pos x="T0" y="T1"/>
              </a:cxn>
              <a:cxn ang="T5">
                <a:pos x="T2" y="T3"/>
              </a:cxn>
            </a:cxnLst>
            <a:rect l="0" t="0" r="r" b="b"/>
            <a:pathLst>
              <a:path w="1010" h="538">
                <a:moveTo>
                  <a:pt x="0" y="0"/>
                </a:moveTo>
                <a:lnTo>
                  <a:pt x="1010" y="538"/>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07" name="Text Box 35"/>
          <p:cNvSpPr txBox="1">
            <a:spLocks noChangeArrowheads="1"/>
          </p:cNvSpPr>
          <p:nvPr/>
        </p:nvSpPr>
        <p:spPr bwMode="auto">
          <a:xfrm>
            <a:off x="1600200" y="2251075"/>
            <a:ext cx="1320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Queries &amp; updates</a:t>
            </a:r>
          </a:p>
        </p:txBody>
      </p:sp>
      <p:sp>
        <p:nvSpPr>
          <p:cNvPr id="79908" name="Text Box 36"/>
          <p:cNvSpPr txBox="1">
            <a:spLocks noChangeArrowheads="1"/>
          </p:cNvSpPr>
          <p:nvPr/>
        </p:nvSpPr>
        <p:spPr bwMode="auto">
          <a:xfrm>
            <a:off x="1604963" y="1774825"/>
            <a:ext cx="153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Updated Environment</a:t>
            </a:r>
          </a:p>
          <a:p>
            <a:pPr eaLnBrk="1" hangingPunct="1">
              <a:spcBef>
                <a:spcPct val="0"/>
              </a:spcBef>
              <a:buFontTx/>
              <a:buNone/>
            </a:pPr>
            <a:r>
              <a:rPr lang="en-US" altLang="en-US" sz="1200"/>
              <a:t>Knowledge</a:t>
            </a:r>
          </a:p>
        </p:txBody>
      </p:sp>
      <p:sp>
        <p:nvSpPr>
          <p:cNvPr id="79909" name="Text Box 37"/>
          <p:cNvSpPr txBox="1">
            <a:spLocks noChangeArrowheads="1"/>
          </p:cNvSpPr>
          <p:nvPr/>
        </p:nvSpPr>
        <p:spPr bwMode="auto">
          <a:xfrm>
            <a:off x="5807075" y="2579688"/>
            <a:ext cx="4810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Task</a:t>
            </a:r>
          </a:p>
        </p:txBody>
      </p:sp>
      <p:sp>
        <p:nvSpPr>
          <p:cNvPr id="79910" name="Text Box 38"/>
          <p:cNvSpPr txBox="1">
            <a:spLocks noChangeArrowheads="1"/>
          </p:cNvSpPr>
          <p:nvPr/>
        </p:nvSpPr>
        <p:spPr bwMode="auto">
          <a:xfrm>
            <a:off x="4032250" y="2641600"/>
            <a:ext cx="1577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States and results of</a:t>
            </a:r>
          </a:p>
          <a:p>
            <a:pPr eaLnBrk="1" hangingPunct="1">
              <a:spcBef>
                <a:spcPct val="0"/>
              </a:spcBef>
              <a:buFontTx/>
              <a:buNone/>
            </a:pPr>
            <a:r>
              <a:rPr lang="en-US" altLang="en-US" sz="1200"/>
              <a:t>atomic tasks execution</a:t>
            </a:r>
          </a:p>
        </p:txBody>
      </p:sp>
      <p:sp>
        <p:nvSpPr>
          <p:cNvPr id="79911" name="Freeform 39"/>
          <p:cNvSpPr>
            <a:spLocks/>
          </p:cNvSpPr>
          <p:nvPr/>
        </p:nvSpPr>
        <p:spPr bwMode="auto">
          <a:xfrm>
            <a:off x="4740275" y="2371725"/>
            <a:ext cx="1582738" cy="857250"/>
          </a:xfrm>
          <a:custGeom>
            <a:avLst/>
            <a:gdLst>
              <a:gd name="T0" fmla="*/ 0 w 997"/>
              <a:gd name="T1" fmla="*/ 0 h 540"/>
              <a:gd name="T2" fmla="*/ 2147483646 w 997"/>
              <a:gd name="T3" fmla="*/ 2147483646 h 540"/>
              <a:gd name="T4" fmla="*/ 0 60000 65536"/>
              <a:gd name="T5" fmla="*/ 0 60000 65536"/>
            </a:gdLst>
            <a:ahLst/>
            <a:cxnLst>
              <a:cxn ang="T4">
                <a:pos x="T0" y="T1"/>
              </a:cxn>
              <a:cxn ang="T5">
                <a:pos x="T2" y="T3"/>
              </a:cxn>
            </a:cxnLst>
            <a:rect l="0" t="0" r="r" b="b"/>
            <a:pathLst>
              <a:path w="997" h="540">
                <a:moveTo>
                  <a:pt x="0" y="0"/>
                </a:moveTo>
                <a:lnTo>
                  <a:pt x="997" y="540"/>
                </a:lnTo>
              </a:path>
            </a:pathLst>
          </a:custGeom>
          <a:noFill/>
          <a:ln w="38100" cmpd="sng">
            <a:solidFill>
              <a:schemeClr val="tx1"/>
            </a:solidFill>
            <a:round/>
            <a:headEnd type="triangle" w="sm" len="me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12" name="AutoShape 40"/>
          <p:cNvSpPr>
            <a:spLocks noChangeArrowheads="1"/>
          </p:cNvSpPr>
          <p:nvPr/>
        </p:nvSpPr>
        <p:spPr bwMode="auto">
          <a:xfrm>
            <a:off x="171450" y="1819275"/>
            <a:ext cx="609600" cy="622300"/>
          </a:xfrm>
          <a:prstGeom prst="flowChartMagneticDisk">
            <a:avLst/>
          </a:prstGeom>
          <a:solidFill>
            <a:schemeClr val="accent1"/>
          </a:solidFill>
          <a:ln w="9525">
            <a:solidFill>
              <a:schemeClr val="tx1"/>
            </a:solidFill>
            <a:round/>
            <a:headEnd/>
            <a:tailEnd/>
          </a:ln>
          <a:effectLst>
            <a:outerShdw dist="107763" dir="13500000" algn="ctr" rotWithShape="0">
              <a:schemeClr val="bg2"/>
            </a:outerShdw>
          </a:effec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1">
                <a:solidFill>
                  <a:schemeClr val="bg1"/>
                </a:solidFill>
              </a:rPr>
              <a:t>WD</a:t>
            </a:r>
          </a:p>
        </p:txBody>
      </p:sp>
      <p:sp>
        <p:nvSpPr>
          <p:cNvPr id="79913" name="Line 41"/>
          <p:cNvSpPr>
            <a:spLocks noChangeShapeType="1"/>
          </p:cNvSpPr>
          <p:nvPr/>
        </p:nvSpPr>
        <p:spPr bwMode="auto">
          <a:xfrm flipH="1">
            <a:off x="776288" y="2178050"/>
            <a:ext cx="2798762"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9914" name="Line 42"/>
          <p:cNvSpPr>
            <a:spLocks noChangeShapeType="1"/>
          </p:cNvSpPr>
          <p:nvPr/>
        </p:nvSpPr>
        <p:spPr bwMode="auto">
          <a:xfrm>
            <a:off x="835025" y="2022475"/>
            <a:ext cx="2744788"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9915" name="Rectangle 43"/>
          <p:cNvSpPr>
            <a:spLocks noChangeArrowheads="1"/>
          </p:cNvSpPr>
          <p:nvPr/>
        </p:nvSpPr>
        <p:spPr bwMode="auto">
          <a:xfrm>
            <a:off x="6715125" y="25400"/>
            <a:ext cx="2428875"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9916" name="Rectangle 44"/>
          <p:cNvSpPr>
            <a:spLocks noChangeArrowheads="1"/>
          </p:cNvSpPr>
          <p:nvPr/>
        </p:nvSpPr>
        <p:spPr bwMode="auto">
          <a:xfrm>
            <a:off x="996950" y="315913"/>
            <a:ext cx="7994650" cy="5999162"/>
          </a:xfrm>
          <a:prstGeom prst="rect">
            <a:avLst/>
          </a:prstGeom>
          <a:noFill/>
          <a:ln w="38100">
            <a:solidFill>
              <a:schemeClr val="tx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
        <p:nvSpPr>
          <p:cNvPr id="4" name="Slide Number Placeholder 3"/>
          <p:cNvSpPr>
            <a:spLocks noGrp="1"/>
          </p:cNvSpPr>
          <p:nvPr>
            <p:ph type="sldNum" sz="quarter" idx="12"/>
          </p:nvPr>
        </p:nvSpPr>
        <p:spPr/>
        <p:txBody>
          <a:bodyPr/>
          <a:lstStyle/>
          <a:p>
            <a:pPr>
              <a:defRPr/>
            </a:pPr>
            <a:fld id="{E11B2C2D-D27B-4C6D-AB78-22942397A13A}" type="slidenum">
              <a:rPr lang="en-US" altLang="en-US" smtClean="0"/>
              <a:pPr>
                <a:defRPr/>
              </a:pPr>
              <a:t>74</a:t>
            </a:fld>
            <a:endParaRPr lang="en-US" alt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3687763" y="1935163"/>
            <a:ext cx="1765300" cy="439737"/>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Supervisory</a:t>
            </a:r>
          </a:p>
          <a:p>
            <a:pPr algn="ctr" eaLnBrk="1" hangingPunct="1">
              <a:spcBef>
                <a:spcPct val="0"/>
              </a:spcBef>
              <a:buFontTx/>
              <a:buNone/>
            </a:pPr>
            <a:r>
              <a:rPr lang="en-US" altLang="en-US" sz="1400" b="1">
                <a:solidFill>
                  <a:schemeClr val="bg1"/>
                </a:solidFill>
              </a:rPr>
              <a:t>Task Controller</a:t>
            </a:r>
          </a:p>
        </p:txBody>
      </p:sp>
      <p:sp>
        <p:nvSpPr>
          <p:cNvPr id="80899" name="Rectangle 3"/>
          <p:cNvSpPr>
            <a:spLocks noChangeArrowheads="1"/>
          </p:cNvSpPr>
          <p:nvPr/>
        </p:nvSpPr>
        <p:spPr bwMode="auto">
          <a:xfrm>
            <a:off x="4059238" y="6532563"/>
            <a:ext cx="1322387" cy="236537"/>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Environment</a:t>
            </a:r>
          </a:p>
        </p:txBody>
      </p:sp>
      <p:sp>
        <p:nvSpPr>
          <p:cNvPr id="80900" name="Text Box 4"/>
          <p:cNvSpPr txBox="1">
            <a:spLocks noChangeArrowheads="1"/>
          </p:cNvSpPr>
          <p:nvPr/>
        </p:nvSpPr>
        <p:spPr bwMode="auto">
          <a:xfrm>
            <a:off x="73025" y="2441575"/>
            <a:ext cx="838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World</a:t>
            </a:r>
          </a:p>
          <a:p>
            <a:pPr eaLnBrk="1" hangingPunct="1">
              <a:spcBef>
                <a:spcPct val="0"/>
              </a:spcBef>
              <a:buFontTx/>
              <a:buNone/>
            </a:pPr>
            <a:r>
              <a:rPr lang="en-US" altLang="en-US" sz="1400"/>
              <a:t>Database</a:t>
            </a:r>
          </a:p>
        </p:txBody>
      </p:sp>
      <p:sp>
        <p:nvSpPr>
          <p:cNvPr id="80901" name="Text Box 5"/>
          <p:cNvSpPr txBox="1">
            <a:spLocks noChangeArrowheads="1"/>
          </p:cNvSpPr>
          <p:nvPr/>
        </p:nvSpPr>
        <p:spPr bwMode="auto">
          <a:xfrm>
            <a:off x="969963" y="80963"/>
            <a:ext cx="7032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External</a:t>
            </a:r>
          </a:p>
        </p:txBody>
      </p:sp>
      <p:sp>
        <p:nvSpPr>
          <p:cNvPr id="80902" name="Text Box 6"/>
          <p:cNvSpPr txBox="1">
            <a:spLocks noChangeArrowheads="1"/>
          </p:cNvSpPr>
          <p:nvPr/>
        </p:nvSpPr>
        <p:spPr bwMode="auto">
          <a:xfrm>
            <a:off x="976313" y="303213"/>
            <a:ext cx="660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Internal</a:t>
            </a:r>
          </a:p>
        </p:txBody>
      </p:sp>
      <p:sp>
        <p:nvSpPr>
          <p:cNvPr id="80903" name="Text Box 7"/>
          <p:cNvSpPr txBox="1">
            <a:spLocks noChangeArrowheads="1"/>
          </p:cNvSpPr>
          <p:nvPr/>
        </p:nvSpPr>
        <p:spPr bwMode="auto">
          <a:xfrm>
            <a:off x="982663" y="6315075"/>
            <a:ext cx="7032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External</a:t>
            </a:r>
          </a:p>
        </p:txBody>
      </p:sp>
      <p:sp>
        <p:nvSpPr>
          <p:cNvPr id="80904" name="Text Box 8"/>
          <p:cNvSpPr txBox="1">
            <a:spLocks noChangeArrowheads="1"/>
          </p:cNvSpPr>
          <p:nvPr/>
        </p:nvSpPr>
        <p:spPr bwMode="auto">
          <a:xfrm>
            <a:off x="992188" y="6046788"/>
            <a:ext cx="660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Internal</a:t>
            </a:r>
          </a:p>
        </p:txBody>
      </p:sp>
      <p:sp>
        <p:nvSpPr>
          <p:cNvPr id="80905" name="Text Box 9"/>
          <p:cNvSpPr txBox="1">
            <a:spLocks noChangeArrowheads="1"/>
          </p:cNvSpPr>
          <p:nvPr/>
        </p:nvSpPr>
        <p:spPr bwMode="auto">
          <a:xfrm>
            <a:off x="4549775" y="25400"/>
            <a:ext cx="8318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User Input</a:t>
            </a:r>
          </a:p>
        </p:txBody>
      </p:sp>
      <p:sp>
        <p:nvSpPr>
          <p:cNvPr id="80906" name="Text Box 10"/>
          <p:cNvSpPr txBox="1">
            <a:spLocks noChangeArrowheads="1"/>
          </p:cNvSpPr>
          <p:nvPr/>
        </p:nvSpPr>
        <p:spPr bwMode="auto">
          <a:xfrm>
            <a:off x="4564063" y="1471613"/>
            <a:ext cx="674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Mission</a:t>
            </a:r>
          </a:p>
        </p:txBody>
      </p:sp>
      <p:sp>
        <p:nvSpPr>
          <p:cNvPr id="80907" name="Text Box 11"/>
          <p:cNvSpPr txBox="1">
            <a:spLocks noChangeArrowheads="1"/>
          </p:cNvSpPr>
          <p:nvPr/>
        </p:nvSpPr>
        <p:spPr bwMode="auto">
          <a:xfrm>
            <a:off x="1600200" y="2251075"/>
            <a:ext cx="1320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Queries &amp; updates</a:t>
            </a:r>
          </a:p>
        </p:txBody>
      </p:sp>
      <p:sp>
        <p:nvSpPr>
          <p:cNvPr id="80908" name="Text Box 12"/>
          <p:cNvSpPr txBox="1">
            <a:spLocks noChangeArrowheads="1"/>
          </p:cNvSpPr>
          <p:nvPr/>
        </p:nvSpPr>
        <p:spPr bwMode="auto">
          <a:xfrm>
            <a:off x="1604963" y="1774825"/>
            <a:ext cx="153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Updated Environment</a:t>
            </a:r>
          </a:p>
          <a:p>
            <a:pPr eaLnBrk="1" hangingPunct="1">
              <a:spcBef>
                <a:spcPct val="0"/>
              </a:spcBef>
              <a:buFontTx/>
              <a:buNone/>
            </a:pPr>
            <a:r>
              <a:rPr lang="en-US" altLang="en-US" sz="1200"/>
              <a:t>Knowledge</a:t>
            </a:r>
          </a:p>
        </p:txBody>
      </p:sp>
      <p:sp>
        <p:nvSpPr>
          <p:cNvPr id="80909" name="Text Box 13"/>
          <p:cNvSpPr txBox="1">
            <a:spLocks noChangeArrowheads="1"/>
          </p:cNvSpPr>
          <p:nvPr/>
        </p:nvSpPr>
        <p:spPr bwMode="auto">
          <a:xfrm>
            <a:off x="5586413" y="6361113"/>
            <a:ext cx="7381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Actions</a:t>
            </a:r>
          </a:p>
        </p:txBody>
      </p:sp>
      <p:sp>
        <p:nvSpPr>
          <p:cNvPr id="80910" name="Text Box 14"/>
          <p:cNvSpPr txBox="1">
            <a:spLocks noChangeArrowheads="1"/>
          </p:cNvSpPr>
          <p:nvPr/>
        </p:nvSpPr>
        <p:spPr bwMode="auto">
          <a:xfrm>
            <a:off x="3119438" y="6353175"/>
            <a:ext cx="668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Events</a:t>
            </a:r>
          </a:p>
        </p:txBody>
      </p:sp>
      <p:sp>
        <p:nvSpPr>
          <p:cNvPr id="80911" name="Rectangle 15"/>
          <p:cNvSpPr>
            <a:spLocks noChangeArrowheads="1"/>
          </p:cNvSpPr>
          <p:nvPr/>
        </p:nvSpPr>
        <p:spPr bwMode="auto">
          <a:xfrm>
            <a:off x="2690813" y="5446713"/>
            <a:ext cx="3711575" cy="6794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b="1">
              <a:solidFill>
                <a:schemeClr val="bg1"/>
              </a:solidFill>
            </a:endParaRPr>
          </a:p>
        </p:txBody>
      </p:sp>
      <p:sp>
        <p:nvSpPr>
          <p:cNvPr id="80912" name="Rectangle 16"/>
          <p:cNvSpPr>
            <a:spLocks noChangeArrowheads="1"/>
          </p:cNvSpPr>
          <p:nvPr/>
        </p:nvSpPr>
        <p:spPr bwMode="auto">
          <a:xfrm>
            <a:off x="4829175" y="569595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IR</a:t>
            </a:r>
          </a:p>
        </p:txBody>
      </p:sp>
      <p:sp>
        <p:nvSpPr>
          <p:cNvPr id="80913" name="Rectangle 17"/>
          <p:cNvSpPr>
            <a:spLocks noChangeArrowheads="1"/>
          </p:cNvSpPr>
          <p:nvPr/>
        </p:nvSpPr>
        <p:spPr bwMode="auto">
          <a:xfrm>
            <a:off x="4186238" y="568960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Camera</a:t>
            </a:r>
          </a:p>
        </p:txBody>
      </p:sp>
      <p:sp>
        <p:nvSpPr>
          <p:cNvPr id="80914" name="Rectangle 18"/>
          <p:cNvSpPr>
            <a:spLocks noChangeArrowheads="1"/>
          </p:cNvSpPr>
          <p:nvPr/>
        </p:nvSpPr>
        <p:spPr bwMode="auto">
          <a:xfrm>
            <a:off x="5748338" y="5686425"/>
            <a:ext cx="633412"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wheels</a:t>
            </a:r>
          </a:p>
        </p:txBody>
      </p:sp>
      <p:sp>
        <p:nvSpPr>
          <p:cNvPr id="80915" name="Text Box 19"/>
          <p:cNvSpPr txBox="1">
            <a:spLocks noChangeArrowheads="1"/>
          </p:cNvSpPr>
          <p:nvPr/>
        </p:nvSpPr>
        <p:spPr bwMode="auto">
          <a:xfrm>
            <a:off x="5575300" y="5434013"/>
            <a:ext cx="8270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solidFill>
                  <a:schemeClr val="bg1"/>
                </a:solidFill>
              </a:rPr>
              <a:t>Actuators</a:t>
            </a:r>
          </a:p>
        </p:txBody>
      </p:sp>
      <p:sp>
        <p:nvSpPr>
          <p:cNvPr id="80916" name="Freeform 20"/>
          <p:cNvSpPr>
            <a:spLocks/>
          </p:cNvSpPr>
          <p:nvPr/>
        </p:nvSpPr>
        <p:spPr bwMode="auto">
          <a:xfrm>
            <a:off x="5389563" y="6115050"/>
            <a:ext cx="685800" cy="560388"/>
          </a:xfrm>
          <a:custGeom>
            <a:avLst/>
            <a:gdLst>
              <a:gd name="T0" fmla="*/ 2147483646 w 432"/>
              <a:gd name="T1" fmla="*/ 0 h 353"/>
              <a:gd name="T2" fmla="*/ 0 w 432"/>
              <a:gd name="T3" fmla="*/ 2147483646 h 353"/>
              <a:gd name="T4" fmla="*/ 0 60000 65536"/>
              <a:gd name="T5" fmla="*/ 0 60000 65536"/>
            </a:gdLst>
            <a:ahLst/>
            <a:cxnLst>
              <a:cxn ang="T4">
                <a:pos x="T0" y="T1"/>
              </a:cxn>
              <a:cxn ang="T5">
                <a:pos x="T2" y="T3"/>
              </a:cxn>
            </a:cxnLst>
            <a:rect l="0" t="0" r="r" b="b"/>
            <a:pathLst>
              <a:path w="432" h="353">
                <a:moveTo>
                  <a:pt x="432" y="0"/>
                </a:moveTo>
                <a:lnTo>
                  <a:pt x="0" y="353"/>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7" name="Freeform 21"/>
          <p:cNvSpPr>
            <a:spLocks/>
          </p:cNvSpPr>
          <p:nvPr/>
        </p:nvSpPr>
        <p:spPr bwMode="auto">
          <a:xfrm>
            <a:off x="3208338" y="6115050"/>
            <a:ext cx="790575" cy="542925"/>
          </a:xfrm>
          <a:custGeom>
            <a:avLst/>
            <a:gdLst>
              <a:gd name="T0" fmla="*/ 2147483646 w 534"/>
              <a:gd name="T1" fmla="*/ 2147483646 h 352"/>
              <a:gd name="T2" fmla="*/ 0 w 534"/>
              <a:gd name="T3" fmla="*/ 0 h 352"/>
              <a:gd name="T4" fmla="*/ 0 60000 65536"/>
              <a:gd name="T5" fmla="*/ 0 60000 65536"/>
            </a:gdLst>
            <a:ahLst/>
            <a:cxnLst>
              <a:cxn ang="T4">
                <a:pos x="T0" y="T1"/>
              </a:cxn>
              <a:cxn ang="T5">
                <a:pos x="T2" y="T3"/>
              </a:cxn>
            </a:cxnLst>
            <a:rect l="0" t="0" r="r" b="b"/>
            <a:pathLst>
              <a:path w="534" h="352">
                <a:moveTo>
                  <a:pt x="534" y="352"/>
                </a:moveTo>
                <a:lnTo>
                  <a:pt x="0" y="0"/>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8" name="Freeform 22"/>
          <p:cNvSpPr>
            <a:spLocks/>
          </p:cNvSpPr>
          <p:nvPr/>
        </p:nvSpPr>
        <p:spPr bwMode="auto">
          <a:xfrm>
            <a:off x="4565650" y="82550"/>
            <a:ext cx="1588" cy="434975"/>
          </a:xfrm>
          <a:custGeom>
            <a:avLst/>
            <a:gdLst>
              <a:gd name="T0" fmla="*/ 0 w 1"/>
              <a:gd name="T1" fmla="*/ 0 h 342"/>
              <a:gd name="T2" fmla="*/ 2147483646 w 1"/>
              <a:gd name="T3" fmla="*/ 2147483646 h 342"/>
              <a:gd name="T4" fmla="*/ 0 60000 65536"/>
              <a:gd name="T5" fmla="*/ 0 60000 65536"/>
            </a:gdLst>
            <a:ahLst/>
            <a:cxnLst>
              <a:cxn ang="T4">
                <a:pos x="T0" y="T1"/>
              </a:cxn>
              <a:cxn ang="T5">
                <a:pos x="T2" y="T3"/>
              </a:cxn>
            </a:cxnLst>
            <a:rect l="0" t="0" r="r" b="b"/>
            <a:pathLst>
              <a:path w="1" h="342">
                <a:moveTo>
                  <a:pt x="0" y="0"/>
                </a:moveTo>
                <a:lnTo>
                  <a:pt x="1" y="342"/>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9" name="Rectangle 23"/>
          <p:cNvSpPr>
            <a:spLocks noChangeArrowheads="1"/>
          </p:cNvSpPr>
          <p:nvPr/>
        </p:nvSpPr>
        <p:spPr bwMode="auto">
          <a:xfrm>
            <a:off x="6596063" y="1909763"/>
            <a:ext cx="1416050" cy="4635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Optimization &amp;</a:t>
            </a:r>
          </a:p>
          <a:p>
            <a:pPr algn="ctr" eaLnBrk="1" hangingPunct="1">
              <a:spcBef>
                <a:spcPct val="0"/>
              </a:spcBef>
              <a:buFontTx/>
              <a:buNone/>
            </a:pPr>
            <a:r>
              <a:rPr lang="en-US" altLang="en-US" sz="1400" b="1">
                <a:solidFill>
                  <a:schemeClr val="bg1"/>
                </a:solidFill>
              </a:rPr>
              <a:t>Ordering Module</a:t>
            </a:r>
          </a:p>
        </p:txBody>
      </p:sp>
      <p:sp>
        <p:nvSpPr>
          <p:cNvPr id="80920" name="Line 24"/>
          <p:cNvSpPr>
            <a:spLocks noChangeShapeType="1"/>
          </p:cNvSpPr>
          <p:nvPr/>
        </p:nvSpPr>
        <p:spPr bwMode="auto">
          <a:xfrm flipV="1">
            <a:off x="5453063" y="2041525"/>
            <a:ext cx="1025525"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1" name="Line 25"/>
          <p:cNvSpPr>
            <a:spLocks noChangeShapeType="1"/>
          </p:cNvSpPr>
          <p:nvPr/>
        </p:nvSpPr>
        <p:spPr bwMode="auto">
          <a:xfrm flipH="1" flipV="1">
            <a:off x="5453063" y="2281238"/>
            <a:ext cx="1108075"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2" name="Text Box 26"/>
          <p:cNvSpPr txBox="1">
            <a:spLocks noChangeArrowheads="1"/>
          </p:cNvSpPr>
          <p:nvPr/>
        </p:nvSpPr>
        <p:spPr bwMode="auto">
          <a:xfrm>
            <a:off x="5430838" y="1601788"/>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Un-optimized</a:t>
            </a:r>
          </a:p>
          <a:p>
            <a:pPr eaLnBrk="1" hangingPunct="1">
              <a:spcBef>
                <a:spcPct val="0"/>
              </a:spcBef>
              <a:buFontTx/>
              <a:buNone/>
            </a:pPr>
            <a:r>
              <a:rPr lang="en-US" altLang="en-US" sz="1200"/>
              <a:t>group of tasks</a:t>
            </a:r>
          </a:p>
        </p:txBody>
      </p:sp>
      <p:sp>
        <p:nvSpPr>
          <p:cNvPr id="80923" name="Text Box 27"/>
          <p:cNvSpPr txBox="1">
            <a:spLocks noChangeArrowheads="1"/>
          </p:cNvSpPr>
          <p:nvPr/>
        </p:nvSpPr>
        <p:spPr bwMode="auto">
          <a:xfrm>
            <a:off x="5532438" y="2036763"/>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Ordered</a:t>
            </a:r>
          </a:p>
          <a:p>
            <a:pPr algn="ctr" eaLnBrk="1" hangingPunct="1">
              <a:spcBef>
                <a:spcPct val="0"/>
              </a:spcBef>
              <a:buFontTx/>
              <a:buNone/>
            </a:pPr>
            <a:r>
              <a:rPr lang="en-US" altLang="en-US" sz="1200"/>
              <a:t>group of tasks</a:t>
            </a:r>
          </a:p>
        </p:txBody>
      </p:sp>
      <p:sp>
        <p:nvSpPr>
          <p:cNvPr id="80924" name="Rectangle 28"/>
          <p:cNvSpPr>
            <a:spLocks noChangeArrowheads="1"/>
          </p:cNvSpPr>
          <p:nvPr/>
        </p:nvSpPr>
        <p:spPr bwMode="auto">
          <a:xfrm>
            <a:off x="4095750" y="1392238"/>
            <a:ext cx="914400" cy="74612"/>
          </a:xfrm>
          <a:prstGeom prst="rect">
            <a:avLst/>
          </a:prstGeom>
          <a:solidFill>
            <a:schemeClr val="tx1"/>
          </a:solidFill>
          <a:ln w="19050">
            <a:solidFill>
              <a:schemeClr val="tx1"/>
            </a:solidFill>
            <a:miter lim="800000"/>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0925" name="Line 29"/>
          <p:cNvSpPr>
            <a:spLocks noChangeShapeType="1"/>
          </p:cNvSpPr>
          <p:nvPr/>
        </p:nvSpPr>
        <p:spPr bwMode="auto">
          <a:xfrm>
            <a:off x="4586288" y="1397000"/>
            <a:ext cx="3175" cy="436563"/>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6" name="Rectangle 30"/>
          <p:cNvSpPr>
            <a:spLocks noChangeArrowheads="1"/>
          </p:cNvSpPr>
          <p:nvPr/>
        </p:nvSpPr>
        <p:spPr bwMode="auto">
          <a:xfrm>
            <a:off x="3690938" y="639763"/>
            <a:ext cx="1738312" cy="3238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GUI</a:t>
            </a:r>
            <a:r>
              <a:rPr lang="en-US" altLang="en-US" sz="1400">
                <a:solidFill>
                  <a:schemeClr val="bg1"/>
                </a:solidFill>
              </a:rPr>
              <a:t> </a:t>
            </a:r>
            <a:r>
              <a:rPr lang="en-US" altLang="en-US" sz="1400" b="1">
                <a:solidFill>
                  <a:schemeClr val="bg1"/>
                </a:solidFill>
              </a:rPr>
              <a:t>Communicator</a:t>
            </a:r>
          </a:p>
        </p:txBody>
      </p:sp>
      <p:sp>
        <p:nvSpPr>
          <p:cNvPr id="80927" name="Line 31"/>
          <p:cNvSpPr>
            <a:spLocks noChangeShapeType="1"/>
          </p:cNvSpPr>
          <p:nvPr/>
        </p:nvSpPr>
        <p:spPr bwMode="auto">
          <a:xfrm>
            <a:off x="3579813" y="1096963"/>
            <a:ext cx="657225"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8" name="Freeform 32"/>
          <p:cNvSpPr>
            <a:spLocks/>
          </p:cNvSpPr>
          <p:nvPr/>
        </p:nvSpPr>
        <p:spPr bwMode="auto">
          <a:xfrm>
            <a:off x="4224338" y="1098550"/>
            <a:ext cx="1587" cy="295275"/>
          </a:xfrm>
          <a:custGeom>
            <a:avLst/>
            <a:gdLst>
              <a:gd name="T0" fmla="*/ 0 w 1"/>
              <a:gd name="T1" fmla="*/ 0 h 186"/>
              <a:gd name="T2" fmla="*/ 0 w 1"/>
              <a:gd name="T3" fmla="*/ 2147483646 h 186"/>
              <a:gd name="T4" fmla="*/ 0 60000 65536"/>
              <a:gd name="T5" fmla="*/ 0 60000 65536"/>
            </a:gdLst>
            <a:ahLst/>
            <a:cxnLst>
              <a:cxn ang="T4">
                <a:pos x="T0" y="T1"/>
              </a:cxn>
              <a:cxn ang="T5">
                <a:pos x="T2" y="T3"/>
              </a:cxn>
            </a:cxnLst>
            <a:rect l="0" t="0" r="r" b="b"/>
            <a:pathLst>
              <a:path w="1" h="186">
                <a:moveTo>
                  <a:pt x="0" y="0"/>
                </a:moveTo>
                <a:lnTo>
                  <a:pt x="0" y="186"/>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9" name="Text Box 33"/>
          <p:cNvSpPr txBox="1">
            <a:spLocks noChangeArrowheads="1"/>
          </p:cNvSpPr>
          <p:nvPr/>
        </p:nvSpPr>
        <p:spPr bwMode="auto">
          <a:xfrm>
            <a:off x="2593975" y="917575"/>
            <a:ext cx="985838"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Awareness</a:t>
            </a:r>
          </a:p>
        </p:txBody>
      </p:sp>
      <p:sp>
        <p:nvSpPr>
          <p:cNvPr id="80930" name="Freeform 34"/>
          <p:cNvSpPr>
            <a:spLocks/>
          </p:cNvSpPr>
          <p:nvPr/>
        </p:nvSpPr>
        <p:spPr bwMode="auto">
          <a:xfrm>
            <a:off x="4911725" y="1103313"/>
            <a:ext cx="4763" cy="293687"/>
          </a:xfrm>
          <a:custGeom>
            <a:avLst/>
            <a:gdLst>
              <a:gd name="T0" fmla="*/ 0 w 3"/>
              <a:gd name="T1" fmla="*/ 0 h 232"/>
              <a:gd name="T2" fmla="*/ 2147483646 w 3"/>
              <a:gd name="T3" fmla="*/ 2147483646 h 232"/>
              <a:gd name="T4" fmla="*/ 0 60000 65536"/>
              <a:gd name="T5" fmla="*/ 0 60000 65536"/>
            </a:gdLst>
            <a:ahLst/>
            <a:cxnLst>
              <a:cxn ang="T4">
                <a:pos x="T0" y="T1"/>
              </a:cxn>
              <a:cxn ang="T5">
                <a:pos x="T2" y="T3"/>
              </a:cxn>
            </a:cxnLst>
            <a:rect l="0" t="0" r="r" b="b"/>
            <a:pathLst>
              <a:path w="3" h="232">
                <a:moveTo>
                  <a:pt x="0" y="0"/>
                </a:moveTo>
                <a:lnTo>
                  <a:pt x="3" y="232"/>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1" name="Text Box 35"/>
          <p:cNvSpPr txBox="1">
            <a:spLocks noChangeArrowheads="1"/>
          </p:cNvSpPr>
          <p:nvPr/>
        </p:nvSpPr>
        <p:spPr bwMode="auto">
          <a:xfrm>
            <a:off x="5567363" y="941388"/>
            <a:ext cx="815975"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Localize</a:t>
            </a:r>
          </a:p>
        </p:txBody>
      </p:sp>
      <p:sp>
        <p:nvSpPr>
          <p:cNvPr id="80932" name="Line 36"/>
          <p:cNvSpPr>
            <a:spLocks noChangeShapeType="1"/>
          </p:cNvSpPr>
          <p:nvPr/>
        </p:nvSpPr>
        <p:spPr bwMode="auto">
          <a:xfrm>
            <a:off x="4903788" y="1104900"/>
            <a:ext cx="657225"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3" name="AutoShape 37"/>
          <p:cNvSpPr>
            <a:spLocks noChangeArrowheads="1"/>
          </p:cNvSpPr>
          <p:nvPr/>
        </p:nvSpPr>
        <p:spPr bwMode="auto">
          <a:xfrm>
            <a:off x="171450" y="1819275"/>
            <a:ext cx="609600" cy="622300"/>
          </a:xfrm>
          <a:prstGeom prst="flowChartMagneticDisk">
            <a:avLst/>
          </a:prstGeom>
          <a:solidFill>
            <a:schemeClr val="accent1"/>
          </a:solidFill>
          <a:ln w="9525">
            <a:solidFill>
              <a:schemeClr val="tx1"/>
            </a:solidFill>
            <a:round/>
            <a:headEnd/>
            <a:tailEnd/>
          </a:ln>
          <a:effectLst>
            <a:outerShdw dist="107763" dir="13500000" algn="ctr" rotWithShape="0">
              <a:schemeClr val="bg2"/>
            </a:outerShdw>
          </a:effec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1">
                <a:solidFill>
                  <a:schemeClr val="bg1"/>
                </a:solidFill>
              </a:rPr>
              <a:t>WD</a:t>
            </a:r>
          </a:p>
        </p:txBody>
      </p:sp>
      <p:sp>
        <p:nvSpPr>
          <p:cNvPr id="80934" name="Rectangle 38"/>
          <p:cNvSpPr>
            <a:spLocks noChangeArrowheads="1"/>
          </p:cNvSpPr>
          <p:nvPr/>
        </p:nvSpPr>
        <p:spPr bwMode="auto">
          <a:xfrm>
            <a:off x="3525838" y="568960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Sonar</a:t>
            </a:r>
          </a:p>
        </p:txBody>
      </p:sp>
      <p:sp>
        <p:nvSpPr>
          <p:cNvPr id="80935" name="Rectangle 39"/>
          <p:cNvSpPr>
            <a:spLocks noChangeArrowheads="1"/>
          </p:cNvSpPr>
          <p:nvPr/>
        </p:nvSpPr>
        <p:spPr bwMode="auto">
          <a:xfrm>
            <a:off x="2865438" y="5689600"/>
            <a:ext cx="617537"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Laser</a:t>
            </a:r>
          </a:p>
        </p:txBody>
      </p:sp>
      <p:sp>
        <p:nvSpPr>
          <p:cNvPr id="80936" name="Text Box 40"/>
          <p:cNvSpPr txBox="1">
            <a:spLocks noChangeArrowheads="1"/>
          </p:cNvSpPr>
          <p:nvPr/>
        </p:nvSpPr>
        <p:spPr bwMode="auto">
          <a:xfrm>
            <a:off x="3687763" y="5438775"/>
            <a:ext cx="682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solidFill>
                  <a:schemeClr val="bg1"/>
                </a:solidFill>
              </a:rPr>
              <a:t>Sensors</a:t>
            </a:r>
          </a:p>
        </p:txBody>
      </p:sp>
      <p:sp>
        <p:nvSpPr>
          <p:cNvPr id="80937" name="Line 41"/>
          <p:cNvSpPr>
            <a:spLocks noChangeShapeType="1"/>
          </p:cNvSpPr>
          <p:nvPr/>
        </p:nvSpPr>
        <p:spPr bwMode="auto">
          <a:xfrm>
            <a:off x="4589463" y="963613"/>
            <a:ext cx="0" cy="428625"/>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38" name="Line 42"/>
          <p:cNvSpPr>
            <a:spLocks noChangeShapeType="1"/>
          </p:cNvSpPr>
          <p:nvPr/>
        </p:nvSpPr>
        <p:spPr bwMode="auto">
          <a:xfrm flipH="1">
            <a:off x="776288" y="2178050"/>
            <a:ext cx="2798762"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39" name="Line 43"/>
          <p:cNvSpPr>
            <a:spLocks noChangeShapeType="1"/>
          </p:cNvSpPr>
          <p:nvPr/>
        </p:nvSpPr>
        <p:spPr bwMode="auto">
          <a:xfrm>
            <a:off x="835025" y="2022475"/>
            <a:ext cx="2744788"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40" name="Rectangle 44"/>
          <p:cNvSpPr>
            <a:spLocks noChangeArrowheads="1"/>
          </p:cNvSpPr>
          <p:nvPr/>
        </p:nvSpPr>
        <p:spPr bwMode="auto">
          <a:xfrm>
            <a:off x="6715125" y="25400"/>
            <a:ext cx="2428875"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0941" name="Rectangle 45"/>
          <p:cNvSpPr>
            <a:spLocks noChangeArrowheads="1"/>
          </p:cNvSpPr>
          <p:nvPr/>
        </p:nvSpPr>
        <p:spPr bwMode="auto">
          <a:xfrm>
            <a:off x="996950" y="315913"/>
            <a:ext cx="7994650" cy="5999162"/>
          </a:xfrm>
          <a:prstGeom prst="rect">
            <a:avLst/>
          </a:prstGeom>
          <a:noFill/>
          <a:ln w="38100">
            <a:solidFill>
              <a:schemeClr val="tx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0942" name="Freeform 46"/>
          <p:cNvSpPr>
            <a:spLocks/>
          </p:cNvSpPr>
          <p:nvPr/>
        </p:nvSpPr>
        <p:spPr bwMode="auto">
          <a:xfrm>
            <a:off x="5111750" y="2374900"/>
            <a:ext cx="1603375" cy="854075"/>
          </a:xfrm>
          <a:custGeom>
            <a:avLst/>
            <a:gdLst>
              <a:gd name="T0" fmla="*/ 0 w 1010"/>
              <a:gd name="T1" fmla="*/ 0 h 538"/>
              <a:gd name="T2" fmla="*/ 2147483646 w 1010"/>
              <a:gd name="T3" fmla="*/ 2147483646 h 538"/>
              <a:gd name="T4" fmla="*/ 0 60000 65536"/>
              <a:gd name="T5" fmla="*/ 0 60000 65536"/>
            </a:gdLst>
            <a:ahLst/>
            <a:cxnLst>
              <a:cxn ang="T4">
                <a:pos x="T0" y="T1"/>
              </a:cxn>
              <a:cxn ang="T5">
                <a:pos x="T2" y="T3"/>
              </a:cxn>
            </a:cxnLst>
            <a:rect l="0" t="0" r="r" b="b"/>
            <a:pathLst>
              <a:path w="1010" h="538">
                <a:moveTo>
                  <a:pt x="0" y="0"/>
                </a:moveTo>
                <a:lnTo>
                  <a:pt x="1010" y="538"/>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43" name="Text Box 47"/>
          <p:cNvSpPr txBox="1">
            <a:spLocks noChangeArrowheads="1"/>
          </p:cNvSpPr>
          <p:nvPr/>
        </p:nvSpPr>
        <p:spPr bwMode="auto">
          <a:xfrm>
            <a:off x="5807075" y="2579688"/>
            <a:ext cx="4810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Task</a:t>
            </a:r>
          </a:p>
        </p:txBody>
      </p:sp>
      <p:sp>
        <p:nvSpPr>
          <p:cNvPr id="80944" name="Text Box 48"/>
          <p:cNvSpPr txBox="1">
            <a:spLocks noChangeArrowheads="1"/>
          </p:cNvSpPr>
          <p:nvPr/>
        </p:nvSpPr>
        <p:spPr bwMode="auto">
          <a:xfrm>
            <a:off x="4032250" y="2641600"/>
            <a:ext cx="1577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States and results of</a:t>
            </a:r>
          </a:p>
          <a:p>
            <a:pPr eaLnBrk="1" hangingPunct="1">
              <a:spcBef>
                <a:spcPct val="0"/>
              </a:spcBef>
              <a:buFontTx/>
              <a:buNone/>
            </a:pPr>
            <a:r>
              <a:rPr lang="en-US" altLang="en-US" sz="1200"/>
              <a:t>atomic tasks execution</a:t>
            </a:r>
          </a:p>
        </p:txBody>
      </p:sp>
      <p:sp>
        <p:nvSpPr>
          <p:cNvPr id="80945" name="Freeform 49"/>
          <p:cNvSpPr>
            <a:spLocks/>
          </p:cNvSpPr>
          <p:nvPr/>
        </p:nvSpPr>
        <p:spPr bwMode="auto">
          <a:xfrm>
            <a:off x="4740275" y="2371725"/>
            <a:ext cx="1582738" cy="857250"/>
          </a:xfrm>
          <a:custGeom>
            <a:avLst/>
            <a:gdLst>
              <a:gd name="T0" fmla="*/ 0 w 997"/>
              <a:gd name="T1" fmla="*/ 0 h 540"/>
              <a:gd name="T2" fmla="*/ 2147483646 w 997"/>
              <a:gd name="T3" fmla="*/ 2147483646 h 540"/>
              <a:gd name="T4" fmla="*/ 0 60000 65536"/>
              <a:gd name="T5" fmla="*/ 0 60000 65536"/>
            </a:gdLst>
            <a:ahLst/>
            <a:cxnLst>
              <a:cxn ang="T4">
                <a:pos x="T0" y="T1"/>
              </a:cxn>
              <a:cxn ang="T5">
                <a:pos x="T2" y="T3"/>
              </a:cxn>
            </a:cxnLst>
            <a:rect l="0" t="0" r="r" b="b"/>
            <a:pathLst>
              <a:path w="997" h="540">
                <a:moveTo>
                  <a:pt x="0" y="0"/>
                </a:moveTo>
                <a:lnTo>
                  <a:pt x="997" y="540"/>
                </a:lnTo>
              </a:path>
            </a:pathLst>
          </a:custGeom>
          <a:noFill/>
          <a:ln w="38100" cmpd="sng">
            <a:solidFill>
              <a:schemeClr val="tx1"/>
            </a:solidFill>
            <a:round/>
            <a:headEnd type="triangle" w="sm" len="me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
        <p:nvSpPr>
          <p:cNvPr id="4" name="Slide Number Placeholder 3"/>
          <p:cNvSpPr>
            <a:spLocks noGrp="1"/>
          </p:cNvSpPr>
          <p:nvPr>
            <p:ph type="sldNum" sz="quarter" idx="12"/>
          </p:nvPr>
        </p:nvSpPr>
        <p:spPr/>
        <p:txBody>
          <a:bodyPr/>
          <a:lstStyle/>
          <a:p>
            <a:pPr>
              <a:defRPr/>
            </a:pPr>
            <a:fld id="{E11B2C2D-D27B-4C6D-AB78-22942397A13A}" type="slidenum">
              <a:rPr lang="en-US" altLang="en-US" smtClean="0"/>
              <a:pPr>
                <a:defRPr/>
              </a:pPr>
              <a:t>75</a:t>
            </a:fld>
            <a:endParaRPr lang="en-US" alt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015038" y="3271838"/>
            <a:ext cx="1927225" cy="536575"/>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Behavior Generator &amp;</a:t>
            </a:r>
          </a:p>
          <a:p>
            <a:pPr algn="ctr" eaLnBrk="1" hangingPunct="1">
              <a:spcBef>
                <a:spcPct val="0"/>
              </a:spcBef>
              <a:buFontTx/>
              <a:buNone/>
            </a:pPr>
            <a:r>
              <a:rPr lang="en-US" altLang="en-US" sz="1400" b="1">
                <a:solidFill>
                  <a:schemeClr val="bg1"/>
                </a:solidFill>
              </a:rPr>
              <a:t>Atomic-Task Executor</a:t>
            </a:r>
          </a:p>
        </p:txBody>
      </p:sp>
      <p:sp>
        <p:nvSpPr>
          <p:cNvPr id="81923" name="Rectangle 3"/>
          <p:cNvSpPr>
            <a:spLocks noChangeArrowheads="1"/>
          </p:cNvSpPr>
          <p:nvPr/>
        </p:nvSpPr>
        <p:spPr bwMode="auto">
          <a:xfrm>
            <a:off x="3687763" y="1935163"/>
            <a:ext cx="1765300" cy="439737"/>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Supervisory</a:t>
            </a:r>
          </a:p>
          <a:p>
            <a:pPr algn="ctr" eaLnBrk="1" hangingPunct="1">
              <a:spcBef>
                <a:spcPct val="0"/>
              </a:spcBef>
              <a:buFontTx/>
              <a:buNone/>
            </a:pPr>
            <a:r>
              <a:rPr lang="en-US" altLang="en-US" sz="1400" b="1">
                <a:solidFill>
                  <a:schemeClr val="bg1"/>
                </a:solidFill>
              </a:rPr>
              <a:t>Task Controller</a:t>
            </a:r>
          </a:p>
        </p:txBody>
      </p:sp>
      <p:sp>
        <p:nvSpPr>
          <p:cNvPr id="81924" name="Rectangle 4"/>
          <p:cNvSpPr>
            <a:spLocks noChangeArrowheads="1"/>
          </p:cNvSpPr>
          <p:nvPr/>
        </p:nvSpPr>
        <p:spPr bwMode="auto">
          <a:xfrm>
            <a:off x="6596063" y="1909763"/>
            <a:ext cx="1416050" cy="4635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Optimization &amp;</a:t>
            </a:r>
          </a:p>
          <a:p>
            <a:pPr algn="ctr" eaLnBrk="1" hangingPunct="1">
              <a:spcBef>
                <a:spcPct val="0"/>
              </a:spcBef>
              <a:buFontTx/>
              <a:buNone/>
            </a:pPr>
            <a:r>
              <a:rPr lang="en-US" altLang="en-US" sz="1400" b="1">
                <a:solidFill>
                  <a:schemeClr val="bg1"/>
                </a:solidFill>
              </a:rPr>
              <a:t>Ordering Module</a:t>
            </a:r>
          </a:p>
        </p:txBody>
      </p:sp>
      <p:sp>
        <p:nvSpPr>
          <p:cNvPr id="81925" name="Rectangle 5"/>
          <p:cNvSpPr>
            <a:spLocks noChangeArrowheads="1"/>
          </p:cNvSpPr>
          <p:nvPr/>
        </p:nvSpPr>
        <p:spPr bwMode="auto">
          <a:xfrm>
            <a:off x="4059238" y="6532563"/>
            <a:ext cx="1322387" cy="236537"/>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Environment</a:t>
            </a:r>
          </a:p>
        </p:txBody>
      </p:sp>
      <p:sp>
        <p:nvSpPr>
          <p:cNvPr id="81926" name="Line 6"/>
          <p:cNvSpPr>
            <a:spLocks noChangeShapeType="1"/>
          </p:cNvSpPr>
          <p:nvPr/>
        </p:nvSpPr>
        <p:spPr bwMode="auto">
          <a:xfrm flipV="1">
            <a:off x="5453063" y="2041525"/>
            <a:ext cx="1025525"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7" name="Line 7"/>
          <p:cNvSpPr>
            <a:spLocks noChangeShapeType="1"/>
          </p:cNvSpPr>
          <p:nvPr/>
        </p:nvSpPr>
        <p:spPr bwMode="auto">
          <a:xfrm flipH="1" flipV="1">
            <a:off x="5453063" y="2281238"/>
            <a:ext cx="1108075"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8" name="Text Box 8"/>
          <p:cNvSpPr txBox="1">
            <a:spLocks noChangeArrowheads="1"/>
          </p:cNvSpPr>
          <p:nvPr/>
        </p:nvSpPr>
        <p:spPr bwMode="auto">
          <a:xfrm>
            <a:off x="73025" y="2441575"/>
            <a:ext cx="838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World</a:t>
            </a:r>
          </a:p>
          <a:p>
            <a:pPr eaLnBrk="1" hangingPunct="1">
              <a:spcBef>
                <a:spcPct val="0"/>
              </a:spcBef>
              <a:buFontTx/>
              <a:buNone/>
            </a:pPr>
            <a:r>
              <a:rPr lang="en-US" altLang="en-US" sz="1400"/>
              <a:t>Database</a:t>
            </a:r>
          </a:p>
        </p:txBody>
      </p:sp>
      <p:sp>
        <p:nvSpPr>
          <p:cNvPr id="81929" name="Text Box 9"/>
          <p:cNvSpPr txBox="1">
            <a:spLocks noChangeArrowheads="1"/>
          </p:cNvSpPr>
          <p:nvPr/>
        </p:nvSpPr>
        <p:spPr bwMode="auto">
          <a:xfrm>
            <a:off x="969963" y="80963"/>
            <a:ext cx="7032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External</a:t>
            </a:r>
          </a:p>
        </p:txBody>
      </p:sp>
      <p:sp>
        <p:nvSpPr>
          <p:cNvPr id="81930" name="Text Box 10"/>
          <p:cNvSpPr txBox="1">
            <a:spLocks noChangeArrowheads="1"/>
          </p:cNvSpPr>
          <p:nvPr/>
        </p:nvSpPr>
        <p:spPr bwMode="auto">
          <a:xfrm>
            <a:off x="976313" y="303213"/>
            <a:ext cx="660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Internal</a:t>
            </a:r>
          </a:p>
        </p:txBody>
      </p:sp>
      <p:sp>
        <p:nvSpPr>
          <p:cNvPr id="81931" name="Text Box 11"/>
          <p:cNvSpPr txBox="1">
            <a:spLocks noChangeArrowheads="1"/>
          </p:cNvSpPr>
          <p:nvPr/>
        </p:nvSpPr>
        <p:spPr bwMode="auto">
          <a:xfrm>
            <a:off x="982663" y="6315075"/>
            <a:ext cx="7032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External</a:t>
            </a:r>
          </a:p>
        </p:txBody>
      </p:sp>
      <p:sp>
        <p:nvSpPr>
          <p:cNvPr id="81932" name="Text Box 12"/>
          <p:cNvSpPr txBox="1">
            <a:spLocks noChangeArrowheads="1"/>
          </p:cNvSpPr>
          <p:nvPr/>
        </p:nvSpPr>
        <p:spPr bwMode="auto">
          <a:xfrm>
            <a:off x="992188" y="6046788"/>
            <a:ext cx="660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Internal</a:t>
            </a:r>
          </a:p>
        </p:txBody>
      </p:sp>
      <p:sp>
        <p:nvSpPr>
          <p:cNvPr id="81933" name="Text Box 13"/>
          <p:cNvSpPr txBox="1">
            <a:spLocks noChangeArrowheads="1"/>
          </p:cNvSpPr>
          <p:nvPr/>
        </p:nvSpPr>
        <p:spPr bwMode="auto">
          <a:xfrm>
            <a:off x="4549775" y="25400"/>
            <a:ext cx="8318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User Input</a:t>
            </a:r>
          </a:p>
        </p:txBody>
      </p:sp>
      <p:sp>
        <p:nvSpPr>
          <p:cNvPr id="81934" name="Text Box 14"/>
          <p:cNvSpPr txBox="1">
            <a:spLocks noChangeArrowheads="1"/>
          </p:cNvSpPr>
          <p:nvPr/>
        </p:nvSpPr>
        <p:spPr bwMode="auto">
          <a:xfrm>
            <a:off x="4564063" y="1471613"/>
            <a:ext cx="674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Mission</a:t>
            </a:r>
          </a:p>
        </p:txBody>
      </p:sp>
      <p:sp>
        <p:nvSpPr>
          <p:cNvPr id="81935" name="Text Box 15"/>
          <p:cNvSpPr txBox="1">
            <a:spLocks noChangeArrowheads="1"/>
          </p:cNvSpPr>
          <p:nvPr/>
        </p:nvSpPr>
        <p:spPr bwMode="auto">
          <a:xfrm>
            <a:off x="5430838" y="1601788"/>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Un-optimized</a:t>
            </a:r>
          </a:p>
          <a:p>
            <a:pPr eaLnBrk="1" hangingPunct="1">
              <a:spcBef>
                <a:spcPct val="0"/>
              </a:spcBef>
              <a:buFontTx/>
              <a:buNone/>
            </a:pPr>
            <a:r>
              <a:rPr lang="en-US" altLang="en-US" sz="1200"/>
              <a:t>group of tasks</a:t>
            </a:r>
          </a:p>
        </p:txBody>
      </p:sp>
      <p:sp>
        <p:nvSpPr>
          <p:cNvPr id="81936" name="Text Box 16"/>
          <p:cNvSpPr txBox="1">
            <a:spLocks noChangeArrowheads="1"/>
          </p:cNvSpPr>
          <p:nvPr/>
        </p:nvSpPr>
        <p:spPr bwMode="auto">
          <a:xfrm>
            <a:off x="5532438" y="2036763"/>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Ordered</a:t>
            </a:r>
          </a:p>
          <a:p>
            <a:pPr algn="ctr" eaLnBrk="1" hangingPunct="1">
              <a:spcBef>
                <a:spcPct val="0"/>
              </a:spcBef>
              <a:buFontTx/>
              <a:buNone/>
            </a:pPr>
            <a:r>
              <a:rPr lang="en-US" altLang="en-US" sz="1200"/>
              <a:t>group of tasks</a:t>
            </a:r>
          </a:p>
        </p:txBody>
      </p:sp>
      <p:sp>
        <p:nvSpPr>
          <p:cNvPr id="81937" name="Text Box 17"/>
          <p:cNvSpPr txBox="1">
            <a:spLocks noChangeArrowheads="1"/>
          </p:cNvSpPr>
          <p:nvPr/>
        </p:nvSpPr>
        <p:spPr bwMode="auto">
          <a:xfrm>
            <a:off x="1600200" y="2251075"/>
            <a:ext cx="1320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Queries &amp; updates</a:t>
            </a:r>
          </a:p>
        </p:txBody>
      </p:sp>
      <p:sp>
        <p:nvSpPr>
          <p:cNvPr id="81938" name="Text Box 18"/>
          <p:cNvSpPr txBox="1">
            <a:spLocks noChangeArrowheads="1"/>
          </p:cNvSpPr>
          <p:nvPr/>
        </p:nvSpPr>
        <p:spPr bwMode="auto">
          <a:xfrm>
            <a:off x="1604963" y="1774825"/>
            <a:ext cx="153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Updated Environment</a:t>
            </a:r>
          </a:p>
          <a:p>
            <a:pPr eaLnBrk="1" hangingPunct="1">
              <a:spcBef>
                <a:spcPct val="0"/>
              </a:spcBef>
              <a:buFontTx/>
              <a:buNone/>
            </a:pPr>
            <a:r>
              <a:rPr lang="en-US" altLang="en-US" sz="1200"/>
              <a:t>Knowledge</a:t>
            </a:r>
          </a:p>
        </p:txBody>
      </p:sp>
      <p:sp>
        <p:nvSpPr>
          <p:cNvPr id="81939" name="Text Box 19"/>
          <p:cNvSpPr txBox="1">
            <a:spLocks noChangeArrowheads="1"/>
          </p:cNvSpPr>
          <p:nvPr/>
        </p:nvSpPr>
        <p:spPr bwMode="auto">
          <a:xfrm>
            <a:off x="5586413" y="6361113"/>
            <a:ext cx="7381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Actions</a:t>
            </a:r>
          </a:p>
        </p:txBody>
      </p:sp>
      <p:sp>
        <p:nvSpPr>
          <p:cNvPr id="81940" name="Text Box 20"/>
          <p:cNvSpPr txBox="1">
            <a:spLocks noChangeArrowheads="1"/>
          </p:cNvSpPr>
          <p:nvPr/>
        </p:nvSpPr>
        <p:spPr bwMode="auto">
          <a:xfrm>
            <a:off x="3119438" y="6353175"/>
            <a:ext cx="668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Events</a:t>
            </a:r>
          </a:p>
        </p:txBody>
      </p:sp>
      <p:sp>
        <p:nvSpPr>
          <p:cNvPr id="81941" name="Rectangle 21"/>
          <p:cNvSpPr>
            <a:spLocks noChangeArrowheads="1"/>
          </p:cNvSpPr>
          <p:nvPr/>
        </p:nvSpPr>
        <p:spPr bwMode="auto">
          <a:xfrm>
            <a:off x="2690813" y="5446713"/>
            <a:ext cx="3711575" cy="6794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b="1">
              <a:solidFill>
                <a:schemeClr val="bg1"/>
              </a:solidFill>
            </a:endParaRPr>
          </a:p>
        </p:txBody>
      </p:sp>
      <p:sp>
        <p:nvSpPr>
          <p:cNvPr id="81942" name="Rectangle 22"/>
          <p:cNvSpPr>
            <a:spLocks noChangeArrowheads="1"/>
          </p:cNvSpPr>
          <p:nvPr/>
        </p:nvSpPr>
        <p:spPr bwMode="auto">
          <a:xfrm>
            <a:off x="4829175" y="569595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IR</a:t>
            </a:r>
          </a:p>
        </p:txBody>
      </p:sp>
      <p:sp>
        <p:nvSpPr>
          <p:cNvPr id="81943" name="Rectangle 23"/>
          <p:cNvSpPr>
            <a:spLocks noChangeArrowheads="1"/>
          </p:cNvSpPr>
          <p:nvPr/>
        </p:nvSpPr>
        <p:spPr bwMode="auto">
          <a:xfrm>
            <a:off x="4186238" y="568960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Camera</a:t>
            </a:r>
          </a:p>
        </p:txBody>
      </p:sp>
      <p:sp>
        <p:nvSpPr>
          <p:cNvPr id="81944" name="Rectangle 24"/>
          <p:cNvSpPr>
            <a:spLocks noChangeArrowheads="1"/>
          </p:cNvSpPr>
          <p:nvPr/>
        </p:nvSpPr>
        <p:spPr bwMode="auto">
          <a:xfrm>
            <a:off x="5748338" y="5686425"/>
            <a:ext cx="633412"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wheels</a:t>
            </a:r>
          </a:p>
        </p:txBody>
      </p:sp>
      <p:sp>
        <p:nvSpPr>
          <p:cNvPr id="81945" name="Text Box 25"/>
          <p:cNvSpPr txBox="1">
            <a:spLocks noChangeArrowheads="1"/>
          </p:cNvSpPr>
          <p:nvPr/>
        </p:nvSpPr>
        <p:spPr bwMode="auto">
          <a:xfrm>
            <a:off x="5575300" y="5434013"/>
            <a:ext cx="8270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solidFill>
                  <a:schemeClr val="bg1"/>
                </a:solidFill>
              </a:rPr>
              <a:t>Actuators</a:t>
            </a:r>
          </a:p>
        </p:txBody>
      </p:sp>
      <p:sp>
        <p:nvSpPr>
          <p:cNvPr id="81946" name="Freeform 26"/>
          <p:cNvSpPr>
            <a:spLocks/>
          </p:cNvSpPr>
          <p:nvPr/>
        </p:nvSpPr>
        <p:spPr bwMode="auto">
          <a:xfrm>
            <a:off x="5389563" y="6115050"/>
            <a:ext cx="685800" cy="560388"/>
          </a:xfrm>
          <a:custGeom>
            <a:avLst/>
            <a:gdLst>
              <a:gd name="T0" fmla="*/ 2147483646 w 432"/>
              <a:gd name="T1" fmla="*/ 0 h 353"/>
              <a:gd name="T2" fmla="*/ 0 w 432"/>
              <a:gd name="T3" fmla="*/ 2147483646 h 353"/>
              <a:gd name="T4" fmla="*/ 0 60000 65536"/>
              <a:gd name="T5" fmla="*/ 0 60000 65536"/>
            </a:gdLst>
            <a:ahLst/>
            <a:cxnLst>
              <a:cxn ang="T4">
                <a:pos x="T0" y="T1"/>
              </a:cxn>
              <a:cxn ang="T5">
                <a:pos x="T2" y="T3"/>
              </a:cxn>
            </a:cxnLst>
            <a:rect l="0" t="0" r="r" b="b"/>
            <a:pathLst>
              <a:path w="432" h="353">
                <a:moveTo>
                  <a:pt x="432" y="0"/>
                </a:moveTo>
                <a:lnTo>
                  <a:pt x="0" y="353"/>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47" name="Freeform 27"/>
          <p:cNvSpPr>
            <a:spLocks/>
          </p:cNvSpPr>
          <p:nvPr/>
        </p:nvSpPr>
        <p:spPr bwMode="auto">
          <a:xfrm>
            <a:off x="3208338" y="6115050"/>
            <a:ext cx="790575" cy="542925"/>
          </a:xfrm>
          <a:custGeom>
            <a:avLst/>
            <a:gdLst>
              <a:gd name="T0" fmla="*/ 2147483646 w 534"/>
              <a:gd name="T1" fmla="*/ 2147483646 h 352"/>
              <a:gd name="T2" fmla="*/ 0 w 534"/>
              <a:gd name="T3" fmla="*/ 0 h 352"/>
              <a:gd name="T4" fmla="*/ 0 60000 65536"/>
              <a:gd name="T5" fmla="*/ 0 60000 65536"/>
            </a:gdLst>
            <a:ahLst/>
            <a:cxnLst>
              <a:cxn ang="T4">
                <a:pos x="T0" y="T1"/>
              </a:cxn>
              <a:cxn ang="T5">
                <a:pos x="T2" y="T3"/>
              </a:cxn>
            </a:cxnLst>
            <a:rect l="0" t="0" r="r" b="b"/>
            <a:pathLst>
              <a:path w="534" h="352">
                <a:moveTo>
                  <a:pt x="534" y="352"/>
                </a:moveTo>
                <a:lnTo>
                  <a:pt x="0" y="0"/>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48" name="Text Box 28"/>
          <p:cNvSpPr txBox="1">
            <a:spLocks noChangeArrowheads="1"/>
          </p:cNvSpPr>
          <p:nvPr/>
        </p:nvSpPr>
        <p:spPr bwMode="auto">
          <a:xfrm>
            <a:off x="3998913" y="5019675"/>
            <a:ext cx="917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Resources</a:t>
            </a:r>
          </a:p>
        </p:txBody>
      </p:sp>
      <p:sp>
        <p:nvSpPr>
          <p:cNvPr id="81949" name="Freeform 29"/>
          <p:cNvSpPr>
            <a:spLocks/>
          </p:cNvSpPr>
          <p:nvPr/>
        </p:nvSpPr>
        <p:spPr bwMode="auto">
          <a:xfrm>
            <a:off x="4565650" y="82550"/>
            <a:ext cx="1588" cy="434975"/>
          </a:xfrm>
          <a:custGeom>
            <a:avLst/>
            <a:gdLst>
              <a:gd name="T0" fmla="*/ 0 w 1"/>
              <a:gd name="T1" fmla="*/ 0 h 342"/>
              <a:gd name="T2" fmla="*/ 2147483646 w 1"/>
              <a:gd name="T3" fmla="*/ 2147483646 h 342"/>
              <a:gd name="T4" fmla="*/ 0 60000 65536"/>
              <a:gd name="T5" fmla="*/ 0 60000 65536"/>
            </a:gdLst>
            <a:ahLst/>
            <a:cxnLst>
              <a:cxn ang="T4">
                <a:pos x="T0" y="T1"/>
              </a:cxn>
              <a:cxn ang="T5">
                <a:pos x="T2" y="T3"/>
              </a:cxn>
            </a:cxnLst>
            <a:rect l="0" t="0" r="r" b="b"/>
            <a:pathLst>
              <a:path w="1" h="342">
                <a:moveTo>
                  <a:pt x="0" y="0"/>
                </a:moveTo>
                <a:lnTo>
                  <a:pt x="1" y="342"/>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0" name="Line 30"/>
          <p:cNvSpPr>
            <a:spLocks noChangeShapeType="1"/>
          </p:cNvSpPr>
          <p:nvPr/>
        </p:nvSpPr>
        <p:spPr bwMode="auto">
          <a:xfrm flipV="1">
            <a:off x="7250113" y="2373313"/>
            <a:ext cx="0" cy="84455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1" name="Freeform 31"/>
          <p:cNvSpPr>
            <a:spLocks/>
          </p:cNvSpPr>
          <p:nvPr/>
        </p:nvSpPr>
        <p:spPr bwMode="auto">
          <a:xfrm>
            <a:off x="7434263" y="2373313"/>
            <a:ext cx="3175" cy="852487"/>
          </a:xfrm>
          <a:custGeom>
            <a:avLst/>
            <a:gdLst>
              <a:gd name="T0" fmla="*/ 2147483646 w 2"/>
              <a:gd name="T1" fmla="*/ 0 h 537"/>
              <a:gd name="T2" fmla="*/ 0 w 2"/>
              <a:gd name="T3" fmla="*/ 2147483646 h 537"/>
              <a:gd name="T4" fmla="*/ 0 60000 65536"/>
              <a:gd name="T5" fmla="*/ 0 60000 65536"/>
            </a:gdLst>
            <a:ahLst/>
            <a:cxnLst>
              <a:cxn ang="T4">
                <a:pos x="T0" y="T1"/>
              </a:cxn>
              <a:cxn ang="T5">
                <a:pos x="T2" y="T3"/>
              </a:cxn>
            </a:cxnLst>
            <a:rect l="0" t="0" r="r" b="b"/>
            <a:pathLst>
              <a:path w="2" h="537">
                <a:moveTo>
                  <a:pt x="2" y="0"/>
                </a:moveTo>
                <a:lnTo>
                  <a:pt x="0" y="537"/>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2" name="Text Box 32"/>
          <p:cNvSpPr txBox="1">
            <a:spLocks noChangeArrowheads="1"/>
          </p:cNvSpPr>
          <p:nvPr/>
        </p:nvSpPr>
        <p:spPr bwMode="auto">
          <a:xfrm>
            <a:off x="7386638" y="2463800"/>
            <a:ext cx="109855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Ordered group</a:t>
            </a:r>
          </a:p>
          <a:p>
            <a:pPr eaLnBrk="1" hangingPunct="1">
              <a:spcBef>
                <a:spcPct val="0"/>
              </a:spcBef>
              <a:buFontTx/>
              <a:buNone/>
            </a:pPr>
            <a:r>
              <a:rPr lang="en-US" altLang="en-US" sz="1200"/>
              <a:t>of Sub-tasks &amp;</a:t>
            </a:r>
          </a:p>
          <a:p>
            <a:pPr eaLnBrk="1" hangingPunct="1">
              <a:spcBef>
                <a:spcPct val="0"/>
              </a:spcBef>
              <a:buFontTx/>
              <a:buNone/>
            </a:pPr>
            <a:r>
              <a:rPr lang="en-US" altLang="en-US" sz="1200"/>
              <a:t>Atomic-tasks</a:t>
            </a:r>
          </a:p>
        </p:txBody>
      </p:sp>
      <p:sp>
        <p:nvSpPr>
          <p:cNvPr id="81953" name="Text Box 33"/>
          <p:cNvSpPr txBox="1">
            <a:spLocks noChangeArrowheads="1"/>
          </p:cNvSpPr>
          <p:nvPr/>
        </p:nvSpPr>
        <p:spPr bwMode="auto">
          <a:xfrm>
            <a:off x="6840538" y="2709863"/>
            <a:ext cx="4810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Task</a:t>
            </a:r>
          </a:p>
        </p:txBody>
      </p:sp>
      <p:sp>
        <p:nvSpPr>
          <p:cNvPr id="81954" name="Rectangle 34"/>
          <p:cNvSpPr>
            <a:spLocks noChangeArrowheads="1"/>
          </p:cNvSpPr>
          <p:nvPr/>
        </p:nvSpPr>
        <p:spPr bwMode="auto">
          <a:xfrm>
            <a:off x="4095750" y="1392238"/>
            <a:ext cx="914400" cy="74612"/>
          </a:xfrm>
          <a:prstGeom prst="rect">
            <a:avLst/>
          </a:prstGeom>
          <a:solidFill>
            <a:schemeClr val="tx1"/>
          </a:solidFill>
          <a:ln w="19050">
            <a:solidFill>
              <a:schemeClr val="tx1"/>
            </a:solidFill>
            <a:miter lim="800000"/>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1955" name="Line 35"/>
          <p:cNvSpPr>
            <a:spLocks noChangeShapeType="1"/>
          </p:cNvSpPr>
          <p:nvPr/>
        </p:nvSpPr>
        <p:spPr bwMode="auto">
          <a:xfrm>
            <a:off x="4586288" y="1397000"/>
            <a:ext cx="3175" cy="436563"/>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6" name="Rectangle 36"/>
          <p:cNvSpPr>
            <a:spLocks noChangeArrowheads="1"/>
          </p:cNvSpPr>
          <p:nvPr/>
        </p:nvSpPr>
        <p:spPr bwMode="auto">
          <a:xfrm>
            <a:off x="3690938" y="639763"/>
            <a:ext cx="1738312" cy="3238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GUI</a:t>
            </a:r>
            <a:r>
              <a:rPr lang="en-US" altLang="en-US" sz="1400">
                <a:solidFill>
                  <a:schemeClr val="bg1"/>
                </a:solidFill>
              </a:rPr>
              <a:t> </a:t>
            </a:r>
            <a:r>
              <a:rPr lang="en-US" altLang="en-US" sz="1400" b="1">
                <a:solidFill>
                  <a:schemeClr val="bg1"/>
                </a:solidFill>
              </a:rPr>
              <a:t>Communicator</a:t>
            </a:r>
          </a:p>
        </p:txBody>
      </p:sp>
      <p:sp>
        <p:nvSpPr>
          <p:cNvPr id="81957" name="Line 37"/>
          <p:cNvSpPr>
            <a:spLocks noChangeShapeType="1"/>
          </p:cNvSpPr>
          <p:nvPr/>
        </p:nvSpPr>
        <p:spPr bwMode="auto">
          <a:xfrm>
            <a:off x="3579813" y="1096963"/>
            <a:ext cx="657225"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8" name="Freeform 38"/>
          <p:cNvSpPr>
            <a:spLocks/>
          </p:cNvSpPr>
          <p:nvPr/>
        </p:nvSpPr>
        <p:spPr bwMode="auto">
          <a:xfrm>
            <a:off x="4224338" y="1098550"/>
            <a:ext cx="1587" cy="295275"/>
          </a:xfrm>
          <a:custGeom>
            <a:avLst/>
            <a:gdLst>
              <a:gd name="T0" fmla="*/ 0 w 1"/>
              <a:gd name="T1" fmla="*/ 0 h 186"/>
              <a:gd name="T2" fmla="*/ 0 w 1"/>
              <a:gd name="T3" fmla="*/ 2147483646 h 186"/>
              <a:gd name="T4" fmla="*/ 0 60000 65536"/>
              <a:gd name="T5" fmla="*/ 0 60000 65536"/>
            </a:gdLst>
            <a:ahLst/>
            <a:cxnLst>
              <a:cxn ang="T4">
                <a:pos x="T0" y="T1"/>
              </a:cxn>
              <a:cxn ang="T5">
                <a:pos x="T2" y="T3"/>
              </a:cxn>
            </a:cxnLst>
            <a:rect l="0" t="0" r="r" b="b"/>
            <a:pathLst>
              <a:path w="1" h="186">
                <a:moveTo>
                  <a:pt x="0" y="0"/>
                </a:moveTo>
                <a:lnTo>
                  <a:pt x="0" y="186"/>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9" name="Text Box 39"/>
          <p:cNvSpPr txBox="1">
            <a:spLocks noChangeArrowheads="1"/>
          </p:cNvSpPr>
          <p:nvPr/>
        </p:nvSpPr>
        <p:spPr bwMode="auto">
          <a:xfrm>
            <a:off x="2593975" y="917575"/>
            <a:ext cx="985838"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Awareness</a:t>
            </a:r>
          </a:p>
        </p:txBody>
      </p:sp>
      <p:sp>
        <p:nvSpPr>
          <p:cNvPr id="81960" name="Freeform 40"/>
          <p:cNvSpPr>
            <a:spLocks/>
          </p:cNvSpPr>
          <p:nvPr/>
        </p:nvSpPr>
        <p:spPr bwMode="auto">
          <a:xfrm>
            <a:off x="4911725" y="1103313"/>
            <a:ext cx="4763" cy="293687"/>
          </a:xfrm>
          <a:custGeom>
            <a:avLst/>
            <a:gdLst>
              <a:gd name="T0" fmla="*/ 0 w 3"/>
              <a:gd name="T1" fmla="*/ 0 h 232"/>
              <a:gd name="T2" fmla="*/ 2147483646 w 3"/>
              <a:gd name="T3" fmla="*/ 2147483646 h 232"/>
              <a:gd name="T4" fmla="*/ 0 60000 65536"/>
              <a:gd name="T5" fmla="*/ 0 60000 65536"/>
            </a:gdLst>
            <a:ahLst/>
            <a:cxnLst>
              <a:cxn ang="T4">
                <a:pos x="T0" y="T1"/>
              </a:cxn>
              <a:cxn ang="T5">
                <a:pos x="T2" y="T3"/>
              </a:cxn>
            </a:cxnLst>
            <a:rect l="0" t="0" r="r" b="b"/>
            <a:pathLst>
              <a:path w="3" h="232">
                <a:moveTo>
                  <a:pt x="0" y="0"/>
                </a:moveTo>
                <a:lnTo>
                  <a:pt x="3" y="232"/>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1" name="Text Box 41"/>
          <p:cNvSpPr txBox="1">
            <a:spLocks noChangeArrowheads="1"/>
          </p:cNvSpPr>
          <p:nvPr/>
        </p:nvSpPr>
        <p:spPr bwMode="auto">
          <a:xfrm>
            <a:off x="5567363" y="941388"/>
            <a:ext cx="815975"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Localize</a:t>
            </a:r>
          </a:p>
        </p:txBody>
      </p:sp>
      <p:sp>
        <p:nvSpPr>
          <p:cNvPr id="81962" name="Line 42"/>
          <p:cNvSpPr>
            <a:spLocks noChangeShapeType="1"/>
          </p:cNvSpPr>
          <p:nvPr/>
        </p:nvSpPr>
        <p:spPr bwMode="auto">
          <a:xfrm>
            <a:off x="4903788" y="1104900"/>
            <a:ext cx="657225"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3" name="AutoShape 43"/>
          <p:cNvSpPr>
            <a:spLocks noChangeArrowheads="1"/>
          </p:cNvSpPr>
          <p:nvPr/>
        </p:nvSpPr>
        <p:spPr bwMode="auto">
          <a:xfrm>
            <a:off x="171450" y="1819275"/>
            <a:ext cx="609600" cy="622300"/>
          </a:xfrm>
          <a:prstGeom prst="flowChartMagneticDisk">
            <a:avLst/>
          </a:prstGeom>
          <a:solidFill>
            <a:schemeClr val="accent1"/>
          </a:solidFill>
          <a:ln w="9525">
            <a:solidFill>
              <a:schemeClr val="tx1"/>
            </a:solidFill>
            <a:round/>
            <a:headEnd/>
            <a:tailEnd/>
          </a:ln>
          <a:effectLst>
            <a:outerShdw dist="107763" dir="13500000" algn="ctr" rotWithShape="0">
              <a:schemeClr val="bg2"/>
            </a:outerShdw>
          </a:effec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1">
                <a:solidFill>
                  <a:schemeClr val="bg1"/>
                </a:solidFill>
              </a:rPr>
              <a:t>WD</a:t>
            </a:r>
          </a:p>
        </p:txBody>
      </p:sp>
      <p:sp>
        <p:nvSpPr>
          <p:cNvPr id="81964" name="Rectangle 44"/>
          <p:cNvSpPr>
            <a:spLocks noChangeArrowheads="1"/>
          </p:cNvSpPr>
          <p:nvPr/>
        </p:nvSpPr>
        <p:spPr bwMode="auto">
          <a:xfrm>
            <a:off x="3525838" y="568960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Sonar</a:t>
            </a:r>
          </a:p>
        </p:txBody>
      </p:sp>
      <p:sp>
        <p:nvSpPr>
          <p:cNvPr id="81965" name="Rectangle 45"/>
          <p:cNvSpPr>
            <a:spLocks noChangeArrowheads="1"/>
          </p:cNvSpPr>
          <p:nvPr/>
        </p:nvSpPr>
        <p:spPr bwMode="auto">
          <a:xfrm>
            <a:off x="2865438" y="5689600"/>
            <a:ext cx="617537"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Laser</a:t>
            </a:r>
          </a:p>
        </p:txBody>
      </p:sp>
      <p:sp>
        <p:nvSpPr>
          <p:cNvPr id="81966" name="Text Box 46"/>
          <p:cNvSpPr txBox="1">
            <a:spLocks noChangeArrowheads="1"/>
          </p:cNvSpPr>
          <p:nvPr/>
        </p:nvSpPr>
        <p:spPr bwMode="auto">
          <a:xfrm>
            <a:off x="3687763" y="5438775"/>
            <a:ext cx="682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solidFill>
                  <a:schemeClr val="bg1"/>
                </a:solidFill>
              </a:rPr>
              <a:t>Sensors</a:t>
            </a:r>
          </a:p>
        </p:txBody>
      </p:sp>
      <p:sp>
        <p:nvSpPr>
          <p:cNvPr id="81967" name="Freeform 47"/>
          <p:cNvSpPr>
            <a:spLocks/>
          </p:cNvSpPr>
          <p:nvPr/>
        </p:nvSpPr>
        <p:spPr bwMode="auto">
          <a:xfrm>
            <a:off x="5111750" y="2374900"/>
            <a:ext cx="1603375" cy="854075"/>
          </a:xfrm>
          <a:custGeom>
            <a:avLst/>
            <a:gdLst>
              <a:gd name="T0" fmla="*/ 0 w 1010"/>
              <a:gd name="T1" fmla="*/ 0 h 538"/>
              <a:gd name="T2" fmla="*/ 2147483646 w 1010"/>
              <a:gd name="T3" fmla="*/ 2147483646 h 538"/>
              <a:gd name="T4" fmla="*/ 0 60000 65536"/>
              <a:gd name="T5" fmla="*/ 0 60000 65536"/>
            </a:gdLst>
            <a:ahLst/>
            <a:cxnLst>
              <a:cxn ang="T4">
                <a:pos x="T0" y="T1"/>
              </a:cxn>
              <a:cxn ang="T5">
                <a:pos x="T2" y="T3"/>
              </a:cxn>
            </a:cxnLst>
            <a:rect l="0" t="0" r="r" b="b"/>
            <a:pathLst>
              <a:path w="1010" h="538">
                <a:moveTo>
                  <a:pt x="0" y="0"/>
                </a:moveTo>
                <a:lnTo>
                  <a:pt x="1010" y="538"/>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8" name="Freeform 48"/>
          <p:cNvSpPr>
            <a:spLocks/>
          </p:cNvSpPr>
          <p:nvPr/>
        </p:nvSpPr>
        <p:spPr bwMode="auto">
          <a:xfrm>
            <a:off x="4740275" y="2371725"/>
            <a:ext cx="1582738" cy="857250"/>
          </a:xfrm>
          <a:custGeom>
            <a:avLst/>
            <a:gdLst>
              <a:gd name="T0" fmla="*/ 0 w 997"/>
              <a:gd name="T1" fmla="*/ 0 h 540"/>
              <a:gd name="T2" fmla="*/ 2147483646 w 997"/>
              <a:gd name="T3" fmla="*/ 2147483646 h 540"/>
              <a:gd name="T4" fmla="*/ 0 60000 65536"/>
              <a:gd name="T5" fmla="*/ 0 60000 65536"/>
            </a:gdLst>
            <a:ahLst/>
            <a:cxnLst>
              <a:cxn ang="T4">
                <a:pos x="T0" y="T1"/>
              </a:cxn>
              <a:cxn ang="T5">
                <a:pos x="T2" y="T3"/>
              </a:cxn>
            </a:cxnLst>
            <a:rect l="0" t="0" r="r" b="b"/>
            <a:pathLst>
              <a:path w="997" h="540">
                <a:moveTo>
                  <a:pt x="0" y="0"/>
                </a:moveTo>
                <a:lnTo>
                  <a:pt x="997" y="540"/>
                </a:lnTo>
              </a:path>
            </a:pathLst>
          </a:custGeom>
          <a:noFill/>
          <a:ln w="38100" cmpd="sng">
            <a:solidFill>
              <a:schemeClr val="tx1"/>
            </a:solidFill>
            <a:round/>
            <a:headEnd type="triangle" w="sm" len="me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9" name="Text Box 49"/>
          <p:cNvSpPr txBox="1">
            <a:spLocks noChangeArrowheads="1"/>
          </p:cNvSpPr>
          <p:nvPr/>
        </p:nvSpPr>
        <p:spPr bwMode="auto">
          <a:xfrm>
            <a:off x="5807075" y="2579688"/>
            <a:ext cx="4810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Task</a:t>
            </a:r>
          </a:p>
        </p:txBody>
      </p:sp>
      <p:sp>
        <p:nvSpPr>
          <p:cNvPr id="81970" name="Text Box 50"/>
          <p:cNvSpPr txBox="1">
            <a:spLocks noChangeArrowheads="1"/>
          </p:cNvSpPr>
          <p:nvPr/>
        </p:nvSpPr>
        <p:spPr bwMode="auto">
          <a:xfrm>
            <a:off x="4032250" y="2641600"/>
            <a:ext cx="1577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States and results of</a:t>
            </a:r>
          </a:p>
          <a:p>
            <a:pPr eaLnBrk="1" hangingPunct="1">
              <a:spcBef>
                <a:spcPct val="0"/>
              </a:spcBef>
              <a:buFontTx/>
              <a:buNone/>
            </a:pPr>
            <a:r>
              <a:rPr lang="en-US" altLang="en-US" sz="1200"/>
              <a:t>atomic tasks execution</a:t>
            </a:r>
          </a:p>
        </p:txBody>
      </p:sp>
      <p:sp>
        <p:nvSpPr>
          <p:cNvPr id="81971" name="Text Box 51"/>
          <p:cNvSpPr txBox="1">
            <a:spLocks noChangeArrowheads="1"/>
          </p:cNvSpPr>
          <p:nvPr/>
        </p:nvSpPr>
        <p:spPr bwMode="auto">
          <a:xfrm>
            <a:off x="6891338" y="4306888"/>
            <a:ext cx="12017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Command-Units</a:t>
            </a:r>
          </a:p>
        </p:txBody>
      </p:sp>
      <p:sp>
        <p:nvSpPr>
          <p:cNvPr id="81972" name="Line 52"/>
          <p:cNvSpPr>
            <a:spLocks noChangeShapeType="1"/>
          </p:cNvSpPr>
          <p:nvPr/>
        </p:nvSpPr>
        <p:spPr bwMode="auto">
          <a:xfrm>
            <a:off x="6935788" y="3724275"/>
            <a:ext cx="0" cy="50800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3" name="Rectangle 53"/>
          <p:cNvSpPr>
            <a:spLocks noChangeArrowheads="1"/>
          </p:cNvSpPr>
          <p:nvPr/>
        </p:nvSpPr>
        <p:spPr bwMode="auto">
          <a:xfrm>
            <a:off x="6464300" y="4232275"/>
            <a:ext cx="914400" cy="74613"/>
          </a:xfrm>
          <a:prstGeom prst="rect">
            <a:avLst/>
          </a:prstGeom>
          <a:solidFill>
            <a:schemeClr val="tx1"/>
          </a:solidFill>
          <a:ln w="19050">
            <a:solidFill>
              <a:schemeClr val="tx1"/>
            </a:solidFill>
            <a:miter lim="800000"/>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1974" name="Text Box 54"/>
          <p:cNvSpPr txBox="1">
            <a:spLocks noChangeArrowheads="1"/>
          </p:cNvSpPr>
          <p:nvPr/>
        </p:nvSpPr>
        <p:spPr bwMode="auto">
          <a:xfrm>
            <a:off x="8091488" y="3783013"/>
            <a:ext cx="846137"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Joy-stick</a:t>
            </a:r>
          </a:p>
        </p:txBody>
      </p:sp>
      <p:sp>
        <p:nvSpPr>
          <p:cNvPr id="81975" name="Line 55"/>
          <p:cNvSpPr>
            <a:spLocks noChangeShapeType="1"/>
          </p:cNvSpPr>
          <p:nvPr/>
        </p:nvSpPr>
        <p:spPr bwMode="auto">
          <a:xfrm>
            <a:off x="5805488" y="3948113"/>
            <a:ext cx="774700"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6" name="Freeform 56"/>
          <p:cNvSpPr>
            <a:spLocks/>
          </p:cNvSpPr>
          <p:nvPr/>
        </p:nvSpPr>
        <p:spPr bwMode="auto">
          <a:xfrm>
            <a:off x="6561138" y="3943350"/>
            <a:ext cx="1587" cy="288925"/>
          </a:xfrm>
          <a:custGeom>
            <a:avLst/>
            <a:gdLst>
              <a:gd name="T0" fmla="*/ 0 w 1"/>
              <a:gd name="T1" fmla="*/ 0 h 182"/>
              <a:gd name="T2" fmla="*/ 0 w 1"/>
              <a:gd name="T3" fmla="*/ 2147483646 h 182"/>
              <a:gd name="T4" fmla="*/ 0 60000 65536"/>
              <a:gd name="T5" fmla="*/ 0 60000 65536"/>
            </a:gdLst>
            <a:ahLst/>
            <a:cxnLst>
              <a:cxn ang="T4">
                <a:pos x="T0" y="T1"/>
              </a:cxn>
              <a:cxn ang="T5">
                <a:pos x="T2" y="T3"/>
              </a:cxn>
            </a:cxnLst>
            <a:rect l="0" t="0" r="r" b="b"/>
            <a:pathLst>
              <a:path w="1" h="182">
                <a:moveTo>
                  <a:pt x="0" y="0"/>
                </a:moveTo>
                <a:lnTo>
                  <a:pt x="0" y="182"/>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7" name="Text Box 57"/>
          <p:cNvSpPr txBox="1">
            <a:spLocks noChangeArrowheads="1"/>
          </p:cNvSpPr>
          <p:nvPr/>
        </p:nvSpPr>
        <p:spPr bwMode="auto">
          <a:xfrm>
            <a:off x="5097463" y="3786188"/>
            <a:ext cx="695325"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E-Stop</a:t>
            </a:r>
          </a:p>
        </p:txBody>
      </p:sp>
      <p:sp>
        <p:nvSpPr>
          <p:cNvPr id="81978" name="Line 58"/>
          <p:cNvSpPr>
            <a:spLocks noChangeShapeType="1"/>
          </p:cNvSpPr>
          <p:nvPr/>
        </p:nvSpPr>
        <p:spPr bwMode="auto">
          <a:xfrm>
            <a:off x="6938963" y="4302125"/>
            <a:ext cx="0" cy="404813"/>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9" name="Line 59"/>
          <p:cNvSpPr>
            <a:spLocks noChangeShapeType="1"/>
          </p:cNvSpPr>
          <p:nvPr/>
        </p:nvSpPr>
        <p:spPr bwMode="auto">
          <a:xfrm>
            <a:off x="7289800" y="3948113"/>
            <a:ext cx="801688"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80" name="Freeform 60"/>
          <p:cNvSpPr>
            <a:spLocks/>
          </p:cNvSpPr>
          <p:nvPr/>
        </p:nvSpPr>
        <p:spPr bwMode="auto">
          <a:xfrm>
            <a:off x="7288213" y="3941763"/>
            <a:ext cx="1587" cy="288925"/>
          </a:xfrm>
          <a:custGeom>
            <a:avLst/>
            <a:gdLst>
              <a:gd name="T0" fmla="*/ 0 w 1"/>
              <a:gd name="T1" fmla="*/ 0 h 182"/>
              <a:gd name="T2" fmla="*/ 0 w 1"/>
              <a:gd name="T3" fmla="*/ 2147483646 h 182"/>
              <a:gd name="T4" fmla="*/ 0 60000 65536"/>
              <a:gd name="T5" fmla="*/ 0 60000 65536"/>
            </a:gdLst>
            <a:ahLst/>
            <a:cxnLst>
              <a:cxn ang="T4">
                <a:pos x="T0" y="T1"/>
              </a:cxn>
              <a:cxn ang="T5">
                <a:pos x="T2" y="T3"/>
              </a:cxn>
            </a:cxnLst>
            <a:rect l="0" t="0" r="r" b="b"/>
            <a:pathLst>
              <a:path w="1" h="182">
                <a:moveTo>
                  <a:pt x="0" y="0"/>
                </a:moveTo>
                <a:lnTo>
                  <a:pt x="0" y="182"/>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81" name="Line 61"/>
          <p:cNvSpPr>
            <a:spLocks noChangeShapeType="1"/>
          </p:cNvSpPr>
          <p:nvPr/>
        </p:nvSpPr>
        <p:spPr bwMode="auto">
          <a:xfrm>
            <a:off x="4589463" y="963613"/>
            <a:ext cx="0" cy="428625"/>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1982" name="Line 62"/>
          <p:cNvSpPr>
            <a:spLocks noChangeShapeType="1"/>
          </p:cNvSpPr>
          <p:nvPr/>
        </p:nvSpPr>
        <p:spPr bwMode="auto">
          <a:xfrm flipH="1">
            <a:off x="776288" y="2178050"/>
            <a:ext cx="2798762"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983" name="Line 63"/>
          <p:cNvSpPr>
            <a:spLocks noChangeShapeType="1"/>
          </p:cNvSpPr>
          <p:nvPr/>
        </p:nvSpPr>
        <p:spPr bwMode="auto">
          <a:xfrm>
            <a:off x="835025" y="2022475"/>
            <a:ext cx="2744788"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1984" name="Rectangle 64"/>
          <p:cNvSpPr>
            <a:spLocks noChangeArrowheads="1"/>
          </p:cNvSpPr>
          <p:nvPr/>
        </p:nvSpPr>
        <p:spPr bwMode="auto">
          <a:xfrm>
            <a:off x="6715125" y="25400"/>
            <a:ext cx="2428875"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1985" name="Rectangle 65"/>
          <p:cNvSpPr>
            <a:spLocks noChangeArrowheads="1"/>
          </p:cNvSpPr>
          <p:nvPr/>
        </p:nvSpPr>
        <p:spPr bwMode="auto">
          <a:xfrm>
            <a:off x="996950" y="315913"/>
            <a:ext cx="7994650" cy="5999162"/>
          </a:xfrm>
          <a:prstGeom prst="rect">
            <a:avLst/>
          </a:prstGeom>
          <a:noFill/>
          <a:ln w="38100">
            <a:solidFill>
              <a:schemeClr val="tx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
        <p:nvSpPr>
          <p:cNvPr id="4" name="Slide Number Placeholder 3"/>
          <p:cNvSpPr>
            <a:spLocks noGrp="1"/>
          </p:cNvSpPr>
          <p:nvPr>
            <p:ph type="sldNum" sz="quarter" idx="12"/>
          </p:nvPr>
        </p:nvSpPr>
        <p:spPr/>
        <p:txBody>
          <a:bodyPr/>
          <a:lstStyle/>
          <a:p>
            <a:pPr>
              <a:defRPr/>
            </a:pPr>
            <a:fld id="{E11B2C2D-D27B-4C6D-AB78-22942397A13A}" type="slidenum">
              <a:rPr lang="en-US" altLang="en-US" smtClean="0"/>
              <a:pPr>
                <a:defRPr/>
              </a:pPr>
              <a:t>76</a:t>
            </a:fld>
            <a:endParaRPr lang="en-US" alt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6015038" y="3271838"/>
            <a:ext cx="1927225" cy="536575"/>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Behavior Generator &amp;</a:t>
            </a:r>
          </a:p>
          <a:p>
            <a:pPr algn="ctr" eaLnBrk="1" hangingPunct="1">
              <a:spcBef>
                <a:spcPct val="0"/>
              </a:spcBef>
              <a:buFontTx/>
              <a:buNone/>
            </a:pPr>
            <a:r>
              <a:rPr lang="en-US" altLang="en-US" sz="1400" b="1">
                <a:solidFill>
                  <a:schemeClr val="bg1"/>
                </a:solidFill>
              </a:rPr>
              <a:t>Atomic-Task Executor</a:t>
            </a:r>
          </a:p>
        </p:txBody>
      </p:sp>
      <p:sp>
        <p:nvSpPr>
          <p:cNvPr id="82947" name="Rectangle 3"/>
          <p:cNvSpPr>
            <a:spLocks noChangeArrowheads="1"/>
          </p:cNvSpPr>
          <p:nvPr/>
        </p:nvSpPr>
        <p:spPr bwMode="auto">
          <a:xfrm>
            <a:off x="3687763" y="1935163"/>
            <a:ext cx="1765300" cy="439737"/>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Supervisory</a:t>
            </a:r>
          </a:p>
          <a:p>
            <a:pPr algn="ctr" eaLnBrk="1" hangingPunct="1">
              <a:spcBef>
                <a:spcPct val="0"/>
              </a:spcBef>
              <a:buFontTx/>
              <a:buNone/>
            </a:pPr>
            <a:r>
              <a:rPr lang="en-US" altLang="en-US" sz="1400" b="1">
                <a:solidFill>
                  <a:schemeClr val="bg1"/>
                </a:solidFill>
              </a:rPr>
              <a:t>Task Controller</a:t>
            </a:r>
          </a:p>
        </p:txBody>
      </p:sp>
      <p:sp>
        <p:nvSpPr>
          <p:cNvPr id="82948" name="Rectangle 4"/>
          <p:cNvSpPr>
            <a:spLocks noChangeArrowheads="1"/>
          </p:cNvSpPr>
          <p:nvPr/>
        </p:nvSpPr>
        <p:spPr bwMode="auto">
          <a:xfrm>
            <a:off x="6596063" y="1909763"/>
            <a:ext cx="1416050" cy="4635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Optimization &amp;</a:t>
            </a:r>
          </a:p>
          <a:p>
            <a:pPr algn="ctr" eaLnBrk="1" hangingPunct="1">
              <a:spcBef>
                <a:spcPct val="0"/>
              </a:spcBef>
              <a:buFontTx/>
              <a:buNone/>
            </a:pPr>
            <a:r>
              <a:rPr lang="en-US" altLang="en-US" sz="1400" b="1">
                <a:solidFill>
                  <a:schemeClr val="bg1"/>
                </a:solidFill>
              </a:rPr>
              <a:t>Ordering Module</a:t>
            </a:r>
          </a:p>
        </p:txBody>
      </p:sp>
      <p:sp>
        <p:nvSpPr>
          <p:cNvPr id="82949" name="Rectangle 5"/>
          <p:cNvSpPr>
            <a:spLocks noChangeArrowheads="1"/>
          </p:cNvSpPr>
          <p:nvPr/>
        </p:nvSpPr>
        <p:spPr bwMode="auto">
          <a:xfrm>
            <a:off x="4059238" y="6532563"/>
            <a:ext cx="1322387" cy="236537"/>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Environment</a:t>
            </a:r>
          </a:p>
        </p:txBody>
      </p:sp>
      <p:sp>
        <p:nvSpPr>
          <p:cNvPr id="82950" name="Line 6"/>
          <p:cNvSpPr>
            <a:spLocks noChangeShapeType="1"/>
          </p:cNvSpPr>
          <p:nvPr/>
        </p:nvSpPr>
        <p:spPr bwMode="auto">
          <a:xfrm flipV="1">
            <a:off x="5453063" y="2041525"/>
            <a:ext cx="1025525"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1" name="Line 7"/>
          <p:cNvSpPr>
            <a:spLocks noChangeShapeType="1"/>
          </p:cNvSpPr>
          <p:nvPr/>
        </p:nvSpPr>
        <p:spPr bwMode="auto">
          <a:xfrm flipH="1" flipV="1">
            <a:off x="5453063" y="2281238"/>
            <a:ext cx="1108075"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2" name="Text Box 8"/>
          <p:cNvSpPr txBox="1">
            <a:spLocks noChangeArrowheads="1"/>
          </p:cNvSpPr>
          <p:nvPr/>
        </p:nvSpPr>
        <p:spPr bwMode="auto">
          <a:xfrm>
            <a:off x="73025" y="2441575"/>
            <a:ext cx="838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World</a:t>
            </a:r>
          </a:p>
          <a:p>
            <a:pPr eaLnBrk="1" hangingPunct="1">
              <a:spcBef>
                <a:spcPct val="0"/>
              </a:spcBef>
              <a:buFontTx/>
              <a:buNone/>
            </a:pPr>
            <a:r>
              <a:rPr lang="en-US" altLang="en-US" sz="1400"/>
              <a:t>Database</a:t>
            </a:r>
          </a:p>
        </p:txBody>
      </p:sp>
      <p:sp>
        <p:nvSpPr>
          <p:cNvPr id="82953" name="Text Box 9"/>
          <p:cNvSpPr txBox="1">
            <a:spLocks noChangeArrowheads="1"/>
          </p:cNvSpPr>
          <p:nvPr/>
        </p:nvSpPr>
        <p:spPr bwMode="auto">
          <a:xfrm>
            <a:off x="969963" y="80963"/>
            <a:ext cx="7032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External</a:t>
            </a:r>
          </a:p>
        </p:txBody>
      </p:sp>
      <p:sp>
        <p:nvSpPr>
          <p:cNvPr id="82954" name="Text Box 10"/>
          <p:cNvSpPr txBox="1">
            <a:spLocks noChangeArrowheads="1"/>
          </p:cNvSpPr>
          <p:nvPr/>
        </p:nvSpPr>
        <p:spPr bwMode="auto">
          <a:xfrm>
            <a:off x="976313" y="303213"/>
            <a:ext cx="660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Internal</a:t>
            </a:r>
          </a:p>
        </p:txBody>
      </p:sp>
      <p:sp>
        <p:nvSpPr>
          <p:cNvPr id="82955" name="Text Box 11"/>
          <p:cNvSpPr txBox="1">
            <a:spLocks noChangeArrowheads="1"/>
          </p:cNvSpPr>
          <p:nvPr/>
        </p:nvSpPr>
        <p:spPr bwMode="auto">
          <a:xfrm>
            <a:off x="982663" y="6315075"/>
            <a:ext cx="7032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External</a:t>
            </a:r>
          </a:p>
        </p:txBody>
      </p:sp>
      <p:sp>
        <p:nvSpPr>
          <p:cNvPr id="82956" name="Text Box 12"/>
          <p:cNvSpPr txBox="1">
            <a:spLocks noChangeArrowheads="1"/>
          </p:cNvSpPr>
          <p:nvPr/>
        </p:nvSpPr>
        <p:spPr bwMode="auto">
          <a:xfrm>
            <a:off x="992188" y="6046788"/>
            <a:ext cx="660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Internal</a:t>
            </a:r>
          </a:p>
        </p:txBody>
      </p:sp>
      <p:sp>
        <p:nvSpPr>
          <p:cNvPr id="82957" name="Text Box 13"/>
          <p:cNvSpPr txBox="1">
            <a:spLocks noChangeArrowheads="1"/>
          </p:cNvSpPr>
          <p:nvPr/>
        </p:nvSpPr>
        <p:spPr bwMode="auto">
          <a:xfrm>
            <a:off x="4549775" y="25400"/>
            <a:ext cx="8318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User Input</a:t>
            </a:r>
          </a:p>
        </p:txBody>
      </p:sp>
      <p:sp>
        <p:nvSpPr>
          <p:cNvPr id="82958" name="Text Box 14"/>
          <p:cNvSpPr txBox="1">
            <a:spLocks noChangeArrowheads="1"/>
          </p:cNvSpPr>
          <p:nvPr/>
        </p:nvSpPr>
        <p:spPr bwMode="auto">
          <a:xfrm>
            <a:off x="4564063" y="1471613"/>
            <a:ext cx="674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Mission</a:t>
            </a:r>
          </a:p>
        </p:txBody>
      </p:sp>
      <p:sp>
        <p:nvSpPr>
          <p:cNvPr id="82959" name="Text Box 15"/>
          <p:cNvSpPr txBox="1">
            <a:spLocks noChangeArrowheads="1"/>
          </p:cNvSpPr>
          <p:nvPr/>
        </p:nvSpPr>
        <p:spPr bwMode="auto">
          <a:xfrm>
            <a:off x="5430838" y="1601788"/>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Un-optimized</a:t>
            </a:r>
          </a:p>
          <a:p>
            <a:pPr eaLnBrk="1" hangingPunct="1">
              <a:spcBef>
                <a:spcPct val="0"/>
              </a:spcBef>
              <a:buFontTx/>
              <a:buNone/>
            </a:pPr>
            <a:r>
              <a:rPr lang="en-US" altLang="en-US" sz="1200"/>
              <a:t>group of tasks</a:t>
            </a:r>
          </a:p>
        </p:txBody>
      </p:sp>
      <p:sp>
        <p:nvSpPr>
          <p:cNvPr id="82960" name="Text Box 16"/>
          <p:cNvSpPr txBox="1">
            <a:spLocks noChangeArrowheads="1"/>
          </p:cNvSpPr>
          <p:nvPr/>
        </p:nvSpPr>
        <p:spPr bwMode="auto">
          <a:xfrm>
            <a:off x="5532438" y="2036763"/>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Ordered</a:t>
            </a:r>
          </a:p>
          <a:p>
            <a:pPr algn="ctr" eaLnBrk="1" hangingPunct="1">
              <a:spcBef>
                <a:spcPct val="0"/>
              </a:spcBef>
              <a:buFontTx/>
              <a:buNone/>
            </a:pPr>
            <a:r>
              <a:rPr lang="en-US" altLang="en-US" sz="1200"/>
              <a:t>group of tasks</a:t>
            </a:r>
          </a:p>
        </p:txBody>
      </p:sp>
      <p:sp>
        <p:nvSpPr>
          <p:cNvPr id="82961" name="Text Box 17"/>
          <p:cNvSpPr txBox="1">
            <a:spLocks noChangeArrowheads="1"/>
          </p:cNvSpPr>
          <p:nvPr/>
        </p:nvSpPr>
        <p:spPr bwMode="auto">
          <a:xfrm>
            <a:off x="1600200" y="2251075"/>
            <a:ext cx="1320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Queries &amp; updates</a:t>
            </a:r>
          </a:p>
        </p:txBody>
      </p:sp>
      <p:sp>
        <p:nvSpPr>
          <p:cNvPr id="82962" name="Text Box 18"/>
          <p:cNvSpPr txBox="1">
            <a:spLocks noChangeArrowheads="1"/>
          </p:cNvSpPr>
          <p:nvPr/>
        </p:nvSpPr>
        <p:spPr bwMode="auto">
          <a:xfrm>
            <a:off x="1604963" y="1774825"/>
            <a:ext cx="153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Updated Environment</a:t>
            </a:r>
          </a:p>
          <a:p>
            <a:pPr eaLnBrk="1" hangingPunct="1">
              <a:spcBef>
                <a:spcPct val="0"/>
              </a:spcBef>
              <a:buFontTx/>
              <a:buNone/>
            </a:pPr>
            <a:r>
              <a:rPr lang="en-US" altLang="en-US" sz="1200"/>
              <a:t>Knowledge</a:t>
            </a:r>
          </a:p>
        </p:txBody>
      </p:sp>
      <p:sp>
        <p:nvSpPr>
          <p:cNvPr id="82963" name="Text Box 19"/>
          <p:cNvSpPr txBox="1">
            <a:spLocks noChangeArrowheads="1"/>
          </p:cNvSpPr>
          <p:nvPr/>
        </p:nvSpPr>
        <p:spPr bwMode="auto">
          <a:xfrm>
            <a:off x="5586413" y="6361113"/>
            <a:ext cx="7381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Actions</a:t>
            </a:r>
          </a:p>
        </p:txBody>
      </p:sp>
      <p:sp>
        <p:nvSpPr>
          <p:cNvPr id="82964" name="Text Box 20"/>
          <p:cNvSpPr txBox="1">
            <a:spLocks noChangeArrowheads="1"/>
          </p:cNvSpPr>
          <p:nvPr/>
        </p:nvSpPr>
        <p:spPr bwMode="auto">
          <a:xfrm>
            <a:off x="3119438" y="6353175"/>
            <a:ext cx="668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Events</a:t>
            </a:r>
          </a:p>
        </p:txBody>
      </p:sp>
      <p:sp>
        <p:nvSpPr>
          <p:cNvPr id="82965" name="Rectangle 21"/>
          <p:cNvSpPr>
            <a:spLocks noChangeArrowheads="1"/>
          </p:cNvSpPr>
          <p:nvPr/>
        </p:nvSpPr>
        <p:spPr bwMode="auto">
          <a:xfrm>
            <a:off x="2690813" y="5446713"/>
            <a:ext cx="3711575" cy="6794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b="1">
              <a:solidFill>
                <a:schemeClr val="bg1"/>
              </a:solidFill>
            </a:endParaRPr>
          </a:p>
        </p:txBody>
      </p:sp>
      <p:sp>
        <p:nvSpPr>
          <p:cNvPr id="82966" name="Rectangle 22"/>
          <p:cNvSpPr>
            <a:spLocks noChangeArrowheads="1"/>
          </p:cNvSpPr>
          <p:nvPr/>
        </p:nvSpPr>
        <p:spPr bwMode="auto">
          <a:xfrm>
            <a:off x="4829175" y="569595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IR</a:t>
            </a:r>
          </a:p>
        </p:txBody>
      </p:sp>
      <p:sp>
        <p:nvSpPr>
          <p:cNvPr id="82967" name="Rectangle 23"/>
          <p:cNvSpPr>
            <a:spLocks noChangeArrowheads="1"/>
          </p:cNvSpPr>
          <p:nvPr/>
        </p:nvSpPr>
        <p:spPr bwMode="auto">
          <a:xfrm>
            <a:off x="4186238" y="568960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Camera</a:t>
            </a:r>
          </a:p>
        </p:txBody>
      </p:sp>
      <p:sp>
        <p:nvSpPr>
          <p:cNvPr id="82968" name="Rectangle 24"/>
          <p:cNvSpPr>
            <a:spLocks noChangeArrowheads="1"/>
          </p:cNvSpPr>
          <p:nvPr/>
        </p:nvSpPr>
        <p:spPr bwMode="auto">
          <a:xfrm>
            <a:off x="5748338" y="5686425"/>
            <a:ext cx="633412"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wheels</a:t>
            </a:r>
          </a:p>
        </p:txBody>
      </p:sp>
      <p:sp>
        <p:nvSpPr>
          <p:cNvPr id="82969" name="Text Box 25"/>
          <p:cNvSpPr txBox="1">
            <a:spLocks noChangeArrowheads="1"/>
          </p:cNvSpPr>
          <p:nvPr/>
        </p:nvSpPr>
        <p:spPr bwMode="auto">
          <a:xfrm>
            <a:off x="5575300" y="5434013"/>
            <a:ext cx="8270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solidFill>
                  <a:schemeClr val="bg1"/>
                </a:solidFill>
              </a:rPr>
              <a:t>Actuators</a:t>
            </a:r>
          </a:p>
        </p:txBody>
      </p:sp>
      <p:sp>
        <p:nvSpPr>
          <p:cNvPr id="82970" name="Freeform 26"/>
          <p:cNvSpPr>
            <a:spLocks/>
          </p:cNvSpPr>
          <p:nvPr/>
        </p:nvSpPr>
        <p:spPr bwMode="auto">
          <a:xfrm>
            <a:off x="5389563" y="6115050"/>
            <a:ext cx="685800" cy="560388"/>
          </a:xfrm>
          <a:custGeom>
            <a:avLst/>
            <a:gdLst>
              <a:gd name="T0" fmla="*/ 2147483646 w 432"/>
              <a:gd name="T1" fmla="*/ 0 h 353"/>
              <a:gd name="T2" fmla="*/ 0 w 432"/>
              <a:gd name="T3" fmla="*/ 2147483646 h 353"/>
              <a:gd name="T4" fmla="*/ 0 60000 65536"/>
              <a:gd name="T5" fmla="*/ 0 60000 65536"/>
            </a:gdLst>
            <a:ahLst/>
            <a:cxnLst>
              <a:cxn ang="T4">
                <a:pos x="T0" y="T1"/>
              </a:cxn>
              <a:cxn ang="T5">
                <a:pos x="T2" y="T3"/>
              </a:cxn>
            </a:cxnLst>
            <a:rect l="0" t="0" r="r" b="b"/>
            <a:pathLst>
              <a:path w="432" h="353">
                <a:moveTo>
                  <a:pt x="432" y="0"/>
                </a:moveTo>
                <a:lnTo>
                  <a:pt x="0" y="353"/>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71" name="Freeform 27"/>
          <p:cNvSpPr>
            <a:spLocks/>
          </p:cNvSpPr>
          <p:nvPr/>
        </p:nvSpPr>
        <p:spPr bwMode="auto">
          <a:xfrm>
            <a:off x="3208338" y="6115050"/>
            <a:ext cx="790575" cy="542925"/>
          </a:xfrm>
          <a:custGeom>
            <a:avLst/>
            <a:gdLst>
              <a:gd name="T0" fmla="*/ 2147483646 w 534"/>
              <a:gd name="T1" fmla="*/ 2147483646 h 352"/>
              <a:gd name="T2" fmla="*/ 0 w 534"/>
              <a:gd name="T3" fmla="*/ 0 h 352"/>
              <a:gd name="T4" fmla="*/ 0 60000 65536"/>
              <a:gd name="T5" fmla="*/ 0 60000 65536"/>
            </a:gdLst>
            <a:ahLst/>
            <a:cxnLst>
              <a:cxn ang="T4">
                <a:pos x="T0" y="T1"/>
              </a:cxn>
              <a:cxn ang="T5">
                <a:pos x="T2" y="T3"/>
              </a:cxn>
            </a:cxnLst>
            <a:rect l="0" t="0" r="r" b="b"/>
            <a:pathLst>
              <a:path w="534" h="352">
                <a:moveTo>
                  <a:pt x="534" y="352"/>
                </a:moveTo>
                <a:lnTo>
                  <a:pt x="0" y="0"/>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72" name="Text Box 28"/>
          <p:cNvSpPr txBox="1">
            <a:spLocks noChangeArrowheads="1"/>
          </p:cNvSpPr>
          <p:nvPr/>
        </p:nvSpPr>
        <p:spPr bwMode="auto">
          <a:xfrm>
            <a:off x="3998913" y="5019675"/>
            <a:ext cx="917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Resources</a:t>
            </a:r>
          </a:p>
        </p:txBody>
      </p:sp>
      <p:sp>
        <p:nvSpPr>
          <p:cNvPr id="82973" name="Freeform 29"/>
          <p:cNvSpPr>
            <a:spLocks/>
          </p:cNvSpPr>
          <p:nvPr/>
        </p:nvSpPr>
        <p:spPr bwMode="auto">
          <a:xfrm>
            <a:off x="4565650" y="82550"/>
            <a:ext cx="1588" cy="434975"/>
          </a:xfrm>
          <a:custGeom>
            <a:avLst/>
            <a:gdLst>
              <a:gd name="T0" fmla="*/ 0 w 1"/>
              <a:gd name="T1" fmla="*/ 0 h 342"/>
              <a:gd name="T2" fmla="*/ 2147483646 w 1"/>
              <a:gd name="T3" fmla="*/ 2147483646 h 342"/>
              <a:gd name="T4" fmla="*/ 0 60000 65536"/>
              <a:gd name="T5" fmla="*/ 0 60000 65536"/>
            </a:gdLst>
            <a:ahLst/>
            <a:cxnLst>
              <a:cxn ang="T4">
                <a:pos x="T0" y="T1"/>
              </a:cxn>
              <a:cxn ang="T5">
                <a:pos x="T2" y="T3"/>
              </a:cxn>
            </a:cxnLst>
            <a:rect l="0" t="0" r="r" b="b"/>
            <a:pathLst>
              <a:path w="1" h="342">
                <a:moveTo>
                  <a:pt x="0" y="0"/>
                </a:moveTo>
                <a:lnTo>
                  <a:pt x="1" y="342"/>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74" name="Line 30"/>
          <p:cNvSpPr>
            <a:spLocks noChangeShapeType="1"/>
          </p:cNvSpPr>
          <p:nvPr/>
        </p:nvSpPr>
        <p:spPr bwMode="auto">
          <a:xfrm flipV="1">
            <a:off x="7250113" y="2373313"/>
            <a:ext cx="0" cy="84455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75" name="Freeform 31"/>
          <p:cNvSpPr>
            <a:spLocks/>
          </p:cNvSpPr>
          <p:nvPr/>
        </p:nvSpPr>
        <p:spPr bwMode="auto">
          <a:xfrm>
            <a:off x="7434263" y="2373313"/>
            <a:ext cx="3175" cy="852487"/>
          </a:xfrm>
          <a:custGeom>
            <a:avLst/>
            <a:gdLst>
              <a:gd name="T0" fmla="*/ 2147483646 w 2"/>
              <a:gd name="T1" fmla="*/ 0 h 537"/>
              <a:gd name="T2" fmla="*/ 0 w 2"/>
              <a:gd name="T3" fmla="*/ 2147483646 h 537"/>
              <a:gd name="T4" fmla="*/ 0 60000 65536"/>
              <a:gd name="T5" fmla="*/ 0 60000 65536"/>
            </a:gdLst>
            <a:ahLst/>
            <a:cxnLst>
              <a:cxn ang="T4">
                <a:pos x="T0" y="T1"/>
              </a:cxn>
              <a:cxn ang="T5">
                <a:pos x="T2" y="T3"/>
              </a:cxn>
            </a:cxnLst>
            <a:rect l="0" t="0" r="r" b="b"/>
            <a:pathLst>
              <a:path w="2" h="537">
                <a:moveTo>
                  <a:pt x="2" y="0"/>
                </a:moveTo>
                <a:lnTo>
                  <a:pt x="0" y="537"/>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76" name="Text Box 32"/>
          <p:cNvSpPr txBox="1">
            <a:spLocks noChangeArrowheads="1"/>
          </p:cNvSpPr>
          <p:nvPr/>
        </p:nvSpPr>
        <p:spPr bwMode="auto">
          <a:xfrm>
            <a:off x="7386638" y="2463800"/>
            <a:ext cx="109855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Ordered group</a:t>
            </a:r>
          </a:p>
          <a:p>
            <a:pPr eaLnBrk="1" hangingPunct="1">
              <a:spcBef>
                <a:spcPct val="0"/>
              </a:spcBef>
              <a:buFontTx/>
              <a:buNone/>
            </a:pPr>
            <a:r>
              <a:rPr lang="en-US" altLang="en-US" sz="1200"/>
              <a:t>of Sub-tasks &amp;</a:t>
            </a:r>
          </a:p>
          <a:p>
            <a:pPr eaLnBrk="1" hangingPunct="1">
              <a:spcBef>
                <a:spcPct val="0"/>
              </a:spcBef>
              <a:buFontTx/>
              <a:buNone/>
            </a:pPr>
            <a:r>
              <a:rPr lang="en-US" altLang="en-US" sz="1200"/>
              <a:t>Atomic-tasks</a:t>
            </a:r>
          </a:p>
        </p:txBody>
      </p:sp>
      <p:sp>
        <p:nvSpPr>
          <p:cNvPr id="82977" name="Text Box 33"/>
          <p:cNvSpPr txBox="1">
            <a:spLocks noChangeArrowheads="1"/>
          </p:cNvSpPr>
          <p:nvPr/>
        </p:nvSpPr>
        <p:spPr bwMode="auto">
          <a:xfrm>
            <a:off x="6840538" y="2709863"/>
            <a:ext cx="4810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Task</a:t>
            </a:r>
          </a:p>
        </p:txBody>
      </p:sp>
      <p:sp>
        <p:nvSpPr>
          <p:cNvPr id="82978" name="Rectangle 34"/>
          <p:cNvSpPr>
            <a:spLocks noChangeArrowheads="1"/>
          </p:cNvSpPr>
          <p:nvPr/>
        </p:nvSpPr>
        <p:spPr bwMode="auto">
          <a:xfrm>
            <a:off x="4095750" y="1392238"/>
            <a:ext cx="914400" cy="74612"/>
          </a:xfrm>
          <a:prstGeom prst="rect">
            <a:avLst/>
          </a:prstGeom>
          <a:solidFill>
            <a:schemeClr val="tx1"/>
          </a:solidFill>
          <a:ln w="19050">
            <a:solidFill>
              <a:schemeClr val="tx1"/>
            </a:solidFill>
            <a:miter lim="800000"/>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2979" name="Line 35"/>
          <p:cNvSpPr>
            <a:spLocks noChangeShapeType="1"/>
          </p:cNvSpPr>
          <p:nvPr/>
        </p:nvSpPr>
        <p:spPr bwMode="auto">
          <a:xfrm>
            <a:off x="4586288" y="1397000"/>
            <a:ext cx="3175" cy="436563"/>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80" name="Rectangle 36"/>
          <p:cNvSpPr>
            <a:spLocks noChangeArrowheads="1"/>
          </p:cNvSpPr>
          <p:nvPr/>
        </p:nvSpPr>
        <p:spPr bwMode="auto">
          <a:xfrm>
            <a:off x="3690938" y="639763"/>
            <a:ext cx="1738312" cy="3238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GUI</a:t>
            </a:r>
            <a:r>
              <a:rPr lang="en-US" altLang="en-US" sz="1400">
                <a:solidFill>
                  <a:schemeClr val="bg1"/>
                </a:solidFill>
              </a:rPr>
              <a:t> </a:t>
            </a:r>
            <a:r>
              <a:rPr lang="en-US" altLang="en-US" sz="1400" b="1">
                <a:solidFill>
                  <a:schemeClr val="bg1"/>
                </a:solidFill>
              </a:rPr>
              <a:t>Communicator</a:t>
            </a:r>
          </a:p>
        </p:txBody>
      </p:sp>
      <p:sp>
        <p:nvSpPr>
          <p:cNvPr id="82981" name="Line 37"/>
          <p:cNvSpPr>
            <a:spLocks noChangeShapeType="1"/>
          </p:cNvSpPr>
          <p:nvPr/>
        </p:nvSpPr>
        <p:spPr bwMode="auto">
          <a:xfrm>
            <a:off x="3579813" y="1096963"/>
            <a:ext cx="657225"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82" name="Freeform 38"/>
          <p:cNvSpPr>
            <a:spLocks/>
          </p:cNvSpPr>
          <p:nvPr/>
        </p:nvSpPr>
        <p:spPr bwMode="auto">
          <a:xfrm>
            <a:off x="4224338" y="1098550"/>
            <a:ext cx="1587" cy="295275"/>
          </a:xfrm>
          <a:custGeom>
            <a:avLst/>
            <a:gdLst>
              <a:gd name="T0" fmla="*/ 0 w 1"/>
              <a:gd name="T1" fmla="*/ 0 h 186"/>
              <a:gd name="T2" fmla="*/ 0 w 1"/>
              <a:gd name="T3" fmla="*/ 2147483646 h 186"/>
              <a:gd name="T4" fmla="*/ 0 60000 65536"/>
              <a:gd name="T5" fmla="*/ 0 60000 65536"/>
            </a:gdLst>
            <a:ahLst/>
            <a:cxnLst>
              <a:cxn ang="T4">
                <a:pos x="T0" y="T1"/>
              </a:cxn>
              <a:cxn ang="T5">
                <a:pos x="T2" y="T3"/>
              </a:cxn>
            </a:cxnLst>
            <a:rect l="0" t="0" r="r" b="b"/>
            <a:pathLst>
              <a:path w="1" h="186">
                <a:moveTo>
                  <a:pt x="0" y="0"/>
                </a:moveTo>
                <a:lnTo>
                  <a:pt x="0" y="186"/>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83" name="Text Box 39"/>
          <p:cNvSpPr txBox="1">
            <a:spLocks noChangeArrowheads="1"/>
          </p:cNvSpPr>
          <p:nvPr/>
        </p:nvSpPr>
        <p:spPr bwMode="auto">
          <a:xfrm>
            <a:off x="2593975" y="917575"/>
            <a:ext cx="985838"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Awareness</a:t>
            </a:r>
          </a:p>
        </p:txBody>
      </p:sp>
      <p:sp>
        <p:nvSpPr>
          <p:cNvPr id="82984" name="Freeform 40"/>
          <p:cNvSpPr>
            <a:spLocks/>
          </p:cNvSpPr>
          <p:nvPr/>
        </p:nvSpPr>
        <p:spPr bwMode="auto">
          <a:xfrm>
            <a:off x="4911725" y="1103313"/>
            <a:ext cx="4763" cy="293687"/>
          </a:xfrm>
          <a:custGeom>
            <a:avLst/>
            <a:gdLst>
              <a:gd name="T0" fmla="*/ 0 w 3"/>
              <a:gd name="T1" fmla="*/ 0 h 232"/>
              <a:gd name="T2" fmla="*/ 2147483646 w 3"/>
              <a:gd name="T3" fmla="*/ 2147483646 h 232"/>
              <a:gd name="T4" fmla="*/ 0 60000 65536"/>
              <a:gd name="T5" fmla="*/ 0 60000 65536"/>
            </a:gdLst>
            <a:ahLst/>
            <a:cxnLst>
              <a:cxn ang="T4">
                <a:pos x="T0" y="T1"/>
              </a:cxn>
              <a:cxn ang="T5">
                <a:pos x="T2" y="T3"/>
              </a:cxn>
            </a:cxnLst>
            <a:rect l="0" t="0" r="r" b="b"/>
            <a:pathLst>
              <a:path w="3" h="232">
                <a:moveTo>
                  <a:pt x="0" y="0"/>
                </a:moveTo>
                <a:lnTo>
                  <a:pt x="3" y="232"/>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85" name="Text Box 41"/>
          <p:cNvSpPr txBox="1">
            <a:spLocks noChangeArrowheads="1"/>
          </p:cNvSpPr>
          <p:nvPr/>
        </p:nvSpPr>
        <p:spPr bwMode="auto">
          <a:xfrm>
            <a:off x="5567363" y="941388"/>
            <a:ext cx="815975"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Localize</a:t>
            </a:r>
          </a:p>
        </p:txBody>
      </p:sp>
      <p:sp>
        <p:nvSpPr>
          <p:cNvPr id="82986" name="Line 42"/>
          <p:cNvSpPr>
            <a:spLocks noChangeShapeType="1"/>
          </p:cNvSpPr>
          <p:nvPr/>
        </p:nvSpPr>
        <p:spPr bwMode="auto">
          <a:xfrm>
            <a:off x="4903788" y="1104900"/>
            <a:ext cx="657225"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87" name="AutoShape 43"/>
          <p:cNvSpPr>
            <a:spLocks noChangeArrowheads="1"/>
          </p:cNvSpPr>
          <p:nvPr/>
        </p:nvSpPr>
        <p:spPr bwMode="auto">
          <a:xfrm>
            <a:off x="171450" y="1819275"/>
            <a:ext cx="609600" cy="622300"/>
          </a:xfrm>
          <a:prstGeom prst="flowChartMagneticDisk">
            <a:avLst/>
          </a:prstGeom>
          <a:solidFill>
            <a:schemeClr val="accent1"/>
          </a:solidFill>
          <a:ln w="9525">
            <a:solidFill>
              <a:schemeClr val="tx1"/>
            </a:solidFill>
            <a:round/>
            <a:headEnd/>
            <a:tailEnd/>
          </a:ln>
          <a:effectLst>
            <a:outerShdw dist="107763" dir="13500000" algn="ctr" rotWithShape="0">
              <a:schemeClr val="bg2"/>
            </a:outerShdw>
          </a:effec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1">
                <a:solidFill>
                  <a:schemeClr val="bg1"/>
                </a:solidFill>
              </a:rPr>
              <a:t>WD</a:t>
            </a:r>
          </a:p>
        </p:txBody>
      </p:sp>
      <p:sp>
        <p:nvSpPr>
          <p:cNvPr id="82988" name="Rectangle 44"/>
          <p:cNvSpPr>
            <a:spLocks noChangeArrowheads="1"/>
          </p:cNvSpPr>
          <p:nvPr/>
        </p:nvSpPr>
        <p:spPr bwMode="auto">
          <a:xfrm>
            <a:off x="3525838" y="568960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Sonar</a:t>
            </a:r>
          </a:p>
        </p:txBody>
      </p:sp>
      <p:sp>
        <p:nvSpPr>
          <p:cNvPr id="82989" name="Rectangle 45"/>
          <p:cNvSpPr>
            <a:spLocks noChangeArrowheads="1"/>
          </p:cNvSpPr>
          <p:nvPr/>
        </p:nvSpPr>
        <p:spPr bwMode="auto">
          <a:xfrm>
            <a:off x="2865438" y="5689600"/>
            <a:ext cx="617537"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Laser</a:t>
            </a:r>
          </a:p>
        </p:txBody>
      </p:sp>
      <p:sp>
        <p:nvSpPr>
          <p:cNvPr id="82990" name="Text Box 46"/>
          <p:cNvSpPr txBox="1">
            <a:spLocks noChangeArrowheads="1"/>
          </p:cNvSpPr>
          <p:nvPr/>
        </p:nvSpPr>
        <p:spPr bwMode="auto">
          <a:xfrm>
            <a:off x="3687763" y="5438775"/>
            <a:ext cx="682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solidFill>
                  <a:schemeClr val="bg1"/>
                </a:solidFill>
              </a:rPr>
              <a:t>Sensors</a:t>
            </a:r>
          </a:p>
        </p:txBody>
      </p:sp>
      <p:sp>
        <p:nvSpPr>
          <p:cNvPr id="82991" name="Line 47"/>
          <p:cNvSpPr>
            <a:spLocks noChangeShapeType="1"/>
          </p:cNvSpPr>
          <p:nvPr/>
        </p:nvSpPr>
        <p:spPr bwMode="auto">
          <a:xfrm>
            <a:off x="4589463" y="963613"/>
            <a:ext cx="0" cy="428625"/>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992" name="Line 48"/>
          <p:cNvSpPr>
            <a:spLocks noChangeShapeType="1"/>
          </p:cNvSpPr>
          <p:nvPr/>
        </p:nvSpPr>
        <p:spPr bwMode="auto">
          <a:xfrm flipH="1">
            <a:off x="776288" y="2178050"/>
            <a:ext cx="2798762"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993" name="Line 49"/>
          <p:cNvSpPr>
            <a:spLocks noChangeShapeType="1"/>
          </p:cNvSpPr>
          <p:nvPr/>
        </p:nvSpPr>
        <p:spPr bwMode="auto">
          <a:xfrm>
            <a:off x="835025" y="2022475"/>
            <a:ext cx="2744788"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994" name="Rectangle 50"/>
          <p:cNvSpPr>
            <a:spLocks noChangeArrowheads="1"/>
          </p:cNvSpPr>
          <p:nvPr/>
        </p:nvSpPr>
        <p:spPr bwMode="auto">
          <a:xfrm>
            <a:off x="6715125" y="25400"/>
            <a:ext cx="2428875"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2995" name="Rectangle 51"/>
          <p:cNvSpPr>
            <a:spLocks noChangeArrowheads="1"/>
          </p:cNvSpPr>
          <p:nvPr/>
        </p:nvSpPr>
        <p:spPr bwMode="auto">
          <a:xfrm>
            <a:off x="996950" y="315913"/>
            <a:ext cx="7994650" cy="5999162"/>
          </a:xfrm>
          <a:prstGeom prst="rect">
            <a:avLst/>
          </a:prstGeom>
          <a:noFill/>
          <a:ln w="38100">
            <a:solidFill>
              <a:schemeClr val="tx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2996" name="Freeform 52"/>
          <p:cNvSpPr>
            <a:spLocks/>
          </p:cNvSpPr>
          <p:nvPr/>
        </p:nvSpPr>
        <p:spPr bwMode="auto">
          <a:xfrm>
            <a:off x="5111750" y="2374900"/>
            <a:ext cx="1603375" cy="854075"/>
          </a:xfrm>
          <a:custGeom>
            <a:avLst/>
            <a:gdLst>
              <a:gd name="T0" fmla="*/ 0 w 1010"/>
              <a:gd name="T1" fmla="*/ 0 h 538"/>
              <a:gd name="T2" fmla="*/ 2147483646 w 1010"/>
              <a:gd name="T3" fmla="*/ 2147483646 h 538"/>
              <a:gd name="T4" fmla="*/ 0 60000 65536"/>
              <a:gd name="T5" fmla="*/ 0 60000 65536"/>
            </a:gdLst>
            <a:ahLst/>
            <a:cxnLst>
              <a:cxn ang="T4">
                <a:pos x="T0" y="T1"/>
              </a:cxn>
              <a:cxn ang="T5">
                <a:pos x="T2" y="T3"/>
              </a:cxn>
            </a:cxnLst>
            <a:rect l="0" t="0" r="r" b="b"/>
            <a:pathLst>
              <a:path w="1010" h="538">
                <a:moveTo>
                  <a:pt x="0" y="0"/>
                </a:moveTo>
                <a:lnTo>
                  <a:pt x="1010" y="538"/>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97" name="Freeform 53"/>
          <p:cNvSpPr>
            <a:spLocks/>
          </p:cNvSpPr>
          <p:nvPr/>
        </p:nvSpPr>
        <p:spPr bwMode="auto">
          <a:xfrm>
            <a:off x="4740275" y="2371725"/>
            <a:ext cx="1582738" cy="857250"/>
          </a:xfrm>
          <a:custGeom>
            <a:avLst/>
            <a:gdLst>
              <a:gd name="T0" fmla="*/ 0 w 997"/>
              <a:gd name="T1" fmla="*/ 0 h 540"/>
              <a:gd name="T2" fmla="*/ 2147483646 w 997"/>
              <a:gd name="T3" fmla="*/ 2147483646 h 540"/>
              <a:gd name="T4" fmla="*/ 0 60000 65536"/>
              <a:gd name="T5" fmla="*/ 0 60000 65536"/>
            </a:gdLst>
            <a:ahLst/>
            <a:cxnLst>
              <a:cxn ang="T4">
                <a:pos x="T0" y="T1"/>
              </a:cxn>
              <a:cxn ang="T5">
                <a:pos x="T2" y="T3"/>
              </a:cxn>
            </a:cxnLst>
            <a:rect l="0" t="0" r="r" b="b"/>
            <a:pathLst>
              <a:path w="997" h="540">
                <a:moveTo>
                  <a:pt x="0" y="0"/>
                </a:moveTo>
                <a:lnTo>
                  <a:pt x="997" y="540"/>
                </a:lnTo>
              </a:path>
            </a:pathLst>
          </a:custGeom>
          <a:noFill/>
          <a:ln w="38100" cmpd="sng">
            <a:solidFill>
              <a:schemeClr val="tx1"/>
            </a:solidFill>
            <a:round/>
            <a:headEnd type="triangle" w="sm" len="me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98" name="Freeform 54"/>
          <p:cNvSpPr>
            <a:spLocks/>
          </p:cNvSpPr>
          <p:nvPr/>
        </p:nvSpPr>
        <p:spPr bwMode="auto">
          <a:xfrm>
            <a:off x="1604963" y="3721100"/>
            <a:ext cx="1260475" cy="1612900"/>
          </a:xfrm>
          <a:custGeom>
            <a:avLst/>
            <a:gdLst>
              <a:gd name="T0" fmla="*/ 2147483646 w 648"/>
              <a:gd name="T1" fmla="*/ 2147483646 h 1118"/>
              <a:gd name="T2" fmla="*/ 0 w 648"/>
              <a:gd name="T3" fmla="*/ 0 h 1118"/>
              <a:gd name="T4" fmla="*/ 0 60000 65536"/>
              <a:gd name="T5" fmla="*/ 0 60000 65536"/>
            </a:gdLst>
            <a:ahLst/>
            <a:cxnLst>
              <a:cxn ang="T4">
                <a:pos x="T0" y="T1"/>
              </a:cxn>
              <a:cxn ang="T5">
                <a:pos x="T2" y="T3"/>
              </a:cxn>
            </a:cxnLst>
            <a:rect l="0" t="0" r="r" b="b"/>
            <a:pathLst>
              <a:path w="648" h="1118">
                <a:moveTo>
                  <a:pt x="648" y="1118"/>
                </a:moveTo>
                <a:lnTo>
                  <a:pt x="0" y="0"/>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99" name="Rectangle 55"/>
          <p:cNvSpPr>
            <a:spLocks noChangeArrowheads="1"/>
          </p:cNvSpPr>
          <p:nvPr/>
        </p:nvSpPr>
        <p:spPr bwMode="auto">
          <a:xfrm>
            <a:off x="1247775" y="3187700"/>
            <a:ext cx="946150" cy="536575"/>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Sensor</a:t>
            </a:r>
          </a:p>
          <a:p>
            <a:pPr algn="ctr" eaLnBrk="1" hangingPunct="1">
              <a:spcBef>
                <a:spcPct val="0"/>
              </a:spcBef>
              <a:buFontTx/>
              <a:buNone/>
            </a:pPr>
            <a:r>
              <a:rPr lang="en-US" altLang="en-US" sz="1400" b="1">
                <a:solidFill>
                  <a:schemeClr val="bg1"/>
                </a:solidFill>
              </a:rPr>
              <a:t>Processor</a:t>
            </a:r>
          </a:p>
        </p:txBody>
      </p:sp>
      <p:sp>
        <p:nvSpPr>
          <p:cNvPr id="83000" name="Text Box 56"/>
          <p:cNvSpPr txBox="1">
            <a:spLocks noChangeArrowheads="1"/>
          </p:cNvSpPr>
          <p:nvPr/>
        </p:nvSpPr>
        <p:spPr bwMode="auto">
          <a:xfrm>
            <a:off x="5807075" y="2579688"/>
            <a:ext cx="4810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Task</a:t>
            </a:r>
          </a:p>
        </p:txBody>
      </p:sp>
      <p:sp>
        <p:nvSpPr>
          <p:cNvPr id="83001" name="Text Box 57"/>
          <p:cNvSpPr txBox="1">
            <a:spLocks noChangeArrowheads="1"/>
          </p:cNvSpPr>
          <p:nvPr/>
        </p:nvSpPr>
        <p:spPr bwMode="auto">
          <a:xfrm>
            <a:off x="4032250" y="2641600"/>
            <a:ext cx="1577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States and results of</a:t>
            </a:r>
          </a:p>
          <a:p>
            <a:pPr eaLnBrk="1" hangingPunct="1">
              <a:spcBef>
                <a:spcPct val="0"/>
              </a:spcBef>
              <a:buFontTx/>
              <a:buNone/>
            </a:pPr>
            <a:r>
              <a:rPr lang="en-US" altLang="en-US" sz="1200"/>
              <a:t>atomic tasks execution</a:t>
            </a:r>
          </a:p>
        </p:txBody>
      </p:sp>
      <p:sp>
        <p:nvSpPr>
          <p:cNvPr id="83002" name="Text Box 58"/>
          <p:cNvSpPr txBox="1">
            <a:spLocks noChangeArrowheads="1"/>
          </p:cNvSpPr>
          <p:nvPr/>
        </p:nvSpPr>
        <p:spPr bwMode="auto">
          <a:xfrm>
            <a:off x="6891338" y="4306888"/>
            <a:ext cx="12017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Command-Units</a:t>
            </a:r>
          </a:p>
        </p:txBody>
      </p:sp>
      <p:sp>
        <p:nvSpPr>
          <p:cNvPr id="83003" name="Text Box 59"/>
          <p:cNvSpPr txBox="1">
            <a:spLocks noChangeArrowheads="1"/>
          </p:cNvSpPr>
          <p:nvPr/>
        </p:nvSpPr>
        <p:spPr bwMode="auto">
          <a:xfrm>
            <a:off x="2128838" y="4278313"/>
            <a:ext cx="11207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Observed input</a:t>
            </a:r>
          </a:p>
        </p:txBody>
      </p:sp>
      <p:sp>
        <p:nvSpPr>
          <p:cNvPr id="83004" name="Text Box 60"/>
          <p:cNvSpPr txBox="1">
            <a:spLocks noChangeArrowheads="1"/>
          </p:cNvSpPr>
          <p:nvPr/>
        </p:nvSpPr>
        <p:spPr bwMode="auto">
          <a:xfrm>
            <a:off x="4538663" y="3230563"/>
            <a:ext cx="1339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Predicted changes</a:t>
            </a:r>
          </a:p>
          <a:p>
            <a:pPr algn="ctr" eaLnBrk="1" hangingPunct="1">
              <a:spcBef>
                <a:spcPct val="0"/>
              </a:spcBef>
              <a:buFontTx/>
              <a:buNone/>
            </a:pPr>
            <a:r>
              <a:rPr lang="en-US" altLang="en-US" sz="1200"/>
              <a:t>in the environment</a:t>
            </a:r>
          </a:p>
        </p:txBody>
      </p:sp>
      <p:sp>
        <p:nvSpPr>
          <p:cNvPr id="83005" name="Text Box 61"/>
          <p:cNvSpPr txBox="1">
            <a:spLocks noChangeArrowheads="1"/>
          </p:cNvSpPr>
          <p:nvPr/>
        </p:nvSpPr>
        <p:spPr bwMode="auto">
          <a:xfrm>
            <a:off x="2147888" y="3187700"/>
            <a:ext cx="1139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Filtered &amp;</a:t>
            </a:r>
          </a:p>
          <a:p>
            <a:pPr algn="ctr" eaLnBrk="1" hangingPunct="1">
              <a:spcBef>
                <a:spcPct val="0"/>
              </a:spcBef>
              <a:buFontTx/>
              <a:buNone/>
            </a:pPr>
            <a:r>
              <a:rPr lang="en-US" altLang="en-US" sz="1200"/>
              <a:t>Perceived input</a:t>
            </a:r>
          </a:p>
        </p:txBody>
      </p:sp>
      <p:sp>
        <p:nvSpPr>
          <p:cNvPr id="83006" name="Line 62"/>
          <p:cNvSpPr>
            <a:spLocks noChangeShapeType="1"/>
          </p:cNvSpPr>
          <p:nvPr/>
        </p:nvSpPr>
        <p:spPr bwMode="auto">
          <a:xfrm>
            <a:off x="6935788" y="3724275"/>
            <a:ext cx="0" cy="50800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007" name="Rectangle 63"/>
          <p:cNvSpPr>
            <a:spLocks noChangeArrowheads="1"/>
          </p:cNvSpPr>
          <p:nvPr/>
        </p:nvSpPr>
        <p:spPr bwMode="auto">
          <a:xfrm>
            <a:off x="6464300" y="4232275"/>
            <a:ext cx="914400" cy="74613"/>
          </a:xfrm>
          <a:prstGeom prst="rect">
            <a:avLst/>
          </a:prstGeom>
          <a:solidFill>
            <a:schemeClr val="tx1"/>
          </a:solidFill>
          <a:ln w="19050">
            <a:solidFill>
              <a:schemeClr val="tx1"/>
            </a:solidFill>
            <a:miter lim="800000"/>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3008" name="Text Box 64"/>
          <p:cNvSpPr txBox="1">
            <a:spLocks noChangeArrowheads="1"/>
          </p:cNvSpPr>
          <p:nvPr/>
        </p:nvSpPr>
        <p:spPr bwMode="auto">
          <a:xfrm>
            <a:off x="8091488" y="3783013"/>
            <a:ext cx="846137"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Joy-stick</a:t>
            </a:r>
          </a:p>
        </p:txBody>
      </p:sp>
      <p:sp>
        <p:nvSpPr>
          <p:cNvPr id="83009" name="Line 65"/>
          <p:cNvSpPr>
            <a:spLocks noChangeShapeType="1"/>
          </p:cNvSpPr>
          <p:nvPr/>
        </p:nvSpPr>
        <p:spPr bwMode="auto">
          <a:xfrm>
            <a:off x="5805488" y="3948113"/>
            <a:ext cx="774700"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010" name="Freeform 66"/>
          <p:cNvSpPr>
            <a:spLocks/>
          </p:cNvSpPr>
          <p:nvPr/>
        </p:nvSpPr>
        <p:spPr bwMode="auto">
          <a:xfrm>
            <a:off x="6561138" y="3943350"/>
            <a:ext cx="1587" cy="288925"/>
          </a:xfrm>
          <a:custGeom>
            <a:avLst/>
            <a:gdLst>
              <a:gd name="T0" fmla="*/ 0 w 1"/>
              <a:gd name="T1" fmla="*/ 0 h 182"/>
              <a:gd name="T2" fmla="*/ 0 w 1"/>
              <a:gd name="T3" fmla="*/ 2147483646 h 182"/>
              <a:gd name="T4" fmla="*/ 0 60000 65536"/>
              <a:gd name="T5" fmla="*/ 0 60000 65536"/>
            </a:gdLst>
            <a:ahLst/>
            <a:cxnLst>
              <a:cxn ang="T4">
                <a:pos x="T0" y="T1"/>
              </a:cxn>
              <a:cxn ang="T5">
                <a:pos x="T2" y="T3"/>
              </a:cxn>
            </a:cxnLst>
            <a:rect l="0" t="0" r="r" b="b"/>
            <a:pathLst>
              <a:path w="1" h="182">
                <a:moveTo>
                  <a:pt x="0" y="0"/>
                </a:moveTo>
                <a:lnTo>
                  <a:pt x="0" y="182"/>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011" name="Text Box 67"/>
          <p:cNvSpPr txBox="1">
            <a:spLocks noChangeArrowheads="1"/>
          </p:cNvSpPr>
          <p:nvPr/>
        </p:nvSpPr>
        <p:spPr bwMode="auto">
          <a:xfrm>
            <a:off x="5097463" y="3786188"/>
            <a:ext cx="695325"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E-Stop</a:t>
            </a:r>
          </a:p>
        </p:txBody>
      </p:sp>
      <p:sp>
        <p:nvSpPr>
          <p:cNvPr id="83012" name="Line 68"/>
          <p:cNvSpPr>
            <a:spLocks noChangeShapeType="1"/>
          </p:cNvSpPr>
          <p:nvPr/>
        </p:nvSpPr>
        <p:spPr bwMode="auto">
          <a:xfrm>
            <a:off x="6938963" y="4302125"/>
            <a:ext cx="0" cy="404813"/>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013" name="Line 69"/>
          <p:cNvSpPr>
            <a:spLocks noChangeShapeType="1"/>
          </p:cNvSpPr>
          <p:nvPr/>
        </p:nvSpPr>
        <p:spPr bwMode="auto">
          <a:xfrm>
            <a:off x="7289800" y="3948113"/>
            <a:ext cx="801688"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014" name="Freeform 70"/>
          <p:cNvSpPr>
            <a:spLocks/>
          </p:cNvSpPr>
          <p:nvPr/>
        </p:nvSpPr>
        <p:spPr bwMode="auto">
          <a:xfrm>
            <a:off x="7288213" y="3941763"/>
            <a:ext cx="1587" cy="288925"/>
          </a:xfrm>
          <a:custGeom>
            <a:avLst/>
            <a:gdLst>
              <a:gd name="T0" fmla="*/ 0 w 1"/>
              <a:gd name="T1" fmla="*/ 0 h 182"/>
              <a:gd name="T2" fmla="*/ 0 w 1"/>
              <a:gd name="T3" fmla="*/ 2147483646 h 182"/>
              <a:gd name="T4" fmla="*/ 0 60000 65536"/>
              <a:gd name="T5" fmla="*/ 0 60000 65536"/>
            </a:gdLst>
            <a:ahLst/>
            <a:cxnLst>
              <a:cxn ang="T4">
                <a:pos x="T0" y="T1"/>
              </a:cxn>
              <a:cxn ang="T5">
                <a:pos x="T2" y="T3"/>
              </a:cxn>
            </a:cxnLst>
            <a:rect l="0" t="0" r="r" b="b"/>
            <a:pathLst>
              <a:path w="1" h="182">
                <a:moveTo>
                  <a:pt x="0" y="0"/>
                </a:moveTo>
                <a:lnTo>
                  <a:pt x="0" y="182"/>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015" name="Line 71"/>
          <p:cNvSpPr>
            <a:spLocks noChangeShapeType="1"/>
          </p:cNvSpPr>
          <p:nvPr/>
        </p:nvSpPr>
        <p:spPr bwMode="auto">
          <a:xfrm>
            <a:off x="4319588" y="3470275"/>
            <a:ext cx="1644650"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016" name="Rectangle 72"/>
          <p:cNvSpPr>
            <a:spLocks noChangeArrowheads="1"/>
          </p:cNvSpPr>
          <p:nvPr/>
        </p:nvSpPr>
        <p:spPr bwMode="auto">
          <a:xfrm>
            <a:off x="3379788" y="3197225"/>
            <a:ext cx="1225550" cy="536575"/>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World Model</a:t>
            </a:r>
          </a:p>
          <a:p>
            <a:pPr algn="ctr" eaLnBrk="1" hangingPunct="1">
              <a:spcBef>
                <a:spcPct val="0"/>
              </a:spcBef>
              <a:buFontTx/>
              <a:buNone/>
            </a:pPr>
            <a:r>
              <a:rPr lang="en-US" altLang="en-US" sz="1400" b="1">
                <a:solidFill>
                  <a:schemeClr val="bg1"/>
                </a:solidFill>
              </a:rPr>
              <a:t>Predictor</a:t>
            </a:r>
          </a:p>
        </p:txBody>
      </p:sp>
      <p:sp>
        <p:nvSpPr>
          <p:cNvPr id="83017" name="Line 73"/>
          <p:cNvSpPr>
            <a:spLocks noChangeShapeType="1"/>
          </p:cNvSpPr>
          <p:nvPr/>
        </p:nvSpPr>
        <p:spPr bwMode="auto">
          <a:xfrm>
            <a:off x="2201863" y="3408363"/>
            <a:ext cx="1085850"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
        <p:nvSpPr>
          <p:cNvPr id="4" name="Slide Number Placeholder 3"/>
          <p:cNvSpPr>
            <a:spLocks noGrp="1"/>
          </p:cNvSpPr>
          <p:nvPr>
            <p:ph type="sldNum" sz="quarter" idx="12"/>
          </p:nvPr>
        </p:nvSpPr>
        <p:spPr/>
        <p:txBody>
          <a:bodyPr/>
          <a:lstStyle/>
          <a:p>
            <a:pPr>
              <a:defRPr/>
            </a:pPr>
            <a:fld id="{E11B2C2D-D27B-4C6D-AB78-22942397A13A}" type="slidenum">
              <a:rPr lang="en-US" altLang="en-US" smtClean="0"/>
              <a:pPr>
                <a:defRPr/>
              </a:pPr>
              <a:t>77</a:t>
            </a:fld>
            <a:endParaRPr lang="en-US" alt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3687763" y="1935163"/>
            <a:ext cx="1765300" cy="439737"/>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Supervisory</a:t>
            </a:r>
          </a:p>
          <a:p>
            <a:pPr algn="ctr" eaLnBrk="1" hangingPunct="1">
              <a:spcBef>
                <a:spcPct val="0"/>
              </a:spcBef>
              <a:buFontTx/>
              <a:buNone/>
            </a:pPr>
            <a:r>
              <a:rPr lang="en-US" altLang="en-US" sz="1400" b="1">
                <a:solidFill>
                  <a:schemeClr val="bg1"/>
                </a:solidFill>
              </a:rPr>
              <a:t>Task Controller</a:t>
            </a:r>
          </a:p>
        </p:txBody>
      </p:sp>
      <p:sp>
        <p:nvSpPr>
          <p:cNvPr id="83971" name="Rectangle 3"/>
          <p:cNvSpPr>
            <a:spLocks noChangeArrowheads="1"/>
          </p:cNvSpPr>
          <p:nvPr/>
        </p:nvSpPr>
        <p:spPr bwMode="auto">
          <a:xfrm>
            <a:off x="6015038" y="3271838"/>
            <a:ext cx="1927225" cy="536575"/>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Behavior Generator &amp;</a:t>
            </a:r>
          </a:p>
          <a:p>
            <a:pPr algn="ctr" eaLnBrk="1" hangingPunct="1">
              <a:spcBef>
                <a:spcPct val="0"/>
              </a:spcBef>
              <a:buFontTx/>
              <a:buNone/>
            </a:pPr>
            <a:r>
              <a:rPr lang="en-US" altLang="en-US" sz="1400" b="1">
                <a:solidFill>
                  <a:schemeClr val="bg1"/>
                </a:solidFill>
              </a:rPr>
              <a:t>Atomic-Task Executor</a:t>
            </a:r>
          </a:p>
        </p:txBody>
      </p:sp>
      <p:sp>
        <p:nvSpPr>
          <p:cNvPr id="83972" name="Rectangle 4"/>
          <p:cNvSpPr>
            <a:spLocks noChangeArrowheads="1"/>
          </p:cNvSpPr>
          <p:nvPr/>
        </p:nvSpPr>
        <p:spPr bwMode="auto">
          <a:xfrm>
            <a:off x="6596063" y="1909763"/>
            <a:ext cx="1416050" cy="4635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Optimization &amp;</a:t>
            </a:r>
          </a:p>
          <a:p>
            <a:pPr algn="ctr" eaLnBrk="1" hangingPunct="1">
              <a:spcBef>
                <a:spcPct val="0"/>
              </a:spcBef>
              <a:buFontTx/>
              <a:buNone/>
            </a:pPr>
            <a:r>
              <a:rPr lang="en-US" altLang="en-US" sz="1400" b="1">
                <a:solidFill>
                  <a:schemeClr val="bg1"/>
                </a:solidFill>
              </a:rPr>
              <a:t>Ordering Module</a:t>
            </a:r>
          </a:p>
        </p:txBody>
      </p:sp>
      <p:sp>
        <p:nvSpPr>
          <p:cNvPr id="83973" name="Rectangle 5"/>
          <p:cNvSpPr>
            <a:spLocks noChangeArrowheads="1"/>
          </p:cNvSpPr>
          <p:nvPr/>
        </p:nvSpPr>
        <p:spPr bwMode="auto">
          <a:xfrm>
            <a:off x="4059238" y="6532563"/>
            <a:ext cx="1322387" cy="236537"/>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Environment</a:t>
            </a:r>
          </a:p>
        </p:txBody>
      </p:sp>
      <p:sp>
        <p:nvSpPr>
          <p:cNvPr id="83974" name="Rectangle 6"/>
          <p:cNvSpPr>
            <a:spLocks noChangeArrowheads="1"/>
          </p:cNvSpPr>
          <p:nvPr/>
        </p:nvSpPr>
        <p:spPr bwMode="auto">
          <a:xfrm>
            <a:off x="1247775" y="3187700"/>
            <a:ext cx="946150" cy="536575"/>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Sensor</a:t>
            </a:r>
          </a:p>
          <a:p>
            <a:pPr algn="ctr" eaLnBrk="1" hangingPunct="1">
              <a:spcBef>
                <a:spcPct val="0"/>
              </a:spcBef>
              <a:buFontTx/>
              <a:buNone/>
            </a:pPr>
            <a:r>
              <a:rPr lang="en-US" altLang="en-US" sz="1400" b="1">
                <a:solidFill>
                  <a:schemeClr val="bg1"/>
                </a:solidFill>
              </a:rPr>
              <a:t>Processor</a:t>
            </a:r>
          </a:p>
        </p:txBody>
      </p:sp>
      <p:sp>
        <p:nvSpPr>
          <p:cNvPr id="83975" name="Line 7"/>
          <p:cNvSpPr>
            <a:spLocks noChangeShapeType="1"/>
          </p:cNvSpPr>
          <p:nvPr/>
        </p:nvSpPr>
        <p:spPr bwMode="auto">
          <a:xfrm flipV="1">
            <a:off x="5453063" y="2041525"/>
            <a:ext cx="1025525"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6" name="Line 8"/>
          <p:cNvSpPr>
            <a:spLocks noChangeShapeType="1"/>
          </p:cNvSpPr>
          <p:nvPr/>
        </p:nvSpPr>
        <p:spPr bwMode="auto">
          <a:xfrm flipH="1" flipV="1">
            <a:off x="5453063" y="2281238"/>
            <a:ext cx="1108075"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7" name="Freeform 9"/>
          <p:cNvSpPr>
            <a:spLocks/>
          </p:cNvSpPr>
          <p:nvPr/>
        </p:nvSpPr>
        <p:spPr bwMode="auto">
          <a:xfrm>
            <a:off x="5111750" y="2374900"/>
            <a:ext cx="1603375" cy="854075"/>
          </a:xfrm>
          <a:custGeom>
            <a:avLst/>
            <a:gdLst>
              <a:gd name="T0" fmla="*/ 0 w 1010"/>
              <a:gd name="T1" fmla="*/ 0 h 538"/>
              <a:gd name="T2" fmla="*/ 2147483646 w 1010"/>
              <a:gd name="T3" fmla="*/ 2147483646 h 538"/>
              <a:gd name="T4" fmla="*/ 0 60000 65536"/>
              <a:gd name="T5" fmla="*/ 0 60000 65536"/>
            </a:gdLst>
            <a:ahLst/>
            <a:cxnLst>
              <a:cxn ang="T4">
                <a:pos x="T0" y="T1"/>
              </a:cxn>
              <a:cxn ang="T5">
                <a:pos x="T2" y="T3"/>
              </a:cxn>
            </a:cxnLst>
            <a:rect l="0" t="0" r="r" b="b"/>
            <a:pathLst>
              <a:path w="1010" h="538">
                <a:moveTo>
                  <a:pt x="0" y="0"/>
                </a:moveTo>
                <a:lnTo>
                  <a:pt x="1010" y="538"/>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8" name="Text Box 10"/>
          <p:cNvSpPr txBox="1">
            <a:spLocks noChangeArrowheads="1"/>
          </p:cNvSpPr>
          <p:nvPr/>
        </p:nvSpPr>
        <p:spPr bwMode="auto">
          <a:xfrm>
            <a:off x="73025" y="2441575"/>
            <a:ext cx="838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World</a:t>
            </a:r>
          </a:p>
          <a:p>
            <a:pPr eaLnBrk="1" hangingPunct="1">
              <a:spcBef>
                <a:spcPct val="0"/>
              </a:spcBef>
              <a:buFontTx/>
              <a:buNone/>
            </a:pPr>
            <a:r>
              <a:rPr lang="en-US" altLang="en-US" sz="1400"/>
              <a:t>Database</a:t>
            </a:r>
          </a:p>
        </p:txBody>
      </p:sp>
      <p:sp>
        <p:nvSpPr>
          <p:cNvPr id="83979" name="Text Box 11"/>
          <p:cNvSpPr txBox="1">
            <a:spLocks noChangeArrowheads="1"/>
          </p:cNvSpPr>
          <p:nvPr/>
        </p:nvSpPr>
        <p:spPr bwMode="auto">
          <a:xfrm>
            <a:off x="969963" y="80963"/>
            <a:ext cx="7032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External</a:t>
            </a:r>
          </a:p>
        </p:txBody>
      </p:sp>
      <p:sp>
        <p:nvSpPr>
          <p:cNvPr id="83980" name="Text Box 12"/>
          <p:cNvSpPr txBox="1">
            <a:spLocks noChangeArrowheads="1"/>
          </p:cNvSpPr>
          <p:nvPr/>
        </p:nvSpPr>
        <p:spPr bwMode="auto">
          <a:xfrm>
            <a:off x="976313" y="303213"/>
            <a:ext cx="660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Internal</a:t>
            </a:r>
          </a:p>
        </p:txBody>
      </p:sp>
      <p:sp>
        <p:nvSpPr>
          <p:cNvPr id="83981" name="Text Box 13"/>
          <p:cNvSpPr txBox="1">
            <a:spLocks noChangeArrowheads="1"/>
          </p:cNvSpPr>
          <p:nvPr/>
        </p:nvSpPr>
        <p:spPr bwMode="auto">
          <a:xfrm>
            <a:off x="982663" y="6315075"/>
            <a:ext cx="7032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External</a:t>
            </a:r>
          </a:p>
        </p:txBody>
      </p:sp>
      <p:sp>
        <p:nvSpPr>
          <p:cNvPr id="83982" name="Text Box 14"/>
          <p:cNvSpPr txBox="1">
            <a:spLocks noChangeArrowheads="1"/>
          </p:cNvSpPr>
          <p:nvPr/>
        </p:nvSpPr>
        <p:spPr bwMode="auto">
          <a:xfrm>
            <a:off x="992188" y="6046788"/>
            <a:ext cx="660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Internal</a:t>
            </a:r>
          </a:p>
        </p:txBody>
      </p:sp>
      <p:sp>
        <p:nvSpPr>
          <p:cNvPr id="83983" name="Text Box 15"/>
          <p:cNvSpPr txBox="1">
            <a:spLocks noChangeArrowheads="1"/>
          </p:cNvSpPr>
          <p:nvPr/>
        </p:nvSpPr>
        <p:spPr bwMode="auto">
          <a:xfrm>
            <a:off x="4549775" y="25400"/>
            <a:ext cx="8318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User Input</a:t>
            </a:r>
          </a:p>
        </p:txBody>
      </p:sp>
      <p:sp>
        <p:nvSpPr>
          <p:cNvPr id="83984" name="Text Box 16"/>
          <p:cNvSpPr txBox="1">
            <a:spLocks noChangeArrowheads="1"/>
          </p:cNvSpPr>
          <p:nvPr/>
        </p:nvSpPr>
        <p:spPr bwMode="auto">
          <a:xfrm>
            <a:off x="4564063" y="1471613"/>
            <a:ext cx="674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Mission</a:t>
            </a:r>
          </a:p>
        </p:txBody>
      </p:sp>
      <p:sp>
        <p:nvSpPr>
          <p:cNvPr id="83985" name="Text Box 17"/>
          <p:cNvSpPr txBox="1">
            <a:spLocks noChangeArrowheads="1"/>
          </p:cNvSpPr>
          <p:nvPr/>
        </p:nvSpPr>
        <p:spPr bwMode="auto">
          <a:xfrm>
            <a:off x="5430838" y="1601788"/>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Un-optimized</a:t>
            </a:r>
          </a:p>
          <a:p>
            <a:pPr eaLnBrk="1" hangingPunct="1">
              <a:spcBef>
                <a:spcPct val="0"/>
              </a:spcBef>
              <a:buFontTx/>
              <a:buNone/>
            </a:pPr>
            <a:r>
              <a:rPr lang="en-US" altLang="en-US" sz="1200"/>
              <a:t>group of tasks</a:t>
            </a:r>
          </a:p>
        </p:txBody>
      </p:sp>
      <p:sp>
        <p:nvSpPr>
          <p:cNvPr id="83986" name="Text Box 18"/>
          <p:cNvSpPr txBox="1">
            <a:spLocks noChangeArrowheads="1"/>
          </p:cNvSpPr>
          <p:nvPr/>
        </p:nvSpPr>
        <p:spPr bwMode="auto">
          <a:xfrm>
            <a:off x="5532438" y="2036763"/>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Ordered</a:t>
            </a:r>
          </a:p>
          <a:p>
            <a:pPr algn="ctr" eaLnBrk="1" hangingPunct="1">
              <a:spcBef>
                <a:spcPct val="0"/>
              </a:spcBef>
              <a:buFontTx/>
              <a:buNone/>
            </a:pPr>
            <a:r>
              <a:rPr lang="en-US" altLang="en-US" sz="1200"/>
              <a:t>group of tasks</a:t>
            </a:r>
          </a:p>
        </p:txBody>
      </p:sp>
      <p:sp>
        <p:nvSpPr>
          <p:cNvPr id="83987" name="Text Box 19"/>
          <p:cNvSpPr txBox="1">
            <a:spLocks noChangeArrowheads="1"/>
          </p:cNvSpPr>
          <p:nvPr/>
        </p:nvSpPr>
        <p:spPr bwMode="auto">
          <a:xfrm>
            <a:off x="1600200" y="2251075"/>
            <a:ext cx="1320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Queries &amp; updates</a:t>
            </a:r>
          </a:p>
        </p:txBody>
      </p:sp>
      <p:sp>
        <p:nvSpPr>
          <p:cNvPr id="83988" name="Text Box 20"/>
          <p:cNvSpPr txBox="1">
            <a:spLocks noChangeArrowheads="1"/>
          </p:cNvSpPr>
          <p:nvPr/>
        </p:nvSpPr>
        <p:spPr bwMode="auto">
          <a:xfrm>
            <a:off x="1604963" y="1774825"/>
            <a:ext cx="153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Updated Environment</a:t>
            </a:r>
          </a:p>
          <a:p>
            <a:pPr eaLnBrk="1" hangingPunct="1">
              <a:spcBef>
                <a:spcPct val="0"/>
              </a:spcBef>
              <a:buFontTx/>
              <a:buNone/>
            </a:pPr>
            <a:r>
              <a:rPr lang="en-US" altLang="en-US" sz="1200"/>
              <a:t>Knowledge</a:t>
            </a:r>
          </a:p>
        </p:txBody>
      </p:sp>
      <p:sp>
        <p:nvSpPr>
          <p:cNvPr id="83989" name="Text Box 21"/>
          <p:cNvSpPr txBox="1">
            <a:spLocks noChangeArrowheads="1"/>
          </p:cNvSpPr>
          <p:nvPr/>
        </p:nvSpPr>
        <p:spPr bwMode="auto">
          <a:xfrm>
            <a:off x="5807075" y="2579688"/>
            <a:ext cx="4810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Task</a:t>
            </a:r>
          </a:p>
        </p:txBody>
      </p:sp>
      <p:sp>
        <p:nvSpPr>
          <p:cNvPr id="83990" name="Text Box 22"/>
          <p:cNvSpPr txBox="1">
            <a:spLocks noChangeArrowheads="1"/>
          </p:cNvSpPr>
          <p:nvPr/>
        </p:nvSpPr>
        <p:spPr bwMode="auto">
          <a:xfrm>
            <a:off x="4032250" y="2641600"/>
            <a:ext cx="1577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States and results of</a:t>
            </a:r>
          </a:p>
          <a:p>
            <a:pPr eaLnBrk="1" hangingPunct="1">
              <a:spcBef>
                <a:spcPct val="0"/>
              </a:spcBef>
              <a:buFontTx/>
              <a:buNone/>
            </a:pPr>
            <a:r>
              <a:rPr lang="en-US" altLang="en-US" sz="1200"/>
              <a:t>atomic tasks execution</a:t>
            </a:r>
          </a:p>
        </p:txBody>
      </p:sp>
      <p:sp>
        <p:nvSpPr>
          <p:cNvPr id="83991" name="Text Box 23"/>
          <p:cNvSpPr txBox="1">
            <a:spLocks noChangeArrowheads="1"/>
          </p:cNvSpPr>
          <p:nvPr/>
        </p:nvSpPr>
        <p:spPr bwMode="auto">
          <a:xfrm>
            <a:off x="5586413" y="6361113"/>
            <a:ext cx="7381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Actions</a:t>
            </a:r>
          </a:p>
        </p:txBody>
      </p:sp>
      <p:sp>
        <p:nvSpPr>
          <p:cNvPr id="83992" name="Text Box 24"/>
          <p:cNvSpPr txBox="1">
            <a:spLocks noChangeArrowheads="1"/>
          </p:cNvSpPr>
          <p:nvPr/>
        </p:nvSpPr>
        <p:spPr bwMode="auto">
          <a:xfrm>
            <a:off x="6891338" y="4306888"/>
            <a:ext cx="12017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Command-Units</a:t>
            </a:r>
          </a:p>
        </p:txBody>
      </p:sp>
      <p:sp>
        <p:nvSpPr>
          <p:cNvPr id="83993" name="Text Box 25"/>
          <p:cNvSpPr txBox="1">
            <a:spLocks noChangeArrowheads="1"/>
          </p:cNvSpPr>
          <p:nvPr/>
        </p:nvSpPr>
        <p:spPr bwMode="auto">
          <a:xfrm>
            <a:off x="3119438" y="6353175"/>
            <a:ext cx="668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Events</a:t>
            </a:r>
          </a:p>
        </p:txBody>
      </p:sp>
      <p:sp>
        <p:nvSpPr>
          <p:cNvPr id="83994" name="Text Box 26"/>
          <p:cNvSpPr txBox="1">
            <a:spLocks noChangeArrowheads="1"/>
          </p:cNvSpPr>
          <p:nvPr/>
        </p:nvSpPr>
        <p:spPr bwMode="auto">
          <a:xfrm>
            <a:off x="2128838" y="4278313"/>
            <a:ext cx="11207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Observed input</a:t>
            </a:r>
          </a:p>
        </p:txBody>
      </p:sp>
      <p:sp>
        <p:nvSpPr>
          <p:cNvPr id="83995" name="Text Box 27"/>
          <p:cNvSpPr txBox="1">
            <a:spLocks noChangeArrowheads="1"/>
          </p:cNvSpPr>
          <p:nvPr/>
        </p:nvSpPr>
        <p:spPr bwMode="auto">
          <a:xfrm>
            <a:off x="4538663" y="3230563"/>
            <a:ext cx="1339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Predicted changes</a:t>
            </a:r>
          </a:p>
          <a:p>
            <a:pPr algn="ctr" eaLnBrk="1" hangingPunct="1">
              <a:spcBef>
                <a:spcPct val="0"/>
              </a:spcBef>
              <a:buFontTx/>
              <a:buNone/>
            </a:pPr>
            <a:r>
              <a:rPr lang="en-US" altLang="en-US" sz="1200"/>
              <a:t>in the environment</a:t>
            </a:r>
          </a:p>
        </p:txBody>
      </p:sp>
      <p:sp>
        <p:nvSpPr>
          <p:cNvPr id="83996" name="Text Box 28"/>
          <p:cNvSpPr txBox="1">
            <a:spLocks noChangeArrowheads="1"/>
          </p:cNvSpPr>
          <p:nvPr/>
        </p:nvSpPr>
        <p:spPr bwMode="auto">
          <a:xfrm>
            <a:off x="2147888" y="3187700"/>
            <a:ext cx="1139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Filtered &amp;</a:t>
            </a:r>
          </a:p>
          <a:p>
            <a:pPr algn="ctr" eaLnBrk="1" hangingPunct="1">
              <a:spcBef>
                <a:spcPct val="0"/>
              </a:spcBef>
              <a:buFontTx/>
              <a:buNone/>
            </a:pPr>
            <a:r>
              <a:rPr lang="en-US" altLang="en-US" sz="1200"/>
              <a:t>Perceived input</a:t>
            </a:r>
          </a:p>
        </p:txBody>
      </p:sp>
      <p:sp>
        <p:nvSpPr>
          <p:cNvPr id="83997" name="Freeform 29"/>
          <p:cNvSpPr>
            <a:spLocks/>
          </p:cNvSpPr>
          <p:nvPr/>
        </p:nvSpPr>
        <p:spPr bwMode="auto">
          <a:xfrm>
            <a:off x="4740275" y="2371725"/>
            <a:ext cx="1582738" cy="857250"/>
          </a:xfrm>
          <a:custGeom>
            <a:avLst/>
            <a:gdLst>
              <a:gd name="T0" fmla="*/ 0 w 997"/>
              <a:gd name="T1" fmla="*/ 0 h 540"/>
              <a:gd name="T2" fmla="*/ 2147483646 w 997"/>
              <a:gd name="T3" fmla="*/ 2147483646 h 540"/>
              <a:gd name="T4" fmla="*/ 0 60000 65536"/>
              <a:gd name="T5" fmla="*/ 0 60000 65536"/>
            </a:gdLst>
            <a:ahLst/>
            <a:cxnLst>
              <a:cxn ang="T4">
                <a:pos x="T0" y="T1"/>
              </a:cxn>
              <a:cxn ang="T5">
                <a:pos x="T2" y="T3"/>
              </a:cxn>
            </a:cxnLst>
            <a:rect l="0" t="0" r="r" b="b"/>
            <a:pathLst>
              <a:path w="997" h="540">
                <a:moveTo>
                  <a:pt x="0" y="0"/>
                </a:moveTo>
                <a:lnTo>
                  <a:pt x="997" y="540"/>
                </a:lnTo>
              </a:path>
            </a:pathLst>
          </a:custGeom>
          <a:noFill/>
          <a:ln w="38100" cmpd="sng">
            <a:solidFill>
              <a:schemeClr val="tx1"/>
            </a:solidFill>
            <a:round/>
            <a:headEnd type="triangle" w="sm" len="me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98" name="Line 30"/>
          <p:cNvSpPr>
            <a:spLocks noChangeShapeType="1"/>
          </p:cNvSpPr>
          <p:nvPr/>
        </p:nvSpPr>
        <p:spPr bwMode="auto">
          <a:xfrm>
            <a:off x="6935788" y="3724275"/>
            <a:ext cx="0" cy="50800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99" name="Rectangle 31"/>
          <p:cNvSpPr>
            <a:spLocks noChangeArrowheads="1"/>
          </p:cNvSpPr>
          <p:nvPr/>
        </p:nvSpPr>
        <p:spPr bwMode="auto">
          <a:xfrm>
            <a:off x="2690813" y="5446713"/>
            <a:ext cx="3711575" cy="6794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b="1">
              <a:solidFill>
                <a:schemeClr val="bg1"/>
              </a:solidFill>
            </a:endParaRPr>
          </a:p>
        </p:txBody>
      </p:sp>
      <p:sp>
        <p:nvSpPr>
          <p:cNvPr id="84000" name="Rectangle 32"/>
          <p:cNvSpPr>
            <a:spLocks noChangeArrowheads="1"/>
          </p:cNvSpPr>
          <p:nvPr/>
        </p:nvSpPr>
        <p:spPr bwMode="auto">
          <a:xfrm>
            <a:off x="4829175" y="569595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IR</a:t>
            </a:r>
          </a:p>
        </p:txBody>
      </p:sp>
      <p:sp>
        <p:nvSpPr>
          <p:cNvPr id="84001" name="Rectangle 33"/>
          <p:cNvSpPr>
            <a:spLocks noChangeArrowheads="1"/>
          </p:cNvSpPr>
          <p:nvPr/>
        </p:nvSpPr>
        <p:spPr bwMode="auto">
          <a:xfrm>
            <a:off x="4186238" y="568960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Camera</a:t>
            </a:r>
          </a:p>
        </p:txBody>
      </p:sp>
      <p:sp>
        <p:nvSpPr>
          <p:cNvPr id="84002" name="Rectangle 34"/>
          <p:cNvSpPr>
            <a:spLocks noChangeArrowheads="1"/>
          </p:cNvSpPr>
          <p:nvPr/>
        </p:nvSpPr>
        <p:spPr bwMode="auto">
          <a:xfrm>
            <a:off x="5748338" y="5686425"/>
            <a:ext cx="633412"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wheels</a:t>
            </a:r>
          </a:p>
        </p:txBody>
      </p:sp>
      <p:sp>
        <p:nvSpPr>
          <p:cNvPr id="84003" name="Text Box 35"/>
          <p:cNvSpPr txBox="1">
            <a:spLocks noChangeArrowheads="1"/>
          </p:cNvSpPr>
          <p:nvPr/>
        </p:nvSpPr>
        <p:spPr bwMode="auto">
          <a:xfrm>
            <a:off x="5575300" y="5434013"/>
            <a:ext cx="8270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solidFill>
                  <a:schemeClr val="bg1"/>
                </a:solidFill>
              </a:rPr>
              <a:t>Actuators</a:t>
            </a:r>
          </a:p>
        </p:txBody>
      </p:sp>
      <p:sp>
        <p:nvSpPr>
          <p:cNvPr id="84004" name="Freeform 36"/>
          <p:cNvSpPr>
            <a:spLocks/>
          </p:cNvSpPr>
          <p:nvPr/>
        </p:nvSpPr>
        <p:spPr bwMode="auto">
          <a:xfrm>
            <a:off x="5389563" y="6115050"/>
            <a:ext cx="685800" cy="560388"/>
          </a:xfrm>
          <a:custGeom>
            <a:avLst/>
            <a:gdLst>
              <a:gd name="T0" fmla="*/ 2147483646 w 432"/>
              <a:gd name="T1" fmla="*/ 0 h 353"/>
              <a:gd name="T2" fmla="*/ 0 w 432"/>
              <a:gd name="T3" fmla="*/ 2147483646 h 353"/>
              <a:gd name="T4" fmla="*/ 0 60000 65536"/>
              <a:gd name="T5" fmla="*/ 0 60000 65536"/>
            </a:gdLst>
            <a:ahLst/>
            <a:cxnLst>
              <a:cxn ang="T4">
                <a:pos x="T0" y="T1"/>
              </a:cxn>
              <a:cxn ang="T5">
                <a:pos x="T2" y="T3"/>
              </a:cxn>
            </a:cxnLst>
            <a:rect l="0" t="0" r="r" b="b"/>
            <a:pathLst>
              <a:path w="432" h="353">
                <a:moveTo>
                  <a:pt x="432" y="0"/>
                </a:moveTo>
                <a:lnTo>
                  <a:pt x="0" y="353"/>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5" name="Freeform 37"/>
          <p:cNvSpPr>
            <a:spLocks/>
          </p:cNvSpPr>
          <p:nvPr/>
        </p:nvSpPr>
        <p:spPr bwMode="auto">
          <a:xfrm>
            <a:off x="3208338" y="6115050"/>
            <a:ext cx="790575" cy="542925"/>
          </a:xfrm>
          <a:custGeom>
            <a:avLst/>
            <a:gdLst>
              <a:gd name="T0" fmla="*/ 2147483646 w 534"/>
              <a:gd name="T1" fmla="*/ 2147483646 h 352"/>
              <a:gd name="T2" fmla="*/ 0 w 534"/>
              <a:gd name="T3" fmla="*/ 0 h 352"/>
              <a:gd name="T4" fmla="*/ 0 60000 65536"/>
              <a:gd name="T5" fmla="*/ 0 60000 65536"/>
            </a:gdLst>
            <a:ahLst/>
            <a:cxnLst>
              <a:cxn ang="T4">
                <a:pos x="T0" y="T1"/>
              </a:cxn>
              <a:cxn ang="T5">
                <a:pos x="T2" y="T3"/>
              </a:cxn>
            </a:cxnLst>
            <a:rect l="0" t="0" r="r" b="b"/>
            <a:pathLst>
              <a:path w="534" h="352">
                <a:moveTo>
                  <a:pt x="534" y="352"/>
                </a:moveTo>
                <a:lnTo>
                  <a:pt x="0" y="0"/>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6" name="Freeform 38"/>
          <p:cNvSpPr>
            <a:spLocks/>
          </p:cNvSpPr>
          <p:nvPr/>
        </p:nvSpPr>
        <p:spPr bwMode="auto">
          <a:xfrm>
            <a:off x="1604963" y="3721100"/>
            <a:ext cx="1260475" cy="1612900"/>
          </a:xfrm>
          <a:custGeom>
            <a:avLst/>
            <a:gdLst>
              <a:gd name="T0" fmla="*/ 2147483646 w 648"/>
              <a:gd name="T1" fmla="*/ 2147483646 h 1118"/>
              <a:gd name="T2" fmla="*/ 0 w 648"/>
              <a:gd name="T3" fmla="*/ 0 h 1118"/>
              <a:gd name="T4" fmla="*/ 0 60000 65536"/>
              <a:gd name="T5" fmla="*/ 0 60000 65536"/>
            </a:gdLst>
            <a:ahLst/>
            <a:cxnLst>
              <a:cxn ang="T4">
                <a:pos x="T0" y="T1"/>
              </a:cxn>
              <a:cxn ang="T5">
                <a:pos x="T2" y="T3"/>
              </a:cxn>
            </a:cxnLst>
            <a:rect l="0" t="0" r="r" b="b"/>
            <a:pathLst>
              <a:path w="648" h="1118">
                <a:moveTo>
                  <a:pt x="648" y="1118"/>
                </a:moveTo>
                <a:lnTo>
                  <a:pt x="0" y="0"/>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4007" name="Group 39"/>
          <p:cNvGrpSpPr>
            <a:grpSpLocks/>
          </p:cNvGrpSpPr>
          <p:nvPr/>
        </p:nvGrpSpPr>
        <p:grpSpPr bwMode="auto">
          <a:xfrm>
            <a:off x="5999163" y="4760913"/>
            <a:ext cx="2133600" cy="952500"/>
            <a:chOff x="3779" y="2999"/>
            <a:chExt cx="1344" cy="600"/>
          </a:xfrm>
        </p:grpSpPr>
        <p:sp>
          <p:nvSpPr>
            <p:cNvPr id="84043" name="Line 40"/>
            <p:cNvSpPr>
              <a:spLocks noChangeShapeType="1"/>
            </p:cNvSpPr>
            <p:nvPr/>
          </p:nvSpPr>
          <p:spPr bwMode="auto">
            <a:xfrm flipH="1">
              <a:off x="4033" y="3171"/>
              <a:ext cx="499" cy="428"/>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44" name="Text Box 41"/>
            <p:cNvSpPr txBox="1">
              <a:spLocks noChangeArrowheads="1"/>
            </p:cNvSpPr>
            <p:nvPr/>
          </p:nvSpPr>
          <p:spPr bwMode="auto">
            <a:xfrm>
              <a:off x="3779" y="2999"/>
              <a:ext cx="1297" cy="204"/>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Control Supervisor (CS)</a:t>
              </a:r>
            </a:p>
          </p:txBody>
        </p:sp>
        <p:sp>
          <p:nvSpPr>
            <p:cNvPr id="84045" name="Text Box 42"/>
            <p:cNvSpPr txBox="1">
              <a:spLocks noChangeArrowheads="1"/>
            </p:cNvSpPr>
            <p:nvPr/>
          </p:nvSpPr>
          <p:spPr bwMode="auto">
            <a:xfrm>
              <a:off x="4283" y="3330"/>
              <a:ext cx="84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Command Actions</a:t>
              </a:r>
            </a:p>
          </p:txBody>
        </p:sp>
      </p:grpSp>
      <p:sp>
        <p:nvSpPr>
          <p:cNvPr id="84008" name="Text Box 43"/>
          <p:cNvSpPr txBox="1">
            <a:spLocks noChangeArrowheads="1"/>
          </p:cNvSpPr>
          <p:nvPr/>
        </p:nvSpPr>
        <p:spPr bwMode="auto">
          <a:xfrm>
            <a:off x="3998913" y="5019675"/>
            <a:ext cx="917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Resources</a:t>
            </a:r>
          </a:p>
        </p:txBody>
      </p:sp>
      <p:sp>
        <p:nvSpPr>
          <p:cNvPr id="84009" name="Freeform 44"/>
          <p:cNvSpPr>
            <a:spLocks/>
          </p:cNvSpPr>
          <p:nvPr/>
        </p:nvSpPr>
        <p:spPr bwMode="auto">
          <a:xfrm>
            <a:off x="4565650" y="82550"/>
            <a:ext cx="1588" cy="434975"/>
          </a:xfrm>
          <a:custGeom>
            <a:avLst/>
            <a:gdLst>
              <a:gd name="T0" fmla="*/ 0 w 1"/>
              <a:gd name="T1" fmla="*/ 0 h 342"/>
              <a:gd name="T2" fmla="*/ 2147483646 w 1"/>
              <a:gd name="T3" fmla="*/ 2147483646 h 342"/>
              <a:gd name="T4" fmla="*/ 0 60000 65536"/>
              <a:gd name="T5" fmla="*/ 0 60000 65536"/>
            </a:gdLst>
            <a:ahLst/>
            <a:cxnLst>
              <a:cxn ang="T4">
                <a:pos x="T0" y="T1"/>
              </a:cxn>
              <a:cxn ang="T5">
                <a:pos x="T2" y="T3"/>
              </a:cxn>
            </a:cxnLst>
            <a:rect l="0" t="0" r="r" b="b"/>
            <a:pathLst>
              <a:path w="1" h="342">
                <a:moveTo>
                  <a:pt x="0" y="0"/>
                </a:moveTo>
                <a:lnTo>
                  <a:pt x="1" y="342"/>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0" name="Line 45"/>
          <p:cNvSpPr>
            <a:spLocks noChangeShapeType="1"/>
          </p:cNvSpPr>
          <p:nvPr/>
        </p:nvSpPr>
        <p:spPr bwMode="auto">
          <a:xfrm flipV="1">
            <a:off x="7250113" y="2373313"/>
            <a:ext cx="0" cy="84455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1" name="Freeform 46"/>
          <p:cNvSpPr>
            <a:spLocks/>
          </p:cNvSpPr>
          <p:nvPr/>
        </p:nvSpPr>
        <p:spPr bwMode="auto">
          <a:xfrm>
            <a:off x="7434263" y="2373313"/>
            <a:ext cx="3175" cy="852487"/>
          </a:xfrm>
          <a:custGeom>
            <a:avLst/>
            <a:gdLst>
              <a:gd name="T0" fmla="*/ 2147483646 w 2"/>
              <a:gd name="T1" fmla="*/ 0 h 537"/>
              <a:gd name="T2" fmla="*/ 0 w 2"/>
              <a:gd name="T3" fmla="*/ 2147483646 h 537"/>
              <a:gd name="T4" fmla="*/ 0 60000 65536"/>
              <a:gd name="T5" fmla="*/ 0 60000 65536"/>
            </a:gdLst>
            <a:ahLst/>
            <a:cxnLst>
              <a:cxn ang="T4">
                <a:pos x="T0" y="T1"/>
              </a:cxn>
              <a:cxn ang="T5">
                <a:pos x="T2" y="T3"/>
              </a:cxn>
            </a:cxnLst>
            <a:rect l="0" t="0" r="r" b="b"/>
            <a:pathLst>
              <a:path w="2" h="537">
                <a:moveTo>
                  <a:pt x="2" y="0"/>
                </a:moveTo>
                <a:lnTo>
                  <a:pt x="0" y="537"/>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2" name="Text Box 47"/>
          <p:cNvSpPr txBox="1">
            <a:spLocks noChangeArrowheads="1"/>
          </p:cNvSpPr>
          <p:nvPr/>
        </p:nvSpPr>
        <p:spPr bwMode="auto">
          <a:xfrm>
            <a:off x="7386638" y="2463800"/>
            <a:ext cx="109855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Ordered group</a:t>
            </a:r>
          </a:p>
          <a:p>
            <a:pPr eaLnBrk="1" hangingPunct="1">
              <a:spcBef>
                <a:spcPct val="0"/>
              </a:spcBef>
              <a:buFontTx/>
              <a:buNone/>
            </a:pPr>
            <a:r>
              <a:rPr lang="en-US" altLang="en-US" sz="1200"/>
              <a:t>of Sub-tasks &amp;</a:t>
            </a:r>
          </a:p>
          <a:p>
            <a:pPr eaLnBrk="1" hangingPunct="1">
              <a:spcBef>
                <a:spcPct val="0"/>
              </a:spcBef>
              <a:buFontTx/>
              <a:buNone/>
            </a:pPr>
            <a:r>
              <a:rPr lang="en-US" altLang="en-US" sz="1200"/>
              <a:t>Atomic-tasks</a:t>
            </a:r>
          </a:p>
        </p:txBody>
      </p:sp>
      <p:sp>
        <p:nvSpPr>
          <p:cNvPr id="84013" name="Text Box 48"/>
          <p:cNvSpPr txBox="1">
            <a:spLocks noChangeArrowheads="1"/>
          </p:cNvSpPr>
          <p:nvPr/>
        </p:nvSpPr>
        <p:spPr bwMode="auto">
          <a:xfrm>
            <a:off x="6840538" y="2709863"/>
            <a:ext cx="4810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t>Task</a:t>
            </a:r>
          </a:p>
        </p:txBody>
      </p:sp>
      <p:sp>
        <p:nvSpPr>
          <p:cNvPr id="84014" name="Rectangle 49"/>
          <p:cNvSpPr>
            <a:spLocks noChangeArrowheads="1"/>
          </p:cNvSpPr>
          <p:nvPr/>
        </p:nvSpPr>
        <p:spPr bwMode="auto">
          <a:xfrm>
            <a:off x="6464300" y="4232275"/>
            <a:ext cx="914400" cy="74613"/>
          </a:xfrm>
          <a:prstGeom prst="rect">
            <a:avLst/>
          </a:prstGeom>
          <a:solidFill>
            <a:schemeClr val="tx1"/>
          </a:solidFill>
          <a:ln w="19050">
            <a:solidFill>
              <a:schemeClr val="tx1"/>
            </a:solidFill>
            <a:miter lim="800000"/>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4015" name="Text Box 50"/>
          <p:cNvSpPr txBox="1">
            <a:spLocks noChangeArrowheads="1"/>
          </p:cNvSpPr>
          <p:nvPr/>
        </p:nvSpPr>
        <p:spPr bwMode="auto">
          <a:xfrm>
            <a:off x="8091488" y="3783013"/>
            <a:ext cx="846137"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Joy-stick</a:t>
            </a:r>
          </a:p>
        </p:txBody>
      </p:sp>
      <p:sp>
        <p:nvSpPr>
          <p:cNvPr id="84016" name="Line 51"/>
          <p:cNvSpPr>
            <a:spLocks noChangeShapeType="1"/>
          </p:cNvSpPr>
          <p:nvPr/>
        </p:nvSpPr>
        <p:spPr bwMode="auto">
          <a:xfrm>
            <a:off x="5805488" y="3948113"/>
            <a:ext cx="774700"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7" name="Freeform 52"/>
          <p:cNvSpPr>
            <a:spLocks/>
          </p:cNvSpPr>
          <p:nvPr/>
        </p:nvSpPr>
        <p:spPr bwMode="auto">
          <a:xfrm>
            <a:off x="6561138" y="3943350"/>
            <a:ext cx="1587" cy="288925"/>
          </a:xfrm>
          <a:custGeom>
            <a:avLst/>
            <a:gdLst>
              <a:gd name="T0" fmla="*/ 0 w 1"/>
              <a:gd name="T1" fmla="*/ 0 h 182"/>
              <a:gd name="T2" fmla="*/ 0 w 1"/>
              <a:gd name="T3" fmla="*/ 2147483646 h 182"/>
              <a:gd name="T4" fmla="*/ 0 60000 65536"/>
              <a:gd name="T5" fmla="*/ 0 60000 65536"/>
            </a:gdLst>
            <a:ahLst/>
            <a:cxnLst>
              <a:cxn ang="T4">
                <a:pos x="T0" y="T1"/>
              </a:cxn>
              <a:cxn ang="T5">
                <a:pos x="T2" y="T3"/>
              </a:cxn>
            </a:cxnLst>
            <a:rect l="0" t="0" r="r" b="b"/>
            <a:pathLst>
              <a:path w="1" h="182">
                <a:moveTo>
                  <a:pt x="0" y="0"/>
                </a:moveTo>
                <a:lnTo>
                  <a:pt x="0" y="182"/>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8" name="Text Box 53"/>
          <p:cNvSpPr txBox="1">
            <a:spLocks noChangeArrowheads="1"/>
          </p:cNvSpPr>
          <p:nvPr/>
        </p:nvSpPr>
        <p:spPr bwMode="auto">
          <a:xfrm>
            <a:off x="5097463" y="3786188"/>
            <a:ext cx="695325"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t>E-Stop</a:t>
            </a:r>
          </a:p>
        </p:txBody>
      </p:sp>
      <p:sp>
        <p:nvSpPr>
          <p:cNvPr id="84019" name="Line 54"/>
          <p:cNvSpPr>
            <a:spLocks noChangeShapeType="1"/>
          </p:cNvSpPr>
          <p:nvPr/>
        </p:nvSpPr>
        <p:spPr bwMode="auto">
          <a:xfrm>
            <a:off x="6938963" y="4302125"/>
            <a:ext cx="0" cy="404813"/>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20" name="Rectangle 55"/>
          <p:cNvSpPr>
            <a:spLocks noChangeArrowheads="1"/>
          </p:cNvSpPr>
          <p:nvPr/>
        </p:nvSpPr>
        <p:spPr bwMode="auto">
          <a:xfrm>
            <a:off x="4095750" y="1392238"/>
            <a:ext cx="914400" cy="74612"/>
          </a:xfrm>
          <a:prstGeom prst="rect">
            <a:avLst/>
          </a:prstGeom>
          <a:solidFill>
            <a:schemeClr val="tx1"/>
          </a:solidFill>
          <a:ln w="19050">
            <a:solidFill>
              <a:schemeClr val="tx1"/>
            </a:solidFill>
            <a:miter lim="800000"/>
            <a:headEn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4021" name="Line 56"/>
          <p:cNvSpPr>
            <a:spLocks noChangeShapeType="1"/>
          </p:cNvSpPr>
          <p:nvPr/>
        </p:nvSpPr>
        <p:spPr bwMode="auto">
          <a:xfrm>
            <a:off x="4586288" y="1397000"/>
            <a:ext cx="3175" cy="436563"/>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22" name="Rectangle 57"/>
          <p:cNvSpPr>
            <a:spLocks noChangeArrowheads="1"/>
          </p:cNvSpPr>
          <p:nvPr/>
        </p:nvSpPr>
        <p:spPr bwMode="auto">
          <a:xfrm>
            <a:off x="3690938" y="639763"/>
            <a:ext cx="1738312" cy="323850"/>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GUI</a:t>
            </a:r>
            <a:r>
              <a:rPr lang="en-US" altLang="en-US" sz="1400">
                <a:solidFill>
                  <a:schemeClr val="bg1"/>
                </a:solidFill>
              </a:rPr>
              <a:t> </a:t>
            </a:r>
            <a:r>
              <a:rPr lang="en-US" altLang="en-US" sz="1400" b="1">
                <a:solidFill>
                  <a:schemeClr val="bg1"/>
                </a:solidFill>
              </a:rPr>
              <a:t>Communicator</a:t>
            </a:r>
          </a:p>
        </p:txBody>
      </p:sp>
      <p:sp>
        <p:nvSpPr>
          <p:cNvPr id="84023" name="Line 58"/>
          <p:cNvSpPr>
            <a:spLocks noChangeShapeType="1"/>
          </p:cNvSpPr>
          <p:nvPr/>
        </p:nvSpPr>
        <p:spPr bwMode="auto">
          <a:xfrm>
            <a:off x="3579813" y="1096963"/>
            <a:ext cx="657225"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24" name="Freeform 59"/>
          <p:cNvSpPr>
            <a:spLocks/>
          </p:cNvSpPr>
          <p:nvPr/>
        </p:nvSpPr>
        <p:spPr bwMode="auto">
          <a:xfrm>
            <a:off x="4224338" y="1098550"/>
            <a:ext cx="1587" cy="295275"/>
          </a:xfrm>
          <a:custGeom>
            <a:avLst/>
            <a:gdLst>
              <a:gd name="T0" fmla="*/ 0 w 1"/>
              <a:gd name="T1" fmla="*/ 0 h 186"/>
              <a:gd name="T2" fmla="*/ 0 w 1"/>
              <a:gd name="T3" fmla="*/ 2147483646 h 186"/>
              <a:gd name="T4" fmla="*/ 0 60000 65536"/>
              <a:gd name="T5" fmla="*/ 0 60000 65536"/>
            </a:gdLst>
            <a:ahLst/>
            <a:cxnLst>
              <a:cxn ang="T4">
                <a:pos x="T0" y="T1"/>
              </a:cxn>
              <a:cxn ang="T5">
                <a:pos x="T2" y="T3"/>
              </a:cxn>
            </a:cxnLst>
            <a:rect l="0" t="0" r="r" b="b"/>
            <a:pathLst>
              <a:path w="1" h="186">
                <a:moveTo>
                  <a:pt x="0" y="0"/>
                </a:moveTo>
                <a:lnTo>
                  <a:pt x="0" y="186"/>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25" name="Text Box 60"/>
          <p:cNvSpPr txBox="1">
            <a:spLocks noChangeArrowheads="1"/>
          </p:cNvSpPr>
          <p:nvPr/>
        </p:nvSpPr>
        <p:spPr bwMode="auto">
          <a:xfrm>
            <a:off x="2593975" y="917575"/>
            <a:ext cx="985838"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Awareness</a:t>
            </a:r>
          </a:p>
        </p:txBody>
      </p:sp>
      <p:sp>
        <p:nvSpPr>
          <p:cNvPr id="84026" name="Freeform 61"/>
          <p:cNvSpPr>
            <a:spLocks/>
          </p:cNvSpPr>
          <p:nvPr/>
        </p:nvSpPr>
        <p:spPr bwMode="auto">
          <a:xfrm>
            <a:off x="4911725" y="1103313"/>
            <a:ext cx="4763" cy="293687"/>
          </a:xfrm>
          <a:custGeom>
            <a:avLst/>
            <a:gdLst>
              <a:gd name="T0" fmla="*/ 0 w 3"/>
              <a:gd name="T1" fmla="*/ 0 h 232"/>
              <a:gd name="T2" fmla="*/ 2147483646 w 3"/>
              <a:gd name="T3" fmla="*/ 2147483646 h 232"/>
              <a:gd name="T4" fmla="*/ 0 60000 65536"/>
              <a:gd name="T5" fmla="*/ 0 60000 65536"/>
            </a:gdLst>
            <a:ahLst/>
            <a:cxnLst>
              <a:cxn ang="T4">
                <a:pos x="T0" y="T1"/>
              </a:cxn>
              <a:cxn ang="T5">
                <a:pos x="T2" y="T3"/>
              </a:cxn>
            </a:cxnLst>
            <a:rect l="0" t="0" r="r" b="b"/>
            <a:pathLst>
              <a:path w="3" h="232">
                <a:moveTo>
                  <a:pt x="0" y="0"/>
                </a:moveTo>
                <a:lnTo>
                  <a:pt x="3" y="232"/>
                </a:lnTo>
              </a:path>
            </a:pathLst>
          </a:custGeom>
          <a:noFill/>
          <a:ln w="38100" cap="flat" cmpd="sng">
            <a:solidFill>
              <a:schemeClr val="tx1"/>
            </a:solidFill>
            <a:prstDash val="solid"/>
            <a:round/>
            <a:headEnd type="none" w="med" len="me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27" name="Text Box 62"/>
          <p:cNvSpPr txBox="1">
            <a:spLocks noChangeArrowheads="1"/>
          </p:cNvSpPr>
          <p:nvPr/>
        </p:nvSpPr>
        <p:spPr bwMode="auto">
          <a:xfrm>
            <a:off x="5567363" y="941388"/>
            <a:ext cx="815975" cy="323850"/>
          </a:xfrm>
          <a:prstGeom prst="rect">
            <a:avLst/>
          </a:prstGeom>
          <a:noFill/>
          <a:ln w="19050">
            <a:solidFill>
              <a:schemeClr val="tx1"/>
            </a:solidFill>
            <a:miter lim="800000"/>
            <a:headEnd/>
            <a:tailEnd type="none"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t>Localize</a:t>
            </a:r>
          </a:p>
        </p:txBody>
      </p:sp>
      <p:sp>
        <p:nvSpPr>
          <p:cNvPr id="84028" name="Line 63"/>
          <p:cNvSpPr>
            <a:spLocks noChangeShapeType="1"/>
          </p:cNvSpPr>
          <p:nvPr/>
        </p:nvSpPr>
        <p:spPr bwMode="auto">
          <a:xfrm>
            <a:off x="4903788" y="1104900"/>
            <a:ext cx="657225"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29" name="Line 64"/>
          <p:cNvSpPr>
            <a:spLocks noChangeShapeType="1"/>
          </p:cNvSpPr>
          <p:nvPr/>
        </p:nvSpPr>
        <p:spPr bwMode="auto">
          <a:xfrm>
            <a:off x="7289800" y="3948113"/>
            <a:ext cx="801688" cy="0"/>
          </a:xfrm>
          <a:prstGeom prst="line">
            <a:avLst/>
          </a:prstGeom>
          <a:noFill/>
          <a:ln w="38100">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30" name="Freeform 65"/>
          <p:cNvSpPr>
            <a:spLocks/>
          </p:cNvSpPr>
          <p:nvPr/>
        </p:nvSpPr>
        <p:spPr bwMode="auto">
          <a:xfrm>
            <a:off x="7288213" y="3941763"/>
            <a:ext cx="1587" cy="288925"/>
          </a:xfrm>
          <a:custGeom>
            <a:avLst/>
            <a:gdLst>
              <a:gd name="T0" fmla="*/ 0 w 1"/>
              <a:gd name="T1" fmla="*/ 0 h 182"/>
              <a:gd name="T2" fmla="*/ 0 w 1"/>
              <a:gd name="T3" fmla="*/ 2147483646 h 182"/>
              <a:gd name="T4" fmla="*/ 0 60000 65536"/>
              <a:gd name="T5" fmla="*/ 0 60000 65536"/>
            </a:gdLst>
            <a:ahLst/>
            <a:cxnLst>
              <a:cxn ang="T4">
                <a:pos x="T0" y="T1"/>
              </a:cxn>
              <a:cxn ang="T5">
                <a:pos x="T2" y="T3"/>
              </a:cxn>
            </a:cxnLst>
            <a:rect l="0" t="0" r="r" b="b"/>
            <a:pathLst>
              <a:path w="1" h="182">
                <a:moveTo>
                  <a:pt x="0" y="0"/>
                </a:moveTo>
                <a:lnTo>
                  <a:pt x="0" y="182"/>
                </a:lnTo>
              </a:path>
            </a:pathLst>
          </a:custGeom>
          <a:noFill/>
          <a:ln w="38100" cmpd="sng">
            <a:solidFill>
              <a:schemeClr val="tx1"/>
            </a:solidFill>
            <a:round/>
            <a:headEnd/>
            <a:tailEnd type="triangl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31" name="AutoShape 66"/>
          <p:cNvSpPr>
            <a:spLocks noChangeArrowheads="1"/>
          </p:cNvSpPr>
          <p:nvPr/>
        </p:nvSpPr>
        <p:spPr bwMode="auto">
          <a:xfrm>
            <a:off x="171450" y="1819275"/>
            <a:ext cx="609600" cy="622300"/>
          </a:xfrm>
          <a:prstGeom prst="flowChartMagneticDisk">
            <a:avLst/>
          </a:prstGeom>
          <a:solidFill>
            <a:schemeClr val="accent1"/>
          </a:solidFill>
          <a:ln w="9525">
            <a:solidFill>
              <a:schemeClr val="tx1"/>
            </a:solidFill>
            <a:round/>
            <a:headEnd/>
            <a:tailEnd/>
          </a:ln>
          <a:effectLst>
            <a:outerShdw dist="107763" dir="13500000" algn="ctr" rotWithShape="0">
              <a:schemeClr val="bg2"/>
            </a:outerShdw>
          </a:effec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b="1">
                <a:solidFill>
                  <a:schemeClr val="bg1"/>
                </a:solidFill>
              </a:rPr>
              <a:t>WD</a:t>
            </a:r>
          </a:p>
        </p:txBody>
      </p:sp>
      <p:sp>
        <p:nvSpPr>
          <p:cNvPr id="84032" name="Rectangle 67"/>
          <p:cNvSpPr>
            <a:spLocks noChangeArrowheads="1"/>
          </p:cNvSpPr>
          <p:nvPr/>
        </p:nvSpPr>
        <p:spPr bwMode="auto">
          <a:xfrm>
            <a:off x="3525838" y="5689600"/>
            <a:ext cx="619125"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Sonar</a:t>
            </a:r>
          </a:p>
        </p:txBody>
      </p:sp>
      <p:sp>
        <p:nvSpPr>
          <p:cNvPr id="84033" name="Rectangle 68"/>
          <p:cNvSpPr>
            <a:spLocks noChangeArrowheads="1"/>
          </p:cNvSpPr>
          <p:nvPr/>
        </p:nvSpPr>
        <p:spPr bwMode="auto">
          <a:xfrm>
            <a:off x="2865438" y="5689600"/>
            <a:ext cx="617537" cy="258763"/>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Laser</a:t>
            </a:r>
          </a:p>
        </p:txBody>
      </p:sp>
      <p:sp>
        <p:nvSpPr>
          <p:cNvPr id="84034" name="Text Box 69"/>
          <p:cNvSpPr txBox="1">
            <a:spLocks noChangeArrowheads="1"/>
          </p:cNvSpPr>
          <p:nvPr/>
        </p:nvSpPr>
        <p:spPr bwMode="auto">
          <a:xfrm>
            <a:off x="3687763" y="5438775"/>
            <a:ext cx="682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solidFill>
                  <a:schemeClr val="bg1"/>
                </a:solidFill>
              </a:rPr>
              <a:t>Sensors</a:t>
            </a:r>
          </a:p>
        </p:txBody>
      </p:sp>
      <p:sp>
        <p:nvSpPr>
          <p:cNvPr id="84035" name="Line 70"/>
          <p:cNvSpPr>
            <a:spLocks noChangeShapeType="1"/>
          </p:cNvSpPr>
          <p:nvPr/>
        </p:nvSpPr>
        <p:spPr bwMode="auto">
          <a:xfrm>
            <a:off x="4319588" y="3470275"/>
            <a:ext cx="1644650"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36" name="Rectangle 71"/>
          <p:cNvSpPr>
            <a:spLocks noChangeArrowheads="1"/>
          </p:cNvSpPr>
          <p:nvPr/>
        </p:nvSpPr>
        <p:spPr bwMode="auto">
          <a:xfrm>
            <a:off x="3379788" y="3197225"/>
            <a:ext cx="1225550" cy="536575"/>
          </a:xfrm>
          <a:prstGeom prst="rect">
            <a:avLst/>
          </a:prstGeom>
          <a:solidFill>
            <a:srgbClr val="FF33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3300"/>
            </a:extrusionClr>
            <a:contourClr>
              <a:srgbClr val="FF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b="1">
                <a:solidFill>
                  <a:schemeClr val="bg1"/>
                </a:solidFill>
              </a:rPr>
              <a:t>World Model</a:t>
            </a:r>
          </a:p>
          <a:p>
            <a:pPr algn="ctr" eaLnBrk="1" hangingPunct="1">
              <a:spcBef>
                <a:spcPct val="0"/>
              </a:spcBef>
              <a:buFontTx/>
              <a:buNone/>
            </a:pPr>
            <a:r>
              <a:rPr lang="en-US" altLang="en-US" sz="1400" b="1">
                <a:solidFill>
                  <a:schemeClr val="bg1"/>
                </a:solidFill>
              </a:rPr>
              <a:t>Predictor</a:t>
            </a:r>
          </a:p>
        </p:txBody>
      </p:sp>
      <p:sp>
        <p:nvSpPr>
          <p:cNvPr id="84037" name="Line 72"/>
          <p:cNvSpPr>
            <a:spLocks noChangeShapeType="1"/>
          </p:cNvSpPr>
          <p:nvPr/>
        </p:nvSpPr>
        <p:spPr bwMode="auto">
          <a:xfrm>
            <a:off x="2201863" y="3408363"/>
            <a:ext cx="1085850"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38" name="Line 73"/>
          <p:cNvSpPr>
            <a:spLocks noChangeShapeType="1"/>
          </p:cNvSpPr>
          <p:nvPr/>
        </p:nvSpPr>
        <p:spPr bwMode="auto">
          <a:xfrm>
            <a:off x="4589463" y="963613"/>
            <a:ext cx="0" cy="428625"/>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39" name="Line 74"/>
          <p:cNvSpPr>
            <a:spLocks noChangeShapeType="1"/>
          </p:cNvSpPr>
          <p:nvPr/>
        </p:nvSpPr>
        <p:spPr bwMode="auto">
          <a:xfrm flipH="1">
            <a:off x="776288" y="2178050"/>
            <a:ext cx="2798762"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040" name="Line 75"/>
          <p:cNvSpPr>
            <a:spLocks noChangeShapeType="1"/>
          </p:cNvSpPr>
          <p:nvPr/>
        </p:nvSpPr>
        <p:spPr bwMode="auto">
          <a:xfrm>
            <a:off x="835025" y="2022475"/>
            <a:ext cx="2744788" cy="0"/>
          </a:xfrm>
          <a:prstGeom prst="line">
            <a:avLst/>
          </a:prstGeom>
          <a:noFill/>
          <a:ln w="38100">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41" name="Rectangle 76"/>
          <p:cNvSpPr>
            <a:spLocks noChangeArrowheads="1"/>
          </p:cNvSpPr>
          <p:nvPr/>
        </p:nvSpPr>
        <p:spPr bwMode="auto">
          <a:xfrm>
            <a:off x="6715125" y="25400"/>
            <a:ext cx="2428875"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4042" name="Rectangle 77"/>
          <p:cNvSpPr>
            <a:spLocks noChangeArrowheads="1"/>
          </p:cNvSpPr>
          <p:nvPr/>
        </p:nvSpPr>
        <p:spPr bwMode="auto">
          <a:xfrm>
            <a:off x="996950" y="315913"/>
            <a:ext cx="7994650" cy="5999162"/>
          </a:xfrm>
          <a:prstGeom prst="rect">
            <a:avLst/>
          </a:prstGeom>
          <a:noFill/>
          <a:ln w="38100">
            <a:solidFill>
              <a:schemeClr val="tx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
        <p:nvSpPr>
          <p:cNvPr id="4" name="Slide Number Placeholder 3"/>
          <p:cNvSpPr>
            <a:spLocks noGrp="1"/>
          </p:cNvSpPr>
          <p:nvPr>
            <p:ph type="sldNum" sz="quarter" idx="12"/>
          </p:nvPr>
        </p:nvSpPr>
        <p:spPr/>
        <p:txBody>
          <a:bodyPr/>
          <a:lstStyle/>
          <a:p>
            <a:pPr>
              <a:defRPr/>
            </a:pPr>
            <a:fld id="{E11B2C2D-D27B-4C6D-AB78-22942397A13A}" type="slidenum">
              <a:rPr lang="en-US" altLang="en-US" smtClean="0"/>
              <a:pPr>
                <a:defRPr/>
              </a:pPr>
              <a:t>78</a:t>
            </a:fld>
            <a:endParaRPr lang="en-US" alt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BF00180B-28E1-46AC-A6A0-76ED8950AF70}" type="slidenum">
              <a:rPr lang="en-US" altLang="en-US"/>
              <a:pPr>
                <a:defRPr/>
              </a:pPr>
              <a:t>79</a:t>
            </a:fld>
            <a:endParaRPr lang="en-US" altLang="en-US"/>
          </a:p>
        </p:txBody>
      </p:sp>
      <p:sp>
        <p:nvSpPr>
          <p:cNvPr id="84995" name="Rectangle 2"/>
          <p:cNvSpPr>
            <a:spLocks noChangeArrowheads="1"/>
          </p:cNvSpPr>
          <p:nvPr/>
        </p:nvSpPr>
        <p:spPr bwMode="auto">
          <a:xfrm>
            <a:off x="685800" y="619125"/>
            <a:ext cx="77724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a:solidFill>
                  <a:schemeClr val="tx2"/>
                </a:solidFill>
              </a:rPr>
              <a:t>Reactive Behaviors</a:t>
            </a:r>
          </a:p>
        </p:txBody>
      </p:sp>
      <p:sp>
        <p:nvSpPr>
          <p:cNvPr id="531459" name="Rectangle 3"/>
          <p:cNvSpPr>
            <a:spLocks noChangeArrowheads="1"/>
          </p:cNvSpPr>
          <p:nvPr/>
        </p:nvSpPr>
        <p:spPr bwMode="auto">
          <a:xfrm>
            <a:off x="419100" y="1447800"/>
            <a:ext cx="83566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Times New Roman" panose="02020603050405020304" pitchFamily="18" charset="0"/>
              </a:defRPr>
            </a:lvl1pPr>
            <a:lvl2pPr marL="990600" indent="-533400">
              <a:spcBef>
                <a:spcPct val="20000"/>
              </a:spcBef>
              <a:buChar char="–"/>
              <a:defRPr sz="2800">
                <a:solidFill>
                  <a:schemeClr val="tx1"/>
                </a:solidFill>
                <a:latin typeface="Times New Roman" panose="02020603050405020304" pitchFamily="18" charset="0"/>
              </a:defRPr>
            </a:lvl2pPr>
            <a:lvl3pPr marL="1371600" indent="-457200">
              <a:spcBef>
                <a:spcPct val="20000"/>
              </a:spcBef>
              <a:buChar char="•"/>
              <a:defRPr sz="2400">
                <a:solidFill>
                  <a:schemeClr val="tx1"/>
                </a:solidFill>
                <a:latin typeface="Times New Roman" panose="02020603050405020304" pitchFamily="18" charset="0"/>
              </a:defRPr>
            </a:lvl3pPr>
            <a:lvl4pPr marL="1752600" indent="-381000">
              <a:spcBef>
                <a:spcPct val="20000"/>
              </a:spcBef>
              <a:buChar char="–"/>
              <a:defRPr sz="2000">
                <a:solidFill>
                  <a:schemeClr val="tx1"/>
                </a:solidFill>
                <a:latin typeface="Times New Roman" panose="02020603050405020304" pitchFamily="18" charset="0"/>
              </a:defRPr>
            </a:lvl4pPr>
            <a:lvl5pPr marL="2209800" indent="-381000">
              <a:spcBef>
                <a:spcPct val="20000"/>
              </a:spcBef>
              <a:buChar char="»"/>
              <a:defRPr sz="2000">
                <a:solidFill>
                  <a:schemeClr val="tx1"/>
                </a:solidFill>
                <a:latin typeface="Times New Roman" panose="02020603050405020304" pitchFamily="18" charset="0"/>
              </a:defRPr>
            </a:lvl5pPr>
            <a:lvl6pPr marL="2667000" indent="-381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124200" indent="-381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581400" indent="-381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038600" indent="-381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a:t>Reactive behaviors are induced via:</a:t>
            </a:r>
          </a:p>
          <a:p>
            <a:pPr>
              <a:buFontTx/>
              <a:buAutoNum type="arabicPeriod"/>
            </a:pPr>
            <a:r>
              <a:rPr lang="en-US" altLang="en-US" sz="2400"/>
              <a:t>Localization thread</a:t>
            </a:r>
          </a:p>
          <a:p>
            <a:pPr lvl="1"/>
            <a:r>
              <a:rPr lang="en-US" altLang="en-US" sz="2400"/>
              <a:t>Compares expected positions to actual sensors data and makes correction to GPS and odometry as needed</a:t>
            </a:r>
          </a:p>
          <a:p>
            <a:pPr>
              <a:buFontTx/>
              <a:buAutoNum type="arabicPeriod"/>
            </a:pPr>
            <a:r>
              <a:rPr lang="en-US" altLang="en-US" sz="2400"/>
              <a:t>Awareness thread</a:t>
            </a:r>
          </a:p>
          <a:p>
            <a:pPr lvl="1"/>
            <a:r>
              <a:rPr lang="en-US" altLang="en-US" sz="2400"/>
              <a:t>Interacts with the execution thread based on safety assessments of the environment</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145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1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solidFill>
                  <a:srgbClr val="000000"/>
                </a:solidFill>
              </a:rPr>
              <a:t>UAS Tutorial Part 1: CSOIS Unmanned Autonomous Systems</a:t>
            </a: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r>
              <a:rPr lang="en-US" smtClean="0">
                <a:solidFill>
                  <a:srgbClr val="000000"/>
                </a:solidFill>
              </a:rPr>
              <a:t>Slide-</a:t>
            </a:r>
            <a:fld id="{5364909A-3F3E-460A-BC82-B071F2D46A2C}" type="slidenum">
              <a:rPr lang="en-US" smtClean="0">
                <a:solidFill>
                  <a:srgbClr val="000000"/>
                </a:solidFill>
              </a:rPr>
              <a:pPr>
                <a:defRPr/>
              </a:pPr>
              <a:t>8</a:t>
            </a:fld>
            <a:r>
              <a:rPr lang="en-US" smtClean="0">
                <a:solidFill>
                  <a:srgbClr val="000000"/>
                </a:solidFill>
              </a:rPr>
              <a:t>/1024</a:t>
            </a:r>
            <a:endParaRPr lang="en-US">
              <a:solidFill>
                <a:srgbClr val="00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567" y="493098"/>
            <a:ext cx="5600332" cy="582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cstate="print"/>
          <a:srcRect l="2760" t="925" r="4073" b="18352"/>
          <a:stretch>
            <a:fillRect/>
          </a:stretch>
        </p:blipFill>
        <p:spPr bwMode="auto">
          <a:xfrm>
            <a:off x="2116428" y="523188"/>
            <a:ext cx="5631100" cy="5978326"/>
          </a:xfrm>
          <a:prstGeom prst="rect">
            <a:avLst/>
          </a:prstGeom>
          <a:noFill/>
          <a:ln w="9525">
            <a:noFill/>
            <a:miter lim="800000"/>
            <a:headEnd/>
            <a:tailEnd/>
          </a:ln>
        </p:spPr>
      </p:pic>
      <p:cxnSp>
        <p:nvCxnSpPr>
          <p:cNvPr id="9" name="Straight Arrow Connector 8"/>
          <p:cNvCxnSpPr/>
          <p:nvPr/>
        </p:nvCxnSpPr>
        <p:spPr bwMode="auto">
          <a:xfrm flipV="1">
            <a:off x="1694213" y="2771286"/>
            <a:ext cx="3237765" cy="3138570"/>
          </a:xfrm>
          <a:prstGeom prst="straightConnector1">
            <a:avLst/>
          </a:prstGeom>
          <a:solidFill>
            <a:schemeClr val="accent1"/>
          </a:solidFill>
          <a:ln w="76200" cap="flat" cmpd="sng" algn="ctr">
            <a:solidFill>
              <a:srgbClr val="FF0000"/>
            </a:solidFill>
            <a:prstDash val="solid"/>
            <a:miter lim="800000"/>
            <a:headEnd type="none" w="med" len="med"/>
            <a:tailEnd type="arrow"/>
          </a:ln>
          <a:effectLst/>
        </p:spPr>
      </p:cxnSp>
      <p:sp>
        <p:nvSpPr>
          <p:cNvPr id="7" name="Rectangle 6"/>
          <p:cNvSpPr/>
          <p:nvPr/>
        </p:nvSpPr>
        <p:spPr>
          <a:xfrm>
            <a:off x="-61618" y="5643177"/>
            <a:ext cx="3433953" cy="954107"/>
          </a:xfrm>
          <a:prstGeom prst="rect">
            <a:avLst/>
          </a:prstGeom>
        </p:spPr>
        <p:txBody>
          <a:bodyPr wrap="none">
            <a:spAutoFit/>
          </a:bodyPr>
          <a:lstStyle/>
          <a:p>
            <a:pPr fontAlgn="base">
              <a:spcBef>
                <a:spcPct val="0"/>
              </a:spcBef>
              <a:spcAft>
                <a:spcPct val="0"/>
              </a:spcAft>
            </a:pPr>
            <a:r>
              <a:rPr lang="en-US" sz="2800" b="1" u="sng" dirty="0" smtClean="0">
                <a:solidFill>
                  <a:srgbClr val="FF0000"/>
                </a:solidFill>
                <a:effectLst>
                  <a:outerShdw blurRad="38100" dist="38100" dir="2700000" algn="tl">
                    <a:srgbClr val="000000">
                      <a:alpha val="43137"/>
                    </a:srgbClr>
                  </a:outerShdw>
                </a:effectLst>
                <a:latin typeface="Tahoma" pitchFamily="34" charset="0"/>
              </a:rPr>
              <a:t>Scientific </a:t>
            </a:r>
          </a:p>
          <a:p>
            <a:pPr fontAlgn="base">
              <a:spcBef>
                <a:spcPct val="0"/>
              </a:spcBef>
              <a:spcAft>
                <a:spcPct val="0"/>
              </a:spcAft>
            </a:pPr>
            <a:r>
              <a:rPr lang="en-US" sz="2800" b="1" u="sng" dirty="0" smtClean="0">
                <a:solidFill>
                  <a:srgbClr val="FF0000"/>
                </a:solidFill>
                <a:effectLst>
                  <a:outerShdw blurRad="38100" dist="38100" dir="2700000" algn="tl">
                    <a:srgbClr val="000000">
                      <a:alpha val="43137"/>
                    </a:srgbClr>
                  </a:outerShdw>
                </a:effectLst>
                <a:latin typeface="Tahoma" pitchFamily="34" charset="0"/>
              </a:rPr>
              <a:t>Data </a:t>
            </a:r>
            <a:r>
              <a:rPr lang="en-US" sz="2800" b="1" u="sng" dirty="0">
                <a:solidFill>
                  <a:srgbClr val="FF0000"/>
                </a:solidFill>
                <a:effectLst>
                  <a:outerShdw blurRad="38100" dist="38100" dir="2700000" algn="tl">
                    <a:srgbClr val="000000">
                      <a:alpha val="43137"/>
                    </a:srgbClr>
                  </a:outerShdw>
                </a:effectLst>
                <a:latin typeface="Tahoma" pitchFamily="34" charset="0"/>
              </a:rPr>
              <a:t>Drone </a:t>
            </a:r>
            <a:r>
              <a:rPr lang="en-US" sz="2800" b="1" u="sng" dirty="0" smtClean="0">
                <a:solidFill>
                  <a:srgbClr val="FF0000"/>
                </a:solidFill>
                <a:effectLst>
                  <a:outerShdw blurRad="38100" dist="38100" dir="2700000" algn="tl">
                    <a:srgbClr val="000000">
                      <a:alpha val="43137"/>
                    </a:srgbClr>
                  </a:outerShdw>
                </a:effectLst>
                <a:latin typeface="Tahoma" pitchFamily="34" charset="0"/>
              </a:rPr>
              <a:t>Valley</a:t>
            </a:r>
            <a:endParaRPr lang="en-US" sz="2800" b="1" u="sng" dirty="0">
              <a:solidFill>
                <a:srgbClr val="FF0000"/>
              </a:solidFill>
              <a:effectLst>
                <a:outerShdw blurRad="38100" dist="38100" dir="2700000" algn="tl">
                  <a:srgbClr val="000000">
                    <a:alpha val="43137"/>
                  </a:srgbClr>
                </a:outerShdw>
              </a:effectLst>
              <a:latin typeface="Tahoma" pitchFamily="34" charset="0"/>
            </a:endParaRPr>
          </a:p>
        </p:txBody>
      </p:sp>
      <p:sp>
        <p:nvSpPr>
          <p:cNvPr id="2" name="Date Placeholder 1"/>
          <p:cNvSpPr>
            <a:spLocks noGrp="1"/>
          </p:cNvSpPr>
          <p:nvPr>
            <p:ph type="dt" sz="half" idx="10"/>
          </p:nvPr>
        </p:nvSpPr>
        <p:spPr/>
        <p:txBody>
          <a:bodyPr/>
          <a:lstStyle/>
          <a:p>
            <a:pPr>
              <a:defRPr/>
            </a:pPr>
            <a:r>
              <a:rPr lang="en-US" smtClean="0"/>
              <a:t>7/30/2016</a:t>
            </a:r>
            <a:endParaRPr lang="en-US"/>
          </a:p>
        </p:txBody>
      </p:sp>
    </p:spTree>
    <p:extLst>
      <p:ext uri="{BB962C8B-B14F-4D97-AF65-F5344CB8AC3E}">
        <p14:creationId xmlns:p14="http://schemas.microsoft.com/office/powerpoint/2010/main" val="29513379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descr="taskDeco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76200"/>
            <a:ext cx="70866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
        <p:nvSpPr>
          <p:cNvPr id="4" name="Slide Number Placeholder 3"/>
          <p:cNvSpPr>
            <a:spLocks noGrp="1"/>
          </p:cNvSpPr>
          <p:nvPr>
            <p:ph type="sldNum" sz="quarter" idx="12"/>
          </p:nvPr>
        </p:nvSpPr>
        <p:spPr/>
        <p:txBody>
          <a:bodyPr/>
          <a:lstStyle/>
          <a:p>
            <a:pPr>
              <a:defRPr/>
            </a:pPr>
            <a:fld id="{1D113502-9E9C-4EC6-A3AD-4E4516244005}" type="slidenum">
              <a:rPr lang="en-US" altLang="en-US" smtClean="0"/>
              <a:pPr>
                <a:defRPr/>
              </a:pPr>
              <a:t>80</a:t>
            </a:fld>
            <a:endParaRPr lang="en-US" altLang="en-US"/>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86C7F890-5841-47E6-AF5E-6B1C7CF38438}" type="slidenum">
              <a:rPr lang="en-US" altLang="en-US"/>
              <a:pPr>
                <a:defRPr/>
              </a:pPr>
              <a:t>81</a:t>
            </a:fld>
            <a:endParaRPr lang="en-US" altLang="en-US"/>
          </a:p>
        </p:txBody>
      </p:sp>
      <p:sp>
        <p:nvSpPr>
          <p:cNvPr id="87043" name="Rectangle 2"/>
          <p:cNvSpPr>
            <a:spLocks noChangeArrowheads="1"/>
          </p:cNvSpPr>
          <p:nvPr/>
        </p:nvSpPr>
        <p:spPr bwMode="auto">
          <a:xfrm>
            <a:off x="685800" y="619125"/>
            <a:ext cx="77724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a:solidFill>
                  <a:schemeClr val="tx2"/>
                </a:solidFill>
              </a:rPr>
              <a:t>Awareness Thread</a:t>
            </a:r>
          </a:p>
        </p:txBody>
      </p:sp>
      <p:pic>
        <p:nvPicPr>
          <p:cNvPr id="2" name="lili-awa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2638" y="1342708"/>
            <a:ext cx="6395562" cy="4263708"/>
          </a:xfrm>
          <a:prstGeom prst="rect">
            <a:avLst/>
          </a:prstGeom>
        </p:spPr>
      </p:pic>
      <p:sp>
        <p:nvSpPr>
          <p:cNvPr id="3" name="Date Placeholder 2"/>
          <p:cNvSpPr>
            <a:spLocks noGrp="1"/>
          </p:cNvSpPr>
          <p:nvPr>
            <p:ph type="dt" sz="half" idx="10"/>
          </p:nvPr>
        </p:nvSpPr>
        <p:spPr/>
        <p:txBody>
          <a:bodyPr/>
          <a:lstStyle/>
          <a:p>
            <a:pPr>
              <a:defRPr/>
            </a:pPr>
            <a:r>
              <a:rPr lang="en-US" altLang="en-US" smtClean="0"/>
              <a:t>7/30/2016</a:t>
            </a:r>
            <a:endParaRPr lang="en-US" altLang="en-US"/>
          </a:p>
        </p:txBody>
      </p:sp>
      <p:sp>
        <p:nvSpPr>
          <p:cNvPr id="4" name="Footer Placeholder 3"/>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DC221EFC-6693-4A51-BC6E-0F28D0064F39}" type="slidenum">
              <a:rPr lang="en-US" altLang="en-US"/>
              <a:pPr>
                <a:defRPr/>
              </a:pPr>
              <a:t>82</a:t>
            </a:fld>
            <a:endParaRPr lang="en-US" altLang="en-US"/>
          </a:p>
        </p:txBody>
      </p:sp>
      <p:sp>
        <p:nvSpPr>
          <p:cNvPr id="88067" name="Rectangle 2"/>
          <p:cNvSpPr>
            <a:spLocks noChangeArrowheads="1"/>
          </p:cNvSpPr>
          <p:nvPr/>
        </p:nvSpPr>
        <p:spPr bwMode="auto">
          <a:xfrm>
            <a:off x="685800" y="619125"/>
            <a:ext cx="77724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a:solidFill>
                  <a:schemeClr val="tx2"/>
                </a:solidFill>
              </a:rPr>
              <a:t>Reactive Behaviors</a:t>
            </a:r>
          </a:p>
        </p:txBody>
      </p:sp>
      <p:sp>
        <p:nvSpPr>
          <p:cNvPr id="534531" name="Rectangle 3"/>
          <p:cNvSpPr>
            <a:spLocks noChangeArrowheads="1"/>
          </p:cNvSpPr>
          <p:nvPr/>
        </p:nvSpPr>
        <p:spPr bwMode="auto">
          <a:xfrm>
            <a:off x="419100" y="1447800"/>
            <a:ext cx="83566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Times New Roman" panose="02020603050405020304" pitchFamily="18" charset="0"/>
              </a:defRPr>
            </a:lvl1pPr>
            <a:lvl2pPr marL="990600" indent="-533400">
              <a:spcBef>
                <a:spcPct val="20000"/>
              </a:spcBef>
              <a:buChar char="–"/>
              <a:defRPr sz="2800">
                <a:solidFill>
                  <a:schemeClr val="tx1"/>
                </a:solidFill>
                <a:latin typeface="Times New Roman" panose="02020603050405020304" pitchFamily="18" charset="0"/>
              </a:defRPr>
            </a:lvl2pPr>
            <a:lvl3pPr marL="1371600" indent="-457200">
              <a:spcBef>
                <a:spcPct val="20000"/>
              </a:spcBef>
              <a:buChar char="•"/>
              <a:defRPr sz="2400">
                <a:solidFill>
                  <a:schemeClr val="tx1"/>
                </a:solidFill>
                <a:latin typeface="Times New Roman" panose="02020603050405020304" pitchFamily="18" charset="0"/>
              </a:defRPr>
            </a:lvl3pPr>
            <a:lvl4pPr marL="1752600" indent="-381000">
              <a:spcBef>
                <a:spcPct val="20000"/>
              </a:spcBef>
              <a:buChar char="–"/>
              <a:defRPr sz="2000">
                <a:solidFill>
                  <a:schemeClr val="tx1"/>
                </a:solidFill>
                <a:latin typeface="Times New Roman" panose="02020603050405020304" pitchFamily="18" charset="0"/>
              </a:defRPr>
            </a:lvl4pPr>
            <a:lvl5pPr marL="2209800" indent="-381000">
              <a:spcBef>
                <a:spcPct val="20000"/>
              </a:spcBef>
              <a:buChar char="»"/>
              <a:defRPr sz="2000">
                <a:solidFill>
                  <a:schemeClr val="tx1"/>
                </a:solidFill>
                <a:latin typeface="Times New Roman" panose="02020603050405020304" pitchFamily="18" charset="0"/>
              </a:defRPr>
            </a:lvl5pPr>
            <a:lvl6pPr marL="2667000" indent="-381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124200" indent="-381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581400" indent="-381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038600" indent="-381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a:t>Reactive behaviors are induced via:</a:t>
            </a:r>
          </a:p>
          <a:p>
            <a:pPr>
              <a:buFontTx/>
              <a:buAutoNum type="arabicPeriod"/>
            </a:pPr>
            <a:r>
              <a:rPr lang="en-US" altLang="en-US" sz="2400"/>
              <a:t>Localization thread</a:t>
            </a:r>
          </a:p>
          <a:p>
            <a:pPr lvl="1"/>
            <a:r>
              <a:rPr lang="en-US" altLang="en-US" sz="2400"/>
              <a:t>Compares expected positions to actual sensors data and makes correction to GPS and odometry as needed</a:t>
            </a:r>
          </a:p>
          <a:p>
            <a:pPr>
              <a:buFontTx/>
              <a:buAutoNum type="arabicPeriod"/>
            </a:pPr>
            <a:r>
              <a:rPr lang="en-US" altLang="en-US" sz="2400"/>
              <a:t>Awareness thread</a:t>
            </a:r>
          </a:p>
          <a:p>
            <a:pPr lvl="1"/>
            <a:r>
              <a:rPr lang="en-US" altLang="en-US" sz="2400"/>
              <a:t>Interacts with the execution thread based on safety assessments of the environment</a:t>
            </a:r>
          </a:p>
          <a:p>
            <a:pPr>
              <a:buFontTx/>
              <a:buAutoNum type="arabicPeriod"/>
            </a:pPr>
            <a:r>
              <a:rPr lang="en-US" altLang="en-US" sz="2400"/>
              <a:t>Logic within the execution thread</a:t>
            </a:r>
          </a:p>
          <a:p>
            <a:pPr lvl="1"/>
            <a:r>
              <a:rPr lang="en-US" altLang="en-US" sz="2400"/>
              <a:t>Scripted adaptive behaviors</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453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45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1252296C-E252-4373-850C-D55E564F16E9}" type="slidenum">
              <a:rPr lang="en-US" altLang="en-US"/>
              <a:pPr>
                <a:defRPr/>
              </a:pPr>
              <a:t>83</a:t>
            </a:fld>
            <a:endParaRPr lang="en-US" altLang="en-US"/>
          </a:p>
        </p:txBody>
      </p:sp>
      <p:sp>
        <p:nvSpPr>
          <p:cNvPr id="89091" name="Rectangle 2"/>
          <p:cNvSpPr>
            <a:spLocks noChangeArrowheads="1"/>
          </p:cNvSpPr>
          <p:nvPr/>
        </p:nvSpPr>
        <p:spPr bwMode="auto">
          <a:xfrm>
            <a:off x="609600" y="8382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800" b="1" dirty="0">
                <a:solidFill>
                  <a:schemeClr val="tx2"/>
                </a:solidFill>
              </a:rPr>
              <a:t>T2 Adaptive/Reactive Hill-Climbing</a:t>
            </a:r>
            <a:endParaRPr lang="en-US" altLang="en-US" sz="4400" b="1" dirty="0">
              <a:solidFill>
                <a:schemeClr val="tx2"/>
              </a:solidFill>
            </a:endParaRPr>
          </a:p>
        </p:txBody>
      </p:sp>
      <p:pic>
        <p:nvPicPr>
          <p:cNvPr id="2" name="t2adaptivehillclim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3341" y="1636811"/>
            <a:ext cx="7043374" cy="4723984"/>
          </a:xfrm>
          <a:prstGeom prst="rect">
            <a:avLst/>
          </a:prstGeom>
        </p:spPr>
      </p:pic>
      <p:sp>
        <p:nvSpPr>
          <p:cNvPr id="3" name="Date Placeholder 2"/>
          <p:cNvSpPr>
            <a:spLocks noGrp="1"/>
          </p:cNvSpPr>
          <p:nvPr>
            <p:ph type="dt" sz="half" idx="10"/>
          </p:nvPr>
        </p:nvSpPr>
        <p:spPr/>
        <p:txBody>
          <a:bodyPr/>
          <a:lstStyle/>
          <a:p>
            <a:pPr>
              <a:defRPr/>
            </a:pPr>
            <a:r>
              <a:rPr lang="en-US" altLang="en-US" smtClean="0"/>
              <a:t>7/30/2016</a:t>
            </a:r>
            <a:endParaRPr lang="en-US" altLang="en-US"/>
          </a:p>
        </p:txBody>
      </p:sp>
      <p:sp>
        <p:nvSpPr>
          <p:cNvPr id="4" name="Footer Placeholder 3"/>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E861532D-2F38-43CF-86ED-1A7BF70D61B0}" type="slidenum">
              <a:rPr lang="en-US" altLang="en-US"/>
              <a:pPr>
                <a:defRPr/>
              </a:pPr>
              <a:t>84</a:t>
            </a:fld>
            <a:endParaRPr lang="en-US" altLang="en-US"/>
          </a:p>
        </p:txBody>
      </p:sp>
      <p:sp>
        <p:nvSpPr>
          <p:cNvPr id="90115" name="Rectangle 2"/>
          <p:cNvSpPr>
            <a:spLocks noChangeArrowheads="1"/>
          </p:cNvSpPr>
          <p:nvPr/>
        </p:nvSpPr>
        <p:spPr bwMode="auto">
          <a:xfrm>
            <a:off x="685800" y="619125"/>
            <a:ext cx="77724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a:solidFill>
                  <a:schemeClr val="tx2"/>
                </a:solidFill>
              </a:rPr>
              <a:t>Reactive Behaviors</a:t>
            </a:r>
          </a:p>
        </p:txBody>
      </p:sp>
      <p:sp>
        <p:nvSpPr>
          <p:cNvPr id="536579" name="Rectangle 3"/>
          <p:cNvSpPr>
            <a:spLocks noChangeArrowheads="1"/>
          </p:cNvSpPr>
          <p:nvPr/>
        </p:nvSpPr>
        <p:spPr bwMode="auto">
          <a:xfrm>
            <a:off x="419100" y="1447800"/>
            <a:ext cx="83566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Times New Roman" panose="02020603050405020304" pitchFamily="18" charset="0"/>
              </a:defRPr>
            </a:lvl1pPr>
            <a:lvl2pPr marL="990600" indent="-533400">
              <a:spcBef>
                <a:spcPct val="20000"/>
              </a:spcBef>
              <a:buChar char="–"/>
              <a:defRPr sz="2800">
                <a:solidFill>
                  <a:schemeClr val="tx1"/>
                </a:solidFill>
                <a:latin typeface="Times New Roman" panose="02020603050405020304" pitchFamily="18" charset="0"/>
              </a:defRPr>
            </a:lvl2pPr>
            <a:lvl3pPr marL="1371600" indent="-457200">
              <a:spcBef>
                <a:spcPct val="20000"/>
              </a:spcBef>
              <a:buChar char="•"/>
              <a:defRPr sz="2400">
                <a:solidFill>
                  <a:schemeClr val="tx1"/>
                </a:solidFill>
                <a:latin typeface="Times New Roman" panose="02020603050405020304" pitchFamily="18" charset="0"/>
              </a:defRPr>
            </a:lvl3pPr>
            <a:lvl4pPr marL="1752600" indent="-381000">
              <a:spcBef>
                <a:spcPct val="20000"/>
              </a:spcBef>
              <a:buChar char="–"/>
              <a:defRPr sz="2000">
                <a:solidFill>
                  <a:schemeClr val="tx1"/>
                </a:solidFill>
                <a:latin typeface="Times New Roman" panose="02020603050405020304" pitchFamily="18" charset="0"/>
              </a:defRPr>
            </a:lvl4pPr>
            <a:lvl5pPr marL="2209800" indent="-381000">
              <a:spcBef>
                <a:spcPct val="20000"/>
              </a:spcBef>
              <a:buChar char="»"/>
              <a:defRPr sz="2000">
                <a:solidFill>
                  <a:schemeClr val="tx1"/>
                </a:solidFill>
                <a:latin typeface="Times New Roman" panose="02020603050405020304" pitchFamily="18" charset="0"/>
              </a:defRPr>
            </a:lvl5pPr>
            <a:lvl6pPr marL="2667000" indent="-3810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3124200" indent="-3810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581400" indent="-3810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4038600" indent="-3810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en-US" altLang="en-US" sz="2400"/>
              <a:t>Reactive behaviors are induced via:</a:t>
            </a:r>
          </a:p>
          <a:p>
            <a:pPr>
              <a:buFontTx/>
              <a:buAutoNum type="arabicPeriod"/>
            </a:pPr>
            <a:r>
              <a:rPr lang="en-US" altLang="en-US" sz="2400"/>
              <a:t>Localization thread</a:t>
            </a:r>
          </a:p>
          <a:p>
            <a:pPr lvl="1"/>
            <a:r>
              <a:rPr lang="en-US" altLang="en-US" sz="2400"/>
              <a:t>Compares expected positions to actual sensors data and makes correction to GPS and odometry as needed</a:t>
            </a:r>
          </a:p>
          <a:p>
            <a:pPr>
              <a:buFontTx/>
              <a:buAutoNum type="arabicPeriod"/>
            </a:pPr>
            <a:r>
              <a:rPr lang="en-US" altLang="en-US" sz="2400"/>
              <a:t>Awareness thread</a:t>
            </a:r>
          </a:p>
          <a:p>
            <a:pPr lvl="1"/>
            <a:r>
              <a:rPr lang="en-US" altLang="en-US" sz="2400"/>
              <a:t>Interacts with the execution thread based on safety assessments of the environment</a:t>
            </a:r>
          </a:p>
          <a:p>
            <a:pPr>
              <a:buFontTx/>
              <a:buAutoNum type="arabicPeriod"/>
            </a:pPr>
            <a:r>
              <a:rPr lang="en-US" altLang="en-US" sz="2400"/>
              <a:t>Logic within the execution thread</a:t>
            </a:r>
          </a:p>
          <a:p>
            <a:pPr lvl="1"/>
            <a:r>
              <a:rPr lang="en-US" altLang="en-US" sz="2400"/>
              <a:t>Scripted adaptive behaviors</a:t>
            </a:r>
          </a:p>
          <a:p>
            <a:pPr lvl="1"/>
            <a:r>
              <a:rPr lang="en-US" altLang="en-US" sz="2400"/>
              <a:t>Exit conditions at each level of the hierarchy determine branching to pre-defined actions or to re-plan events</a:t>
            </a:r>
          </a:p>
        </p:txBody>
      </p:sp>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65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descr="exitCondLog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4750" y="0"/>
            <a:ext cx="6794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
        <p:nvSpPr>
          <p:cNvPr id="4" name="Slide Number Placeholder 3"/>
          <p:cNvSpPr>
            <a:spLocks noGrp="1"/>
          </p:cNvSpPr>
          <p:nvPr>
            <p:ph type="sldNum" sz="quarter" idx="12"/>
          </p:nvPr>
        </p:nvSpPr>
        <p:spPr/>
        <p:txBody>
          <a:bodyPr/>
          <a:lstStyle/>
          <a:p>
            <a:pPr>
              <a:defRPr/>
            </a:pPr>
            <a:fld id="{1D113502-9E9C-4EC6-A3AD-4E4516244005}" type="slidenum">
              <a:rPr lang="en-US" altLang="en-US" smtClean="0"/>
              <a:pPr>
                <a:defRPr/>
              </a:pPr>
              <a:t>85</a:t>
            </a:fld>
            <a:endParaRPr lang="en-US" altLang="en-US"/>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19738534-4F25-442D-B33D-FE9501872580}" type="slidenum">
              <a:rPr lang="en-US" altLang="en-US"/>
              <a:pPr>
                <a:defRPr/>
              </a:pPr>
              <a:t>86</a:t>
            </a:fld>
            <a:endParaRPr lang="en-US" altLang="en-US"/>
          </a:p>
        </p:txBody>
      </p:sp>
      <p:sp>
        <p:nvSpPr>
          <p:cNvPr id="92163" name="Rectangle 2"/>
          <p:cNvSpPr>
            <a:spLocks noChangeArrowheads="1"/>
          </p:cNvSpPr>
          <p:nvPr/>
        </p:nvSpPr>
        <p:spPr bwMode="auto">
          <a:xfrm>
            <a:off x="685800" y="7620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a:t>Example: ODIS FindCar() Script</a:t>
            </a:r>
          </a:p>
        </p:txBody>
      </p:sp>
      <p:pic>
        <p:nvPicPr>
          <p:cNvPr id="520195" name="find-car">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srcRect/>
          <a:stretch>
            <a:fillRect/>
          </a:stretch>
        </p:blipFill>
        <p:spPr bwMode="auto">
          <a:xfrm>
            <a:off x="1066800" y="14478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altLang="en-US" smtClean="0"/>
              <a:t>7/30/2016</a:t>
            </a:r>
            <a:endParaRPr lang="en-US" altLang="en-US"/>
          </a:p>
        </p:txBody>
      </p:sp>
      <p:sp>
        <p:nvSpPr>
          <p:cNvPr id="3" name="Footer Placeholder 2"/>
          <p:cNvSpPr>
            <a:spLocks noGrp="1"/>
          </p:cNvSpPr>
          <p:nvPr>
            <p:ph type="ftr" sz="quarter" idx="11"/>
          </p:nvPr>
        </p:nvSpPr>
        <p:spPr/>
        <p:txBody>
          <a:bodyPr/>
          <a:lstStyle/>
          <a:p>
            <a:pPr>
              <a:defRPr/>
            </a:pPr>
            <a:r>
              <a:rPr lang="en-US" altLang="en-US" smtClean="0"/>
              <a:t>UAS Tutorial Part 1: CSOIS Unmanned Autonomous Systems</a:t>
            </a: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453" fill="hold"/>
                                        <p:tgtEl>
                                          <p:spTgt spid="5201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20195"/>
                </p:tgtEl>
              </p:cMediaNode>
            </p:video>
            <p:seq concurrent="1" nextAc="seek">
              <p:cTn id="8" restart="whenNotActive" fill="hold" evtFilter="cancelBubble" nodeType="interactiveSeq">
                <p:stCondLst>
                  <p:cond evt="onClick" delay="0">
                    <p:tgtEl>
                      <p:spTgt spid="52019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20195"/>
                                        </p:tgtEl>
                                      </p:cBhvr>
                                    </p:cmd>
                                  </p:childTnLst>
                                </p:cTn>
                              </p:par>
                            </p:childTnLst>
                          </p:cTn>
                        </p:par>
                      </p:childTnLst>
                    </p:cTn>
                  </p:par>
                </p:childTnLst>
              </p:cTn>
              <p:nextCondLst>
                <p:cond evt="onClick" delay="0">
                  <p:tgtEl>
                    <p:spTgt spid="520195"/>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7A72D2E-E15F-49D8-AB3B-59BFBC8559D3}" type="slidenum">
              <a:rPr lang="en-US" altLang="en-US"/>
              <a:pPr>
                <a:defRPr/>
              </a:pPr>
              <a:t>87</a:t>
            </a:fld>
            <a:endParaRPr lang="en-US" altLang="en-US"/>
          </a:p>
        </p:txBody>
      </p:sp>
      <p:sp>
        <p:nvSpPr>
          <p:cNvPr id="93187" name="Rectangle 2"/>
          <p:cNvSpPr>
            <a:spLocks noGrp="1" noChangeArrowheads="1"/>
          </p:cNvSpPr>
          <p:nvPr>
            <p:ph type="title"/>
          </p:nvPr>
        </p:nvSpPr>
        <p:spPr>
          <a:xfrm>
            <a:off x="158750" y="77788"/>
            <a:ext cx="6924675" cy="862012"/>
          </a:xfrm>
        </p:spPr>
        <p:txBody>
          <a:bodyPr/>
          <a:lstStyle/>
          <a:p>
            <a:pPr eaLnBrk="1" hangingPunct="1"/>
            <a:r>
              <a:rPr lang="en-US" altLang="en-US" smtClean="0"/>
              <a:t>Outline</a:t>
            </a:r>
          </a:p>
        </p:txBody>
      </p:sp>
      <p:sp>
        <p:nvSpPr>
          <p:cNvPr id="93188" name="Rectangle 3"/>
          <p:cNvSpPr>
            <a:spLocks noGrp="1" noChangeArrowheads="1"/>
          </p:cNvSpPr>
          <p:nvPr>
            <p:ph type="body" idx="1"/>
          </p:nvPr>
        </p:nvSpPr>
        <p:spPr>
          <a:xfrm>
            <a:off x="228600" y="1514475"/>
            <a:ext cx="8610600" cy="4724400"/>
          </a:xfrm>
        </p:spPr>
        <p:txBody>
          <a:bodyPr/>
          <a:lstStyle/>
          <a:p>
            <a:pPr lvl="1" eaLnBrk="1" hangingPunct="1">
              <a:buClr>
                <a:schemeClr val="tx1"/>
              </a:buClr>
              <a:buFontTx/>
              <a:buChar char="•"/>
            </a:pPr>
            <a:r>
              <a:rPr lang="en-US" altLang="en-US" sz="2400" smtClean="0"/>
              <a:t>What is an Unmanned System?</a:t>
            </a:r>
          </a:p>
          <a:p>
            <a:pPr lvl="1" eaLnBrk="1" hangingPunct="1">
              <a:buClr>
                <a:schemeClr val="tx1"/>
              </a:buClr>
              <a:buFontTx/>
              <a:buChar char="•"/>
            </a:pPr>
            <a:r>
              <a:rPr lang="en-US" altLang="en-US" sz="2400" smtClean="0"/>
              <a:t>Unmanned system components</a:t>
            </a:r>
          </a:p>
          <a:p>
            <a:pPr lvl="2" eaLnBrk="1" hangingPunct="1">
              <a:buClr>
                <a:schemeClr val="tx1"/>
              </a:buClr>
              <a:buFont typeface="Times New Roman" panose="02020603050405020304" pitchFamily="18" charset="0"/>
              <a:buChar char="−"/>
            </a:pPr>
            <a:r>
              <a:rPr lang="en-US" altLang="en-US" sz="2400" smtClean="0"/>
              <a:t>Motion and locomotion</a:t>
            </a:r>
          </a:p>
          <a:p>
            <a:pPr lvl="2" eaLnBrk="1" hangingPunct="1">
              <a:buClr>
                <a:schemeClr val="tx1"/>
              </a:buClr>
              <a:buFont typeface="Times New Roman" panose="02020603050405020304" pitchFamily="18" charset="0"/>
              <a:buChar char="−"/>
            </a:pPr>
            <a:r>
              <a:rPr lang="en-US" altLang="en-US" sz="2400" smtClean="0"/>
              <a:t>Electro-mechanical </a:t>
            </a:r>
          </a:p>
          <a:p>
            <a:pPr lvl="2" eaLnBrk="1" hangingPunct="1">
              <a:buClr>
                <a:schemeClr val="tx1"/>
              </a:buClr>
              <a:buFont typeface="Times New Roman" panose="02020603050405020304" pitchFamily="18" charset="0"/>
              <a:buChar char="−"/>
            </a:pPr>
            <a:r>
              <a:rPr lang="en-US" altLang="en-US" sz="2400" smtClean="0"/>
              <a:t>Sensors</a:t>
            </a:r>
          </a:p>
          <a:p>
            <a:pPr lvl="2" eaLnBrk="1" hangingPunct="1">
              <a:buClr>
                <a:schemeClr val="tx1"/>
              </a:buClr>
              <a:buFont typeface="Times New Roman" panose="02020603050405020304" pitchFamily="18" charset="0"/>
              <a:buChar char="−"/>
            </a:pPr>
            <a:r>
              <a:rPr lang="en-US" altLang="en-US" sz="2400" smtClean="0"/>
              <a:t>Electronics and computational</a:t>
            </a:r>
            <a:r>
              <a:rPr lang="en-US" altLang="en-US" sz="2400" b="1" smtClean="0"/>
              <a:t> </a:t>
            </a:r>
            <a:r>
              <a:rPr lang="en-US" altLang="en-US" sz="2400" smtClean="0"/>
              <a:t>hardware</a:t>
            </a:r>
          </a:p>
          <a:p>
            <a:pPr lvl="1" eaLnBrk="1" hangingPunct="1">
              <a:buClr>
                <a:schemeClr val="tx1"/>
              </a:buClr>
              <a:buFontTx/>
              <a:buChar char="•"/>
            </a:pPr>
            <a:r>
              <a:rPr lang="en-US" altLang="en-US" sz="2400" smtClean="0"/>
              <a:t>Unmanned system architectures and algorithms</a:t>
            </a:r>
          </a:p>
          <a:p>
            <a:pPr lvl="2" eaLnBrk="1" hangingPunct="1">
              <a:buClr>
                <a:schemeClr val="tx1"/>
              </a:buClr>
              <a:buFont typeface="Times New Roman" panose="02020603050405020304" pitchFamily="18" charset="0"/>
              <a:buChar char="−"/>
            </a:pPr>
            <a:r>
              <a:rPr lang="en-US" altLang="en-US" sz="2400" smtClean="0"/>
              <a:t>Multi-resolution approach</a:t>
            </a:r>
          </a:p>
          <a:p>
            <a:pPr lvl="2" eaLnBrk="1" hangingPunct="1">
              <a:buClr>
                <a:schemeClr val="tx1"/>
              </a:buClr>
              <a:buFont typeface="Times New Roman" panose="02020603050405020304" pitchFamily="18" charset="0"/>
              <a:buChar char="−"/>
            </a:pPr>
            <a:r>
              <a:rPr lang="en-US" altLang="en-US" sz="2400" smtClean="0"/>
              <a:t>Software Architecture</a:t>
            </a:r>
          </a:p>
          <a:p>
            <a:pPr lvl="2" eaLnBrk="1" hangingPunct="1">
              <a:buClr>
                <a:schemeClr val="tx1"/>
              </a:buClr>
              <a:buFont typeface="Times New Roman" panose="02020603050405020304" pitchFamily="18" charset="0"/>
              <a:buChar char="−"/>
            </a:pPr>
            <a:r>
              <a:rPr lang="en-US" altLang="en-US" sz="2400" smtClean="0"/>
              <a:t>Reaction, adaptation, and learning via high-level feedback</a:t>
            </a:r>
            <a:endParaRPr lang="en-US" altLang="en-U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268E93B-EB7D-4393-ACE5-5F2238BE92B2}" type="slidenum">
              <a:rPr lang="en-US" altLang="en-US" smtClean="0"/>
              <a:pPr>
                <a:defRPr/>
              </a:pPr>
              <a:t>88</a:t>
            </a:fld>
            <a:endParaRPr lang="en-US" altLang="en-US"/>
          </a:p>
        </p:txBody>
      </p:sp>
      <p:pic>
        <p:nvPicPr>
          <p:cNvPr id="5" name="Merged Produ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7715" y="1226225"/>
            <a:ext cx="7766685" cy="5222736"/>
          </a:xfrm>
          <a:prstGeom prst="rect">
            <a:avLst/>
          </a:prstGeom>
        </p:spPr>
      </p:pic>
    </p:spTree>
    <p:extLst>
      <p:ext uri="{BB962C8B-B14F-4D97-AF65-F5344CB8AC3E}">
        <p14:creationId xmlns:p14="http://schemas.microsoft.com/office/powerpoint/2010/main" val="2793742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MESA Research Areas/Strengths</a:t>
            </a:r>
            <a:endParaRPr lang="en-US" dirty="0"/>
          </a:p>
        </p:txBody>
      </p:sp>
      <p:sp>
        <p:nvSpPr>
          <p:cNvPr id="3" name="Content Placeholder 2"/>
          <p:cNvSpPr>
            <a:spLocks noGrp="1"/>
          </p:cNvSpPr>
          <p:nvPr>
            <p:ph idx="1"/>
          </p:nvPr>
        </p:nvSpPr>
        <p:spPr/>
        <p:txBody>
          <a:bodyPr/>
          <a:lstStyle/>
          <a:p>
            <a:r>
              <a:rPr lang="en-US" b="1" dirty="0" smtClean="0">
                <a:solidFill>
                  <a:srgbClr val="FF0000"/>
                </a:solidFill>
              </a:rPr>
              <a:t>Unmanned </a:t>
            </a:r>
            <a:r>
              <a:rPr lang="en-US" b="1" dirty="0">
                <a:solidFill>
                  <a:srgbClr val="FF0000"/>
                </a:solidFill>
              </a:rPr>
              <a:t>Aerial Systems and UAV-based Personal Remote </a:t>
            </a:r>
            <a:r>
              <a:rPr lang="en-US" b="1" dirty="0" smtClean="0">
                <a:solidFill>
                  <a:srgbClr val="FF0000"/>
                </a:solidFill>
              </a:rPr>
              <a:t>Sensing (PRS)</a:t>
            </a:r>
            <a:endParaRPr lang="en-US" b="1" dirty="0">
              <a:solidFill>
                <a:srgbClr val="FF0000"/>
              </a:solidFill>
            </a:endParaRPr>
          </a:p>
          <a:p>
            <a:r>
              <a:rPr lang="en-US" b="1" u="sng" dirty="0" smtClean="0">
                <a:solidFill>
                  <a:srgbClr val="92D050"/>
                </a:solidFill>
              </a:rPr>
              <a:t>Cyber-Physical </a:t>
            </a:r>
            <a:r>
              <a:rPr lang="en-US" b="1" u="sng" dirty="0">
                <a:solidFill>
                  <a:srgbClr val="92D050"/>
                </a:solidFill>
              </a:rPr>
              <a:t>Systems (CPS)</a:t>
            </a:r>
          </a:p>
          <a:p>
            <a:r>
              <a:rPr lang="en-US" dirty="0" smtClean="0"/>
              <a:t>Modeling </a:t>
            </a:r>
            <a:r>
              <a:rPr lang="en-US" dirty="0"/>
              <a:t>and Control of Renewable Energy Systems</a:t>
            </a:r>
          </a:p>
          <a:p>
            <a:r>
              <a:rPr lang="en-US" b="1" u="sng" dirty="0" smtClean="0">
                <a:solidFill>
                  <a:srgbClr val="92D050"/>
                </a:solidFill>
              </a:rPr>
              <a:t>Mechatronics</a:t>
            </a:r>
            <a:endParaRPr lang="en-US" b="1" u="sng" dirty="0">
              <a:solidFill>
                <a:srgbClr val="92D050"/>
              </a:solidFill>
            </a:endParaRPr>
          </a:p>
          <a:p>
            <a:r>
              <a:rPr lang="en-US" dirty="0" smtClean="0"/>
              <a:t>Applied </a:t>
            </a:r>
            <a:r>
              <a:rPr lang="en-US" dirty="0"/>
              <a:t>Fractional Calculus (AFC)</a:t>
            </a:r>
          </a:p>
        </p:txBody>
      </p:sp>
      <p:sp>
        <p:nvSpPr>
          <p:cNvPr id="4" name="Date Placeholder 3"/>
          <p:cNvSpPr>
            <a:spLocks noGrp="1"/>
          </p:cNvSpPr>
          <p:nvPr>
            <p:ph type="dt" sz="half" idx="10"/>
          </p:nvPr>
        </p:nvSpPr>
        <p:spPr/>
        <p:txBody>
          <a:bodyPr/>
          <a:lstStyle/>
          <a:p>
            <a:pPr>
              <a:defRPr/>
            </a:pPr>
            <a:r>
              <a:rPr lang="en-US" smtClean="0"/>
              <a:t>7/30/2016</a:t>
            </a:r>
            <a:endParaRPr lang="en-US"/>
          </a:p>
        </p:txBody>
      </p:sp>
      <p:sp>
        <p:nvSpPr>
          <p:cNvPr id="5" name="Footer Placeholder 4"/>
          <p:cNvSpPr>
            <a:spLocks noGrp="1"/>
          </p:cNvSpPr>
          <p:nvPr>
            <p:ph type="ftr" sz="quarter" idx="11"/>
          </p:nvPr>
        </p:nvSpPr>
        <p:spPr/>
        <p:txBody>
          <a:bodyPr/>
          <a:lstStyle/>
          <a:p>
            <a:pPr>
              <a:defRPr/>
            </a:pPr>
            <a:r>
              <a:rPr lang="en-US" smtClean="0"/>
              <a:t>UAS Tutorial Part 1: CSOIS Unmanned Autonomous Systems</a:t>
            </a:r>
            <a:endParaRPr lang="en-US"/>
          </a:p>
        </p:txBody>
      </p:sp>
      <p:sp>
        <p:nvSpPr>
          <p:cNvPr id="6" name="Slide Number Placeholder 5"/>
          <p:cNvSpPr>
            <a:spLocks noGrp="1"/>
          </p:cNvSpPr>
          <p:nvPr>
            <p:ph type="sldNum" sz="quarter" idx="12"/>
          </p:nvPr>
        </p:nvSpPr>
        <p:spPr/>
        <p:txBody>
          <a:bodyPr/>
          <a:lstStyle/>
          <a:p>
            <a:pPr>
              <a:defRPr/>
            </a:pPr>
            <a:r>
              <a:rPr lang="en-US" smtClean="0"/>
              <a:t>Slide-</a:t>
            </a:r>
            <a:fld id="{5364909A-3F3E-460A-BC82-B071F2D46A2C}" type="slidenum">
              <a:rPr lang="en-US" smtClean="0"/>
              <a:pPr>
                <a:defRPr/>
              </a:pPr>
              <a:t>9</a:t>
            </a:fld>
            <a:r>
              <a:rPr lang="en-US" smtClean="0"/>
              <a:t>/1024</a:t>
            </a:r>
            <a:endParaRPr lang="en-US"/>
          </a:p>
        </p:txBody>
      </p:sp>
    </p:spTree>
    <p:extLst>
      <p:ext uri="{BB962C8B-B14F-4D97-AF65-F5344CB8AC3E}">
        <p14:creationId xmlns:p14="http://schemas.microsoft.com/office/powerpoint/2010/main" val="137298051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Blank Presentation">
  <a:themeElements>
    <a:clrScheme name="">
      <a:dk1>
        <a:srgbClr val="000000"/>
      </a:dk1>
      <a:lt1>
        <a:srgbClr val="B2B2B2"/>
      </a:lt1>
      <a:dk2>
        <a:srgbClr val="999933"/>
      </a:dk2>
      <a:lt2>
        <a:srgbClr val="808000"/>
      </a:lt2>
      <a:accent1>
        <a:srgbClr val="339933"/>
      </a:accent1>
      <a:accent2>
        <a:srgbClr val="800000"/>
      </a:accent2>
      <a:accent3>
        <a:srgbClr val="D5D5D5"/>
      </a:accent3>
      <a:accent4>
        <a:srgbClr val="000000"/>
      </a:accent4>
      <a:accent5>
        <a:srgbClr val="ADCAAD"/>
      </a:accent5>
      <a:accent6>
        <a:srgbClr val="730000"/>
      </a:accent6>
      <a:hlink>
        <a:srgbClr val="0033CC"/>
      </a:hlink>
      <a:folHlink>
        <a:srgbClr val="FFCC66"/>
      </a:folHlink>
    </a:clrScheme>
    <a:fontScheme name="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Blank Presentation">
  <a:themeElements>
    <a:clrScheme name="4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B2B2B2"/>
      </a:folHlink>
    </a:clrScheme>
    <a:fontScheme name="4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4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0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1495</TotalTime>
  <Words>4286</Words>
  <Application>Microsoft Office PowerPoint</Application>
  <PresentationFormat>On-screen Show (4:3)</PresentationFormat>
  <Paragraphs>1372</Paragraphs>
  <Slides>88</Slides>
  <Notes>13</Notes>
  <HiddenSlides>0</HiddenSlides>
  <MMClips>18</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5</vt:i4>
      </vt:variant>
      <vt:variant>
        <vt:lpstr>Slide Titles</vt:lpstr>
      </vt:variant>
      <vt:variant>
        <vt:i4>88</vt:i4>
      </vt:variant>
    </vt:vector>
  </HeadingPairs>
  <TitlesOfParts>
    <vt:vector size="109" baseType="lpstr">
      <vt:lpstr>Belgium</vt:lpstr>
      <vt:lpstr>SimSun</vt:lpstr>
      <vt:lpstr>Arial</vt:lpstr>
      <vt:lpstr>Arial Black</vt:lpstr>
      <vt:lpstr>Garamond</vt:lpstr>
      <vt:lpstr>Mistral</vt:lpstr>
      <vt:lpstr>Symbol</vt:lpstr>
      <vt:lpstr>Tahoma</vt:lpstr>
      <vt:lpstr>Times New Roman</vt:lpstr>
      <vt:lpstr>Wingdings</vt:lpstr>
      <vt:lpstr>Default Design</vt:lpstr>
      <vt:lpstr>Blank Presentation</vt:lpstr>
      <vt:lpstr>1_Blank Presentation</vt:lpstr>
      <vt:lpstr>2_Blank Presentation</vt:lpstr>
      <vt:lpstr>4_Blank Presentation</vt:lpstr>
      <vt:lpstr>3_Blank Presentation</vt:lpstr>
      <vt:lpstr>CorelPhotoPaint.Image.8</vt:lpstr>
      <vt:lpstr>VISIO</vt:lpstr>
      <vt:lpstr>Bitmap Image</vt:lpstr>
      <vt:lpstr>Photo Editor Photo</vt:lpstr>
      <vt:lpstr>Document</vt:lpstr>
      <vt:lpstr>Unmanned Autonomous Systems:  A Tutorial (Part 1)</vt:lpstr>
      <vt:lpstr>Acknowledgement</vt:lpstr>
      <vt:lpstr>Outline/Miniplan</vt:lpstr>
      <vt:lpstr>Skip Ad in 1 minutes</vt:lpstr>
      <vt:lpstr>University of California, Merced</vt:lpstr>
      <vt:lpstr>UC Merced</vt:lpstr>
      <vt:lpstr>The MESA Lab</vt:lpstr>
      <vt:lpstr>PowerPoint Presentation</vt:lpstr>
      <vt:lpstr>MESA Research Areas/Strengths</vt:lpstr>
      <vt:lpstr>Overview </vt:lpstr>
      <vt:lpstr>Acknowledgments</vt:lpstr>
      <vt:lpstr>Outline</vt:lpstr>
      <vt:lpstr>Unmanned Systems</vt:lpstr>
      <vt:lpstr>Unmanned System</vt:lpstr>
      <vt:lpstr>What Makes a UxV?</vt:lpstr>
      <vt:lpstr>PowerPoint Presentation</vt:lpstr>
      <vt:lpstr>What Makes a UxV?</vt:lpstr>
      <vt:lpstr>PowerPoint Presentation</vt:lpstr>
      <vt:lpstr>Case Study/Illustrative Example</vt:lpstr>
      <vt:lpstr>PowerPoint Presentation</vt:lpstr>
      <vt:lpstr>Outline</vt:lpstr>
      <vt:lpstr>UGV Technology</vt:lpstr>
      <vt:lpstr>Motion and Locomotion for Unmanned Systems </vt:lpstr>
      <vt:lpstr>Some ODV Robots Built At USU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Overall Specifications</vt:lpstr>
      <vt:lpstr>Steering Characteristics</vt:lpstr>
      <vt:lpstr>ODIS Steering Layout </vt:lpstr>
      <vt:lpstr>Drive Characteristics</vt:lpstr>
      <vt:lpstr>Power for Unmanned Systems</vt:lpstr>
      <vt:lpstr>ODIS Battery Assembly</vt:lpstr>
      <vt:lpstr>UGV Technology</vt:lpstr>
      <vt:lpstr>PowerPoint Presentation</vt:lpstr>
      <vt:lpstr>UGV Technology</vt:lpstr>
      <vt:lpstr>Vetronics Block Diagram</vt:lpstr>
      <vt:lpstr>Master Node</vt:lpstr>
      <vt:lpstr>Wheel Node Block Diagram</vt:lpstr>
      <vt:lpstr>Vehicle Power System</vt:lpstr>
      <vt:lpstr>ODIS Weight Budget</vt:lpstr>
      <vt:lpstr>ODIS Vetronics System</vt:lpstr>
      <vt:lpstr>UGV Technology</vt:lpstr>
      <vt:lpstr>ODIS Sensor Suite</vt:lpstr>
      <vt:lpstr>PowerPoint Presentation</vt:lpstr>
      <vt:lpstr>PowerPoint Presentation</vt:lpstr>
      <vt:lpstr>Safety Scenarios</vt:lpstr>
      <vt:lpstr>PowerPoint Presentation</vt:lpstr>
      <vt:lpstr>3 Tiered Proximity Detection</vt:lpstr>
      <vt:lpstr>Localization Issues</vt:lpstr>
      <vt:lpstr>Mission Payloads for UxVs</vt:lpstr>
      <vt:lpstr>Mission Packages - IR</vt:lpstr>
      <vt:lpstr>Mission Payloads for UxVs</vt:lpstr>
      <vt:lpstr>UGV Technology</vt:lpstr>
      <vt:lpstr>Outline</vt:lpstr>
      <vt:lpstr>Multi-Resolution Control Strategy</vt:lpstr>
      <vt:lpstr>Multi-Resolution Control Strategy</vt:lpstr>
      <vt:lpstr>Multi-Resolution Control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User-tasks in the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vector>
  </TitlesOfParts>
  <Company>Colorado School of Mines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Fujitsu</dc:creator>
  <cp:lastModifiedBy>yqchen@ieee.org</cp:lastModifiedBy>
  <cp:revision>125</cp:revision>
  <dcterms:created xsi:type="dcterms:W3CDTF">2005-11-04T18:17:52Z</dcterms:created>
  <dcterms:modified xsi:type="dcterms:W3CDTF">2016-07-26T14:30:22Z</dcterms:modified>
</cp:coreProperties>
</file>