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  <p:sldMasterId id="2147483671" r:id="rId2"/>
    <p:sldMasterId id="2147483683" r:id="rId3"/>
    <p:sldMasterId id="2147483695" r:id="rId4"/>
  </p:sldMasterIdLst>
  <p:notesMasterIdLst>
    <p:notesMasterId r:id="rId42"/>
  </p:notesMasterIdLst>
  <p:sldIdLst>
    <p:sldId id="906" r:id="rId5"/>
    <p:sldId id="1061" r:id="rId6"/>
    <p:sldId id="1062" r:id="rId7"/>
    <p:sldId id="1017" r:id="rId8"/>
    <p:sldId id="1018" r:id="rId9"/>
    <p:sldId id="461" r:id="rId10"/>
    <p:sldId id="1002" r:id="rId11"/>
    <p:sldId id="1013" r:id="rId12"/>
    <p:sldId id="1045" r:id="rId13"/>
    <p:sldId id="1003" r:id="rId14"/>
    <p:sldId id="1020" r:id="rId15"/>
    <p:sldId id="1021" r:id="rId16"/>
    <p:sldId id="1057" r:id="rId17"/>
    <p:sldId id="1022" r:id="rId18"/>
    <p:sldId id="1004" r:id="rId19"/>
    <p:sldId id="1006" r:id="rId20"/>
    <p:sldId id="1007" r:id="rId21"/>
    <p:sldId id="1008" r:id="rId22"/>
    <p:sldId id="1009" r:id="rId23"/>
    <p:sldId id="1044" r:id="rId24"/>
    <p:sldId id="1040" r:id="rId25"/>
    <p:sldId id="1042" r:id="rId26"/>
    <p:sldId id="1043" r:id="rId27"/>
    <p:sldId id="1046" r:id="rId28"/>
    <p:sldId id="1047" r:id="rId29"/>
    <p:sldId id="1048" r:id="rId30"/>
    <p:sldId id="1049" r:id="rId31"/>
    <p:sldId id="1050" r:id="rId32"/>
    <p:sldId id="1053" r:id="rId33"/>
    <p:sldId id="1054" r:id="rId34"/>
    <p:sldId id="1055" r:id="rId35"/>
    <p:sldId id="1056" r:id="rId36"/>
    <p:sldId id="1058" r:id="rId37"/>
    <p:sldId id="1051" r:id="rId38"/>
    <p:sldId id="1052" r:id="rId39"/>
    <p:sldId id="1059" r:id="rId40"/>
    <p:sldId id="1060" r:id="rId41"/>
  </p:sldIdLst>
  <p:sldSz cx="9144000" cy="6858000" type="screen4x3"/>
  <p:notesSz cx="6858000" cy="9144000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FF00"/>
    <a:srgbClr val="FF99CC"/>
    <a:srgbClr val="DDDDD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17" autoAdjust="0"/>
    <p:restoredTop sz="92658" autoAdjust="0"/>
  </p:normalViewPr>
  <p:slideViewPr>
    <p:cSldViewPr>
      <p:cViewPr>
        <p:scale>
          <a:sx n="70" d="100"/>
          <a:sy n="70" d="100"/>
        </p:scale>
        <p:origin x="-123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1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32"/>
    </p:cViewPr>
  </p:sorterViewPr>
  <p:notesViewPr>
    <p:cSldViewPr>
      <p:cViewPr>
        <p:scale>
          <a:sx n="95" d="100"/>
          <a:sy n="95" d="100"/>
        </p:scale>
        <p:origin x="-1181" y="509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6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5C05DA3-64FB-4CB0-8B4B-A18091FEA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32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 defTabSz="912983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 defTabSz="912983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 defTabSz="912983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 defTabSz="912983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defTabSz="9129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DC4D7898-987A-4F4C-9326-8AB5622F02F6}" type="slidenum">
              <a:rPr lang="en-US" sz="1200">
                <a:latin typeface="Times New Roman" pitchFamily="18" charset="0"/>
              </a:rPr>
              <a:pPr eaLnBrk="1" hangingPunct="1"/>
              <a:t>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2EBEE42-F511-40CB-9300-847098280E73}" type="slidenum">
              <a:rPr lang="en-US" sz="1200" smtClean="0">
                <a:latin typeface="Times New Roman" pitchFamily="18" charset="0"/>
              </a:rPr>
              <a:pPr eaLnBrk="1" hangingPunct="1"/>
              <a:t>5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2EBEE42-F511-40CB-9300-847098280E73}" type="slidenum">
              <a:rPr lang="en-US" sz="1200" smtClean="0">
                <a:latin typeface="Times New Roman" pitchFamily="18" charset="0"/>
              </a:rPr>
              <a:pPr eaLnBrk="1" hangingPunct="1"/>
              <a:t>6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2EBEE42-F511-40CB-9300-847098280E73}" type="slidenum">
              <a:rPr lang="en-US" sz="1200" smtClean="0">
                <a:latin typeface="Times New Roman" pitchFamily="18" charset="0"/>
              </a:rPr>
              <a:pPr eaLnBrk="1" hangingPunct="1"/>
              <a:t>14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2EBEE42-F511-40CB-9300-847098280E73}" type="slidenum">
              <a:rPr lang="en-US" sz="1200" smtClean="0">
                <a:latin typeface="Times New Roman" pitchFamily="18" charset="0"/>
              </a:rPr>
              <a:pPr eaLnBrk="1" hangingPunct="1"/>
              <a:t>20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E04F0-A867-496A-94F3-1F5CC33BD341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Scientific Data Drone Research @ UC Merced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83FC9145-8351-46A6-8F8A-FB107918D2A6}" type="slidenum">
              <a:rPr lang="en-US"/>
              <a:pPr>
                <a:defRPr/>
              </a:pPr>
              <a:t>‹#›</a:t>
            </a:fld>
            <a:r>
              <a:rPr lang="en-US"/>
              <a:t>/1024</a:t>
            </a:r>
          </a:p>
        </p:txBody>
      </p:sp>
    </p:spTree>
    <p:extLst>
      <p:ext uri="{BB962C8B-B14F-4D97-AF65-F5344CB8AC3E}">
        <p14:creationId xmlns:p14="http://schemas.microsoft.com/office/powerpoint/2010/main" val="65830021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Scientific Data Drone Research @ UC Merced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80BFFA06-65BA-473E-9D20-EBAE86FC8A45}" type="slidenum">
              <a:rPr lang="en-US"/>
              <a:pPr>
                <a:defRPr/>
              </a:pPr>
              <a:t>‹#›</a:t>
            </a:fld>
            <a:r>
              <a:rPr lang="en-US"/>
              <a:t>/1024</a:t>
            </a:r>
          </a:p>
        </p:txBody>
      </p:sp>
    </p:spTree>
    <p:extLst>
      <p:ext uri="{BB962C8B-B14F-4D97-AF65-F5344CB8AC3E}">
        <p14:creationId xmlns:p14="http://schemas.microsoft.com/office/powerpoint/2010/main" val="76921173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5175"/>
            <a:ext cx="2286000" cy="5472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5175"/>
            <a:ext cx="6705600" cy="5472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Scientific Data Drone Research @ UC Merced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8FCEAF0B-FED2-40BF-A106-6BAC84FE6E0E}" type="slidenum">
              <a:rPr lang="en-US"/>
              <a:pPr>
                <a:defRPr/>
              </a:pPr>
              <a:t>‹#›</a:t>
            </a:fld>
            <a:r>
              <a:rPr lang="en-US"/>
              <a:t>/1024</a:t>
            </a:r>
          </a:p>
        </p:txBody>
      </p:sp>
    </p:spTree>
    <p:extLst>
      <p:ext uri="{BB962C8B-B14F-4D97-AF65-F5344CB8AC3E}">
        <p14:creationId xmlns:p14="http://schemas.microsoft.com/office/powerpoint/2010/main" val="247084793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765175"/>
            <a:ext cx="9144000" cy="5472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Scientific Data Drone Research @ UC Merced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BE211141-8E04-42A2-9B34-77C8D7BF287A}" type="slidenum">
              <a:rPr lang="en-US"/>
              <a:pPr>
                <a:defRPr/>
              </a:pPr>
              <a:t>‹#›</a:t>
            </a:fld>
            <a:r>
              <a:rPr lang="en-US"/>
              <a:t>/1024</a:t>
            </a:r>
          </a:p>
        </p:txBody>
      </p:sp>
    </p:spTree>
    <p:extLst>
      <p:ext uri="{BB962C8B-B14F-4D97-AF65-F5344CB8AC3E}">
        <p14:creationId xmlns:p14="http://schemas.microsoft.com/office/powerpoint/2010/main" val="182499875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93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9388" y="1916113"/>
            <a:ext cx="4316412" cy="4321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16113"/>
            <a:ext cx="4316413" cy="2084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52900"/>
            <a:ext cx="4316413" cy="2084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Scientific Data Drone Research @ UC Merced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5004596C-9E30-4EC0-8868-BBCC3108F851}" type="slidenum">
              <a:rPr lang="en-US"/>
              <a:pPr>
                <a:defRPr/>
              </a:pPr>
              <a:t>‹#›</a:t>
            </a:fld>
            <a:r>
              <a:rPr lang="en-US"/>
              <a:t>/1024</a:t>
            </a:r>
          </a:p>
        </p:txBody>
      </p:sp>
    </p:spTree>
    <p:extLst>
      <p:ext uri="{BB962C8B-B14F-4D97-AF65-F5344CB8AC3E}">
        <p14:creationId xmlns:p14="http://schemas.microsoft.com/office/powerpoint/2010/main" val="156182752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eaLnBrk="0" hangingPunct="0"/>
              <a:endParaRPr lang="en-US" sz="1800">
                <a:solidFill>
                  <a:prstClr val="black"/>
                </a:solidFill>
                <a:latin typeface="Verdana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eaLnBrk="0" hangingPunct="0"/>
              <a:endParaRPr lang="en-US" sz="1800">
                <a:solidFill>
                  <a:prstClr val="black"/>
                </a:solidFill>
                <a:latin typeface="Verdana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 smtClean="0">
                <a:solidFill>
                  <a:srgbClr val="2DA2BF">
                    <a:tint val="20000"/>
                  </a:srgbClr>
                </a:solidFill>
              </a:rPr>
              <a:t>Scientific Data Drone Research @ UC Merced</a:t>
            </a: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D91013D-5BD8-4258-8367-22645DB948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2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3/27/2015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Scientific Data Drone Research @ UC Merced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8338212-A02A-4AE2-85A0-3DE97F6F01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97174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3/27/2015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Scientific Data Drone Research @ UC Merced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E44AB0-58BA-4D70-BE90-2DBBE8297CD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674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3/27/2015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Scientific Data Drone Research @ UC Merced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4EC4BAA-D08B-4FAB-9F1E-3132BF75BF9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30857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3/27/2015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Scientific Data Drone Research @ UC Merced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814C817-80AE-4F73-9476-90076B12CD4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882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3/27/2015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Scientific Data Drone Research @ UC Merced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39E3EFE-B502-4213-85FE-7FCD20C0B437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94987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Scientific Data Drone Research @ UC Merced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5364909A-3F3E-460A-BC82-B071F2D46A2C}" type="slidenum">
              <a:rPr lang="en-US"/>
              <a:pPr>
                <a:defRPr/>
              </a:pPr>
              <a:t>‹#›</a:t>
            </a:fld>
            <a:r>
              <a:rPr lang="en-US"/>
              <a:t>/1024</a:t>
            </a:r>
          </a:p>
        </p:txBody>
      </p:sp>
    </p:spTree>
    <p:extLst>
      <p:ext uri="{BB962C8B-B14F-4D97-AF65-F5344CB8AC3E}">
        <p14:creationId xmlns:p14="http://schemas.microsoft.com/office/powerpoint/2010/main" val="252145101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3/27/2015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Scientific Data Drone Research @ UC Merced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30CA3C-9F13-47D3-85F2-555FD038F11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97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3/27/2015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Scientific Data Drone Research @ UC Merced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A2B5618-9D0C-4571-B26D-4CD2E1C1D34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16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3/27/2015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Scientific Data Drone Research @ UC Merced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227AD62-97BB-4D2B-BE72-0E470273F2BE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eaLnBrk="0" hangingPunct="0"/>
            <a:endParaRPr lang="en-US" sz="1800">
              <a:solidFill>
                <a:prstClr val="white"/>
              </a:solidFill>
              <a:latin typeface="Verdana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eaLnBrk="0" hangingPunct="0"/>
            <a:endParaRPr lang="en-US" sz="1800">
              <a:solidFill>
                <a:prstClr val="white"/>
              </a:solidFill>
              <a:latin typeface="Verdana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72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3/27/2015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Scientific Data Drone Research @ UC Merced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38C953C-726D-4472-B7D5-236F6D1FF05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45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3/27/2015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Scientific Data Drone Research @ UC Merced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BE5B8F4-992D-4667-84EB-C3D1EFF29A7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98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58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34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22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79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37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Scientific Data Drone Research @ UC Merced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0254734B-5D0A-40C3-8863-FF051BE4ED94}" type="slidenum">
              <a:rPr lang="en-US"/>
              <a:pPr>
                <a:defRPr/>
              </a:pPr>
              <a:t>‹#›</a:t>
            </a:fld>
            <a:r>
              <a:rPr lang="en-US"/>
              <a:t>/1024</a:t>
            </a:r>
          </a:p>
        </p:txBody>
      </p:sp>
    </p:spTree>
    <p:extLst>
      <p:ext uri="{BB962C8B-B14F-4D97-AF65-F5344CB8AC3E}">
        <p14:creationId xmlns:p14="http://schemas.microsoft.com/office/powerpoint/2010/main" val="420504643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33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37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51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3164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333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E1B2-4031-9949-9D7E-F509025B49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206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DF42-DE46-4538-9C53-31F48BFEB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09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DF42-DE46-4538-9C53-31F48BFEB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5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DF42-DE46-4538-9C53-31F48BFEB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65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DF42-DE46-4538-9C53-31F48BFEB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07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1916113"/>
            <a:ext cx="4316412" cy="4321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6113"/>
            <a:ext cx="4316413" cy="4321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Scientific Data Drone Research @ UC Merced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47E4B34B-EFB3-4EC0-A852-286E823A50D8}" type="slidenum">
              <a:rPr lang="en-US"/>
              <a:pPr>
                <a:defRPr/>
              </a:pPr>
              <a:t>‹#›</a:t>
            </a:fld>
            <a:r>
              <a:rPr lang="en-US"/>
              <a:t>/1024</a:t>
            </a:r>
          </a:p>
        </p:txBody>
      </p:sp>
    </p:spTree>
    <p:extLst>
      <p:ext uri="{BB962C8B-B14F-4D97-AF65-F5344CB8AC3E}">
        <p14:creationId xmlns:p14="http://schemas.microsoft.com/office/powerpoint/2010/main" val="411874247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DF42-DE46-4538-9C53-31F48BFEB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770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DF42-DE46-4538-9C53-31F48BFEB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90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DF42-DE46-4538-9C53-31F48BFEB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798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DF42-DE46-4538-9C53-31F48BFEB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773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DF42-DE46-4538-9C53-31F48BFEB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510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DF42-DE46-4538-9C53-31F48BFEB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9292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DF42-DE46-4538-9C53-31F48BFEB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76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Scientific Data Drone Research @ UC Merced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C6456EF7-20E0-4712-BAF0-1E6C2709ABB8}" type="slidenum">
              <a:rPr lang="en-US"/>
              <a:pPr>
                <a:defRPr/>
              </a:pPr>
              <a:t>‹#›</a:t>
            </a:fld>
            <a:r>
              <a:rPr lang="en-US"/>
              <a:t>/1024</a:t>
            </a:r>
          </a:p>
        </p:txBody>
      </p:sp>
    </p:spTree>
    <p:extLst>
      <p:ext uri="{BB962C8B-B14F-4D97-AF65-F5344CB8AC3E}">
        <p14:creationId xmlns:p14="http://schemas.microsoft.com/office/powerpoint/2010/main" val="185029035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Scientific Data Drone Research @ UC Merced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A78412A7-FE0C-40B4-8F03-2EA01F9D14AF}" type="slidenum">
              <a:rPr lang="en-US"/>
              <a:pPr>
                <a:defRPr/>
              </a:pPr>
              <a:t>‹#›</a:t>
            </a:fld>
            <a:r>
              <a:rPr lang="en-US"/>
              <a:t>/1024</a:t>
            </a:r>
          </a:p>
        </p:txBody>
      </p:sp>
    </p:spTree>
    <p:extLst>
      <p:ext uri="{BB962C8B-B14F-4D97-AF65-F5344CB8AC3E}">
        <p14:creationId xmlns:p14="http://schemas.microsoft.com/office/powerpoint/2010/main" val="309523224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97352"/>
            <a:ext cx="1905000" cy="26064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3/27/2015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Scientific Data Drone Research @ UC Merced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1C0ECAE8-15F8-4A6D-A083-4F433EA04F2E}" type="slidenum">
              <a:rPr lang="en-US"/>
              <a:pPr>
                <a:defRPr/>
              </a:pPr>
              <a:t>‹#›</a:t>
            </a:fld>
            <a:r>
              <a:rPr lang="en-US"/>
              <a:t>/1024</a:t>
            </a:r>
          </a:p>
        </p:txBody>
      </p:sp>
    </p:spTree>
    <p:extLst>
      <p:ext uri="{BB962C8B-B14F-4D97-AF65-F5344CB8AC3E}">
        <p14:creationId xmlns:p14="http://schemas.microsoft.com/office/powerpoint/2010/main" val="54465040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Scientific Data Drone Research @ UC Merced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242A4E4F-4426-455A-8C56-2BC550D6836A}" type="slidenum">
              <a:rPr lang="en-US"/>
              <a:pPr>
                <a:defRPr/>
              </a:pPr>
              <a:t>‹#›</a:t>
            </a:fld>
            <a:r>
              <a:rPr lang="en-US"/>
              <a:t>/1024</a:t>
            </a:r>
          </a:p>
        </p:txBody>
      </p:sp>
    </p:spTree>
    <p:extLst>
      <p:ext uri="{BB962C8B-B14F-4D97-AF65-F5344CB8AC3E}">
        <p14:creationId xmlns:p14="http://schemas.microsoft.com/office/powerpoint/2010/main" val="369892856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Scientific Data Drone Research @ UC Merced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Slide-</a:t>
            </a:r>
            <a:fld id="{E753B980-2B01-4E5D-B5E2-A563F58A2EE6}" type="slidenum">
              <a:rPr lang="en-US"/>
              <a:pPr>
                <a:defRPr/>
              </a:pPr>
              <a:t>‹#›</a:t>
            </a:fld>
            <a:r>
              <a:rPr lang="en-US"/>
              <a:t>/1024</a:t>
            </a:r>
          </a:p>
        </p:txBody>
      </p:sp>
    </p:spTree>
    <p:extLst>
      <p:ext uri="{BB962C8B-B14F-4D97-AF65-F5344CB8AC3E}">
        <p14:creationId xmlns:p14="http://schemas.microsoft.com/office/powerpoint/2010/main" val="17534568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5175"/>
            <a:ext cx="91440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916113"/>
            <a:ext cx="878522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6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53188"/>
            <a:ext cx="19050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8175" y="6524625"/>
            <a:ext cx="63357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Scientific Data Drone Research @ UC Merced</a:t>
            </a:r>
            <a:endParaRPr lang="en-US"/>
          </a:p>
        </p:txBody>
      </p:sp>
      <p:sp>
        <p:nvSpPr>
          <p:cNvPr id="236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348038" y="188913"/>
            <a:ext cx="23034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Slide-</a:t>
            </a:r>
            <a:fld id="{EC9B487B-4EA1-4D58-A1EA-4DD2E24D5EB2}" type="slidenum">
              <a:rPr lang="en-US"/>
              <a:pPr>
                <a:defRPr/>
              </a:pPr>
              <a:t>‹#›</a:t>
            </a:fld>
            <a:r>
              <a:rPr lang="en-US"/>
              <a:t>/1024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213663" y="0"/>
            <a:ext cx="1930337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cap="all" spc="-150" baseline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gium" pitchFamily="82" charset="0"/>
              </a:rPr>
              <a:t>MESA Lab</a:t>
            </a:r>
            <a:endParaRPr lang="en-US" sz="3200" b="1" cap="all" spc="-150" baseline="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gium" pitchFamily="82" charset="0"/>
            </a:endParaRPr>
          </a:p>
        </p:txBody>
      </p:sp>
      <p:pic>
        <p:nvPicPr>
          <p:cNvPr id="8" name="Picture 14" descr="UC Merced logo in blue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37" y="99814"/>
            <a:ext cx="3005303" cy="66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ransition/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eaLnBrk="0" hangingPunct="0"/>
            <a:endParaRPr lang="en-US" sz="18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eaLnBrk="0" hangingPunct="0"/>
            <a:endParaRPr lang="en-US" sz="18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  <a:latin typeface="Verdana" pitchFamily="34" charset="0"/>
              </a:rPr>
              <a:t>3/27/2015</a:t>
            </a:r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  <a:latin typeface="Verdana" pitchFamily="34" charset="0"/>
              </a:rPr>
              <a:t>Scientific Data Drone Research @ UC Merced</a:t>
            </a:r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A29DF31-4940-477D-8189-46001EAE4BCB}" type="slidenum">
              <a:rPr lang="en-US" smtClean="0">
                <a:solidFill>
                  <a:prstClr val="black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63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46EE1B2-4031-9949-9D7E-F509025B49E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611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Scientific Data Drone Research @ UC Merced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1E1DF42-DE46-4538-9C53-31F48BFEB4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240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open-proposals.ucsf.edu/ucmerced/saf2020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mechatronics.ucmerced.edu/research/unmanned-aerial-systems" TargetMode="External"/><Relationship Id="rId2" Type="http://schemas.openxmlformats.org/officeDocument/2006/relationships/hyperlink" Target="mailto:yqchen@ieee.org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om/url?sa=i&amp;rct=j&amp;q=&amp;esrc=s&amp;frm=1&amp;source=images&amp;cd=&amp;cad=rja&amp;docid=BOaCbC0gjAsmoM&amp;tbnid=HXOq_C3H06lI4M:&amp;ved=0CAUQjRw&amp;url=http://admissions.ucmerced.edu/future-students&amp;ei=XvmKUZnvCoejiQLPoYEg&amp;bvm=bv.46340616,d.cGE&amp;psig=AFQjCNEau6tvGlOQinwzbfFlhLNKXWOs1A&amp;ust=1368148686612219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hyperlink" Target="http://www.google.com/url?sa=i&amp;rct=j&amp;q=&amp;esrc=s&amp;frm=1&amp;source=images&amp;cd=&amp;cad=rja&amp;docid=fwW9A6p2nQz0fM&amp;tbnid=Aj9qjVyGNcYA8M:&amp;ved=0CAUQjRw&amp;url=http://www.sfchronicle.com/education/article/UC-Merced-goes-from-shunned-to-popular-4450839.php&amp;ei=tPmKUYbFI4jTigK-3oCwAQ&amp;bvm=bv.46340616,d.cGE&amp;psig=AFQjCNEau6tvGlOQinwzbfFlhLNKXWOs1A&amp;ust=1368148686612219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8900" y="764704"/>
            <a:ext cx="8964612" cy="1296987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宋体" pitchFamily="2" charset="-122"/>
                <a:cs typeface="Times New Roman" pitchFamily="18" charset="0"/>
              </a:rPr>
              <a:t>Scientific Data Drone Research @ The MESA Lab of UC Merced</a:t>
            </a:r>
            <a:endParaRPr lang="en-US" sz="4000" dirty="0" smtClean="0">
              <a:solidFill>
                <a:srgbClr val="FF0000"/>
              </a:solidFill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588" y="2636912"/>
            <a:ext cx="9144000" cy="280831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YangQuan Chen, Ph.D., Director</a:t>
            </a:r>
            <a:r>
              <a:rPr lang="en-US" sz="2400" dirty="0" smtClean="0"/>
              <a:t>,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cap="all" spc="-15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gium" pitchFamily="82" charset="0"/>
              </a:rPr>
              <a:t>MESA </a:t>
            </a:r>
            <a:r>
              <a:rPr lang="en-US" sz="2400" b="1" dirty="0" smtClean="0"/>
              <a:t>(Mechatronics, Embedded Systems and Automation)</a:t>
            </a:r>
            <a:r>
              <a:rPr lang="en-US" sz="2400" b="1" cap="all" spc="-15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gium" pitchFamily="82" charset="0"/>
              </a:rPr>
              <a:t>Lab</a:t>
            </a:r>
            <a:endParaRPr lang="en-US" sz="2400" b="1" spc="300" dirty="0" smtClean="0">
              <a:solidFill>
                <a:srgbClr val="00FF00"/>
              </a:solidFill>
              <a:latin typeface="Mistral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ME/EECS/SNRI/HSRI/</a:t>
            </a:r>
            <a:r>
              <a:rPr lang="en-US" sz="2400" b="1" dirty="0" err="1" smtClean="0"/>
              <a:t>UCSolar</a:t>
            </a:r>
            <a:r>
              <a:rPr lang="en-US" sz="2400" b="1" dirty="0" smtClean="0"/>
              <a:t>, School of Engineering,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University of California, Merced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E</a:t>
            </a:r>
            <a:r>
              <a:rPr lang="en-US" sz="2400" dirty="0" smtClean="0"/>
              <a:t>: </a:t>
            </a:r>
            <a:r>
              <a:rPr lang="en-US" sz="2400" dirty="0" smtClean="0">
                <a:latin typeface="Garamond" pitchFamily="18" charset="0"/>
              </a:rPr>
              <a:t>yqchen@ieee.org</a:t>
            </a:r>
            <a:r>
              <a:rPr lang="en-US" sz="2400" dirty="0" smtClean="0"/>
              <a:t>; </a:t>
            </a:r>
            <a:r>
              <a:rPr lang="en-US" sz="2400" i="1" dirty="0" smtClean="0"/>
              <a:t>or</a:t>
            </a:r>
            <a:r>
              <a:rPr lang="en-US" sz="2400" dirty="0" smtClean="0"/>
              <a:t>, yangquan.chen@ucmerced.edu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T</a:t>
            </a:r>
            <a:r>
              <a:rPr lang="en-US" sz="2400" dirty="0" smtClean="0"/>
              <a:t>: (</a:t>
            </a:r>
            <a:r>
              <a:rPr lang="en-US" sz="2400" dirty="0" smtClean="0">
                <a:sym typeface="Wingdings" pitchFamily="2" charset="2"/>
              </a:rPr>
              <a:t>209)228-4672; </a:t>
            </a:r>
            <a:r>
              <a:rPr lang="en-US" sz="2400" b="1" dirty="0" smtClean="0">
                <a:sym typeface="Wingdings" pitchFamily="2" charset="2"/>
              </a:rPr>
              <a:t>O</a:t>
            </a:r>
            <a:r>
              <a:rPr lang="en-US" sz="2400" dirty="0" smtClean="0">
                <a:sym typeface="Wingdings" pitchFamily="2" charset="2"/>
              </a:rPr>
              <a:t>: SE1-254; </a:t>
            </a:r>
            <a:r>
              <a:rPr lang="en-US" sz="2400" b="1" dirty="0" smtClean="0">
                <a:sym typeface="Wingdings" pitchFamily="2" charset="2"/>
              </a:rPr>
              <a:t>Lab</a:t>
            </a:r>
            <a:r>
              <a:rPr lang="en-US" sz="2400" dirty="0" smtClean="0">
                <a:sym typeface="Wingdings" pitchFamily="2" charset="2"/>
              </a:rPr>
              <a:t>: CAS </a:t>
            </a:r>
            <a:r>
              <a:rPr lang="en-US" sz="2400" dirty="0" err="1" smtClean="0">
                <a:sym typeface="Wingdings" pitchFamily="2" charset="2"/>
              </a:rPr>
              <a:t>Eng</a:t>
            </a:r>
            <a:r>
              <a:rPr lang="en-US" sz="2400" dirty="0" smtClean="0">
                <a:sym typeface="Wingdings" pitchFamily="2" charset="2"/>
              </a:rPr>
              <a:t> 820 (</a:t>
            </a:r>
            <a:r>
              <a:rPr lang="en-US" sz="2400" b="1" dirty="0" smtClean="0">
                <a:sym typeface="Wingdings" pitchFamily="2" charset="2"/>
              </a:rPr>
              <a:t>T</a:t>
            </a:r>
            <a:r>
              <a:rPr lang="en-US" sz="2400" dirty="0" smtClean="0">
                <a:sym typeface="Wingdings" pitchFamily="2" charset="2"/>
              </a:rPr>
              <a:t>: 228-4398)</a:t>
            </a:r>
            <a:endParaRPr lang="en-US" sz="1800" b="1" dirty="0" smtClean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-1588" y="5661248"/>
            <a:ext cx="914558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dirty="0" smtClean="0">
                <a:latin typeface="Times New Roman" pitchFamily="18" charset="0"/>
              </a:rPr>
              <a:t>March </a:t>
            </a:r>
            <a:r>
              <a:rPr lang="en-US" dirty="0" smtClean="0">
                <a:latin typeface="Times New Roman" pitchFamily="18" charset="0"/>
              </a:rPr>
              <a:t>27</a:t>
            </a:r>
            <a:r>
              <a:rPr lang="en-US" dirty="0" smtClean="0">
                <a:latin typeface="Times New Roman" pitchFamily="18" charset="0"/>
              </a:rPr>
              <a:t>, </a:t>
            </a:r>
            <a:r>
              <a:rPr lang="en-US" dirty="0" smtClean="0">
                <a:latin typeface="Times New Roman" pitchFamily="18" charset="0"/>
              </a:rPr>
              <a:t>2015. Friday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</a:rPr>
              <a:t>UNR-WVU-UCMERCED Nexus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</a:rPr>
              <a:t>Visit</a:t>
            </a:r>
            <a:endParaRPr lang="en-US" sz="28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0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UCCE + MESALAB = 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916113"/>
            <a:ext cx="8964612" cy="43211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	http</a:t>
            </a:r>
            <a:r>
              <a:rPr lang="en-US" dirty="0"/>
              <a:t>://cemerced.ucanr.edu/  </a:t>
            </a:r>
            <a:endParaRPr lang="en-US" dirty="0" smtClean="0"/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dirty="0" smtClean="0"/>
              <a:t> 	http</a:t>
            </a:r>
            <a:r>
              <a:rPr lang="en-US" dirty="0"/>
              <a:t>://mechatronics.ucmerced.edu</a:t>
            </a:r>
            <a:r>
              <a:rPr lang="en-US" dirty="0" smtClean="0"/>
              <a:t>/</a:t>
            </a:r>
          </a:p>
          <a:p>
            <a:pPr marL="0" indent="0">
              <a:buNone/>
            </a:pPr>
            <a:r>
              <a:rPr lang="en-US" dirty="0" smtClean="0"/>
              <a:t>__________________________________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  	Ag Drone Valley </a:t>
            </a:r>
            <a:r>
              <a:rPr lang="en-US" strike="sngStrike" dirty="0" smtClean="0"/>
              <a:t>(fractional)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We got funded for 5 years! </a:t>
            </a:r>
          </a:p>
          <a:p>
            <a:pPr marL="0" indent="0">
              <a:buNone/>
            </a:pPr>
            <a:r>
              <a:rPr lang="en-US" sz="2800" dirty="0" smtClean="0"/>
              <a:t>UC ANR Seed Grant $279580; (170 to 70 to 15, </a:t>
            </a:r>
            <a:r>
              <a:rPr lang="en-US" sz="2800" dirty="0" smtClean="0">
                <a:solidFill>
                  <a:srgbClr val="FF0000"/>
                </a:solidFill>
              </a:rPr>
              <a:t>competitive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03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628800"/>
            <a:ext cx="8785225" cy="4321175"/>
          </a:xfrm>
        </p:spPr>
        <p:txBody>
          <a:bodyPr/>
          <a:lstStyle/>
          <a:p>
            <a:r>
              <a:rPr lang="en-US" dirty="0"/>
              <a:t>California Institute of Drone Engineering Research (CIDER</a:t>
            </a:r>
            <a:r>
              <a:rPr lang="en-US" dirty="0" smtClean="0"/>
              <a:t>)</a:t>
            </a:r>
          </a:p>
          <a:p>
            <a:r>
              <a:rPr lang="en-US" b="1" dirty="0">
                <a:hlinkClick r:id="rId2"/>
              </a:rPr>
              <a:t>Strategic Academic Focusing Initiative</a:t>
            </a:r>
            <a:endParaRPr lang="en-US" b="1" dirty="0"/>
          </a:p>
          <a:p>
            <a:r>
              <a:rPr lang="en-US" dirty="0"/>
              <a:t>Our faculty-focused development of a strategic academic </a:t>
            </a:r>
            <a:r>
              <a:rPr lang="en-US" dirty="0" smtClean="0"/>
              <a:t>vision</a:t>
            </a:r>
          </a:p>
          <a:p>
            <a:r>
              <a:rPr lang="en-US" dirty="0" smtClean="0"/>
              <a:t>Resulted Funding Proposals</a:t>
            </a:r>
          </a:p>
          <a:p>
            <a:pPr lvl="1"/>
            <a:r>
              <a:rPr lang="en-US" dirty="0" smtClean="0"/>
              <a:t>NSF NRI, MRI, REU, INSPIRE, LTREB … </a:t>
            </a:r>
          </a:p>
          <a:p>
            <a:pPr lvl="1"/>
            <a:r>
              <a:rPr lang="en-US" dirty="0" smtClean="0"/>
              <a:t>CITRIS, MRPI …</a:t>
            </a:r>
          </a:p>
          <a:p>
            <a:pPr lvl="1"/>
            <a:r>
              <a:rPr lang="en-US" dirty="0" smtClean="0"/>
              <a:t>DoD, NASA, ARPA-E, NRC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50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47" y="620687"/>
            <a:ext cx="8610433" cy="592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837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02" y="858506"/>
            <a:ext cx="1523396" cy="114369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799184"/>
            <a:ext cx="1899372" cy="123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mesadro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4953000"/>
            <a:ext cx="1828800" cy="125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962400" y="4676162"/>
            <a:ext cx="1218227" cy="1637861"/>
            <a:chOff x="6527075" y="757646"/>
            <a:chExt cx="2159725" cy="287382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428" y="757646"/>
              <a:ext cx="2155372" cy="287382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527075" y="3385254"/>
              <a:ext cx="215972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500" dirty="0">
                  <a:solidFill>
                    <a:prstClr val="white"/>
                  </a:solidFill>
                  <a:latin typeface="Calibri"/>
                </a:rPr>
                <a:t>Courtesy of NPS: https://www.flickr.com/photos/alaskanps/8446139444/in/photostream/</a:t>
              </a:r>
            </a:p>
          </p:txBody>
        </p:sp>
      </p:grpSp>
      <p:pic>
        <p:nvPicPr>
          <p:cNvPr id="15" name="Picture 2" descr="http://www.veganoutreach.org/whyvegan/images/feedlot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908" y="4720394"/>
            <a:ext cx="2096453" cy="159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79785" y="152400"/>
            <a:ext cx="8229600" cy="5245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UC Multi-campus Synergy on CIDER</a:t>
            </a:r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876800" y="1066800"/>
            <a:ext cx="4114800" cy="524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UCM, UCSC,UCB, UCSD, LLNL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244901" y="2904454"/>
            <a:ext cx="1441900" cy="1134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UCM</a:t>
            </a:r>
          </a:p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UCD</a:t>
            </a:r>
          </a:p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UCSD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488919" y="4644194"/>
            <a:ext cx="1197882" cy="1909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UCM</a:t>
            </a:r>
          </a:p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UCD</a:t>
            </a:r>
          </a:p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LBL</a:t>
            </a:r>
          </a:p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SNL</a:t>
            </a:r>
          </a:p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UCSD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2400" y="6333454"/>
            <a:ext cx="7467600" cy="524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CIDER in environmental monitoring: water, </a:t>
            </a:r>
            <a:r>
              <a:rPr lang="en-US" sz="2400" b="1" dirty="0" smtClean="0">
                <a:solidFill>
                  <a:srgbClr val="FF0000"/>
                </a:solidFill>
              </a:rPr>
              <a:t>fire</a:t>
            </a:r>
            <a:r>
              <a:rPr lang="en-US" sz="2400" dirty="0" smtClean="0">
                <a:solidFill>
                  <a:prstClr val="black"/>
                </a:solidFill>
              </a:rPr>
              <a:t>, soil, air …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57200" y="3971254"/>
            <a:ext cx="7162800" cy="524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CIDER in precision agriculture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584" y="260985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9984" y="2610352"/>
            <a:ext cx="2334905" cy="142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http://www.kgs.ku.edu/Publications/Bulletins/ED10/gifs/TR-Center-Pivo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83" y="2610352"/>
            <a:ext cx="2146274" cy="142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0" y="1913854"/>
            <a:ext cx="9144000" cy="524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CIDER in Scientific data-drones: platforms, operation, and certification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s://encrypted-tbn2.gstatic.com/images?q=tbn:ANd9GcR0-aeOFpu_xuhYiaIrpbtB7iXqsQ8mE3zO-fMJ8nBFOvZDr6R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45" y="4865939"/>
            <a:ext cx="1831255" cy="13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8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935038"/>
          </a:xfrm>
        </p:spPr>
        <p:txBody>
          <a:bodyPr/>
          <a:lstStyle/>
          <a:p>
            <a:pPr eaLnBrk="1" hangingPunct="1"/>
            <a:r>
              <a:rPr lang="en-US" dirty="0" smtClean="0"/>
              <a:t>Outline</a:t>
            </a: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12" y="1196752"/>
            <a:ext cx="8964737" cy="4321175"/>
          </a:xfrm>
        </p:spPr>
        <p:txBody>
          <a:bodyPr/>
          <a:lstStyle/>
          <a:p>
            <a:pPr eaLnBrk="1" hangingPunct="1"/>
            <a:r>
              <a:rPr lang="en-US" sz="4000" dirty="0" smtClean="0"/>
              <a:t>Our CIDER dream/vision</a:t>
            </a:r>
          </a:p>
          <a:p>
            <a:pPr eaLnBrk="1" hangingPunct="1"/>
            <a:r>
              <a:rPr lang="en-US" sz="4000" dirty="0" smtClean="0">
                <a:solidFill>
                  <a:srgbClr val="FF0000"/>
                </a:solidFill>
              </a:rPr>
              <a:t>Drone Research Emphasis @ MESA Lab</a:t>
            </a:r>
          </a:p>
          <a:p>
            <a:pPr lvl="1" eaLnBrk="1" hangingPunct="1"/>
            <a:r>
              <a:rPr lang="en-US" dirty="0" smtClean="0">
                <a:solidFill>
                  <a:srgbClr val="FF0000"/>
                </a:solidFill>
              </a:rPr>
              <a:t>Platform</a:t>
            </a:r>
          </a:p>
          <a:p>
            <a:pPr lvl="1" eaLnBrk="1" hangingPunct="1"/>
            <a:r>
              <a:rPr lang="en-US" dirty="0" smtClean="0">
                <a:solidFill>
                  <a:srgbClr val="FF0000"/>
                </a:solidFill>
              </a:rPr>
              <a:t>Sensing Payload</a:t>
            </a:r>
          </a:p>
          <a:p>
            <a:pPr lvl="1" eaLnBrk="1" hangingPunct="1"/>
            <a:r>
              <a:rPr lang="en-US" dirty="0" smtClean="0">
                <a:solidFill>
                  <a:srgbClr val="FF0000"/>
                </a:solidFill>
              </a:rPr>
              <a:t>Actuation Payload</a:t>
            </a:r>
          </a:p>
          <a:p>
            <a:pPr lvl="1" eaLnBrk="1" hangingPunct="1"/>
            <a:r>
              <a:rPr lang="en-US" dirty="0" smtClean="0">
                <a:solidFill>
                  <a:srgbClr val="FF0000"/>
                </a:solidFill>
              </a:rPr>
              <a:t>Down-stream Processing</a:t>
            </a:r>
          </a:p>
          <a:p>
            <a:pPr lvl="1" eaLnBrk="1" hangingPunct="1"/>
            <a:r>
              <a:rPr lang="en-US" dirty="0" smtClean="0">
                <a:solidFill>
                  <a:srgbClr val="FF0000"/>
                </a:solidFill>
              </a:rPr>
              <a:t>Smart sensing and actuation policies</a:t>
            </a:r>
          </a:p>
          <a:p>
            <a:pPr eaLnBrk="1" hangingPunct="1"/>
            <a:r>
              <a:rPr lang="en-US" sz="4000" dirty="0"/>
              <a:t>Why us, why here and why </a:t>
            </a:r>
            <a:r>
              <a:rPr lang="en-US" sz="4000" dirty="0" smtClean="0"/>
              <a:t>now</a:t>
            </a:r>
            <a:endParaRPr lang="en-US" sz="4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7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rgbClr val="FF0000"/>
                </a:solidFill>
              </a:rPr>
              <a:t>Platforms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VTOL</a:t>
            </a:r>
          </a:p>
          <a:p>
            <a:pPr lvl="1"/>
            <a:r>
              <a:rPr lang="en-US" dirty="0" smtClean="0"/>
              <a:t>Y3 rotor</a:t>
            </a:r>
          </a:p>
          <a:p>
            <a:pPr lvl="1"/>
            <a:r>
              <a:rPr lang="en-US" dirty="0" smtClean="0"/>
              <a:t>Y6 rotor</a:t>
            </a:r>
          </a:p>
          <a:p>
            <a:pPr lvl="1"/>
            <a:r>
              <a:rPr lang="en-US" dirty="0" err="1" smtClean="0"/>
              <a:t>Quadrotor</a:t>
            </a:r>
            <a:endParaRPr lang="en-US" dirty="0" smtClean="0"/>
          </a:p>
          <a:p>
            <a:pPr lvl="1"/>
            <a:r>
              <a:rPr lang="en-US" dirty="0" err="1" smtClean="0"/>
              <a:t>Hexarotor</a:t>
            </a:r>
            <a:endParaRPr lang="en-US" dirty="0" smtClean="0"/>
          </a:p>
          <a:p>
            <a:r>
              <a:rPr lang="en-US" dirty="0" smtClean="0"/>
              <a:t>Fixed-Wing</a:t>
            </a:r>
          </a:p>
          <a:p>
            <a:pPr lvl="1"/>
            <a:r>
              <a:rPr lang="en-US" dirty="0" smtClean="0"/>
              <a:t>Battery (</a:t>
            </a:r>
            <a:r>
              <a:rPr lang="en-US" dirty="0" err="1" smtClean="0"/>
              <a:t>AggieAir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Gas engine (</a:t>
            </a:r>
            <a:r>
              <a:rPr lang="en-US" dirty="0" err="1" smtClean="0"/>
              <a:t>MESAKit</a:t>
            </a:r>
            <a:r>
              <a:rPr lang="en-US" dirty="0" smtClean="0"/>
              <a:t>, MCRC’s)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85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rgbClr val="FF0000"/>
                </a:solidFill>
              </a:rPr>
              <a:t>UAS (Remote) Sensing Payloads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628800"/>
            <a:ext cx="8785225" cy="4321175"/>
          </a:xfrm>
        </p:spPr>
        <p:txBody>
          <a:bodyPr/>
          <a:lstStyle/>
          <a:p>
            <a:r>
              <a:rPr lang="en-US" dirty="0" smtClean="0"/>
              <a:t>MET (temperature, humidity, wind)</a:t>
            </a:r>
          </a:p>
          <a:p>
            <a:r>
              <a:rPr lang="en-US" dirty="0" smtClean="0"/>
              <a:t>AQ (PM/CO2, </a:t>
            </a:r>
            <a:r>
              <a:rPr lang="en-US" dirty="0" err="1" smtClean="0"/>
              <a:t>microbials</a:t>
            </a:r>
            <a:r>
              <a:rPr lang="en-US" dirty="0" smtClean="0"/>
              <a:t>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Lidar</a:t>
            </a:r>
            <a:r>
              <a:rPr lang="en-US" dirty="0" smtClean="0"/>
              <a:t> </a:t>
            </a:r>
          </a:p>
          <a:p>
            <a:r>
              <a:rPr lang="en-US" dirty="0" smtClean="0"/>
              <a:t>RGB</a:t>
            </a:r>
          </a:p>
          <a:p>
            <a:r>
              <a:rPr lang="en-US" dirty="0" smtClean="0"/>
              <a:t>NIR</a:t>
            </a:r>
          </a:p>
          <a:p>
            <a:r>
              <a:rPr lang="en-US" dirty="0" smtClean="0"/>
              <a:t>TIR</a:t>
            </a:r>
          </a:p>
          <a:p>
            <a:r>
              <a:rPr lang="en-US" dirty="0" smtClean="0"/>
              <a:t>SWIR</a:t>
            </a:r>
          </a:p>
          <a:p>
            <a:r>
              <a:rPr lang="en-US" dirty="0" smtClean="0"/>
              <a:t>?? Salinity ?? Valley Fever ??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26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UAS </a:t>
            </a:r>
            <a:r>
              <a:rPr lang="en-US" dirty="0" smtClean="0">
                <a:solidFill>
                  <a:srgbClr val="FF0000"/>
                </a:solidFill>
              </a:rPr>
              <a:t>(Remote) Actuation Payloads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(Precision Spot) Drone Sprayer (crop-dusting)</a:t>
            </a:r>
          </a:p>
          <a:p>
            <a:r>
              <a:rPr lang="en-US" dirty="0" smtClean="0"/>
              <a:t>Seeding</a:t>
            </a:r>
          </a:p>
          <a:p>
            <a:pPr lvl="1"/>
            <a:r>
              <a:rPr lang="en-US" dirty="0"/>
              <a:t>Seeding </a:t>
            </a:r>
            <a:r>
              <a:rPr lang="en-US" dirty="0" smtClean="0"/>
              <a:t>errors cost extra water </a:t>
            </a:r>
            <a:r>
              <a:rPr lang="en-US" dirty="0"/>
              <a:t>+ fertilizer + herbicides + pesticides.</a:t>
            </a:r>
            <a:endParaRPr lang="en-US" dirty="0" smtClean="0"/>
          </a:p>
          <a:p>
            <a:r>
              <a:rPr lang="en-US" dirty="0" smtClean="0"/>
              <a:t>Acoustic deterrent  (loudspeaker)</a:t>
            </a:r>
          </a:p>
          <a:p>
            <a:r>
              <a:rPr lang="en-US" dirty="0" smtClean="0"/>
              <a:t>?? Remote application</a:t>
            </a:r>
          </a:p>
          <a:p>
            <a:r>
              <a:rPr lang="en-US" dirty="0" smtClean="0"/>
              <a:t>Variable rate Applications (VRA)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61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>
                <a:solidFill>
                  <a:srgbClr val="FF0000"/>
                </a:solidFill>
              </a:rPr>
              <a:t>Down-stream </a:t>
            </a:r>
            <a:r>
              <a:rPr lang="en-US" dirty="0" smtClean="0">
                <a:solidFill>
                  <a:srgbClr val="FF0000"/>
                </a:solidFill>
              </a:rPr>
              <a:t>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NDVI</a:t>
            </a:r>
          </a:p>
          <a:p>
            <a:r>
              <a:rPr lang="en-US" dirty="0" smtClean="0"/>
              <a:t>Other indices</a:t>
            </a:r>
          </a:p>
          <a:p>
            <a:r>
              <a:rPr lang="en-US" dirty="0" smtClean="0"/>
              <a:t>Crop stress (water, nutrient, frost, heat, pest)</a:t>
            </a:r>
          </a:p>
          <a:p>
            <a:r>
              <a:rPr lang="en-US" dirty="0" smtClean="0"/>
              <a:t>3D elevation map</a:t>
            </a:r>
          </a:p>
          <a:p>
            <a:r>
              <a:rPr lang="en-US" dirty="0" smtClean="0"/>
              <a:t>Variability maps</a:t>
            </a:r>
          </a:p>
          <a:p>
            <a:r>
              <a:rPr lang="en-US" dirty="0" smtClean="0"/>
              <a:t>VRA (variable rate application)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04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>
                <a:solidFill>
                  <a:srgbClr val="FF0000"/>
                </a:solidFill>
              </a:rPr>
              <a:t>Smart sensing and actuation </a:t>
            </a:r>
            <a:r>
              <a:rPr lang="en-US" dirty="0" smtClean="0">
                <a:solidFill>
                  <a:srgbClr val="FF0000"/>
                </a:solidFill>
              </a:rPr>
              <a:t>policies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  <p:pic>
        <p:nvPicPr>
          <p:cNvPr id="7" name="Picture 3" descr="C:\yqchen2011\teaching\ece6800\978-1-4471-2261-6cps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370" y="2060848"/>
            <a:ext cx="2310638" cy="3607918"/>
          </a:xfrm>
          <a:prstGeom prst="rect">
            <a:avLst/>
          </a:prstGeom>
          <a:noFill/>
        </p:spPr>
      </p:pic>
      <p:pic>
        <p:nvPicPr>
          <p:cNvPr id="8" name="Picture 2" descr="C:\yqchen2011\teaching\ece6800\978-1-84882-655-7cps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0647" y="2060848"/>
            <a:ext cx="2310638" cy="3628187"/>
          </a:xfrm>
          <a:prstGeom prst="rect">
            <a:avLst/>
          </a:prstGeom>
          <a:noFill/>
        </p:spPr>
      </p:pic>
      <p:pic>
        <p:nvPicPr>
          <p:cNvPr id="9" name="Picture 5" descr="http://media.wiley.com/product_data/coverImage300/63/11181227/11181227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186" y="2024354"/>
            <a:ext cx="2232078" cy="370890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20272" y="1988840"/>
            <a:ext cx="2016224" cy="3816429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???????????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By 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Brandon Stark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Brendan Smith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Tiebiao Zhao </a:t>
            </a:r>
            <a:r>
              <a:rPr lang="en-US" sz="1800" i="1" dirty="0" smtClean="0">
                <a:solidFill>
                  <a:srgbClr val="FF0000"/>
                </a:solidFill>
              </a:rPr>
              <a:t>et al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16249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24" y="548680"/>
            <a:ext cx="9144000" cy="935038"/>
          </a:xfrm>
        </p:spPr>
        <p:txBody>
          <a:bodyPr/>
          <a:lstStyle/>
          <a:p>
            <a:r>
              <a:rPr lang="en-US" dirty="0" smtClean="0"/>
              <a:t>UC Merced</a:t>
            </a:r>
            <a:endParaRPr lang="en-US" dirty="0"/>
          </a:p>
        </p:txBody>
      </p:sp>
      <p:pic>
        <p:nvPicPr>
          <p:cNvPr id="1026" name="Picture 2" descr="http://faculty1.ucmerced.edu/Assets/ilopez-calvo/Image/UCMERCED.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4238" y="1556792"/>
            <a:ext cx="5018286" cy="498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4883" y="1628800"/>
            <a:ext cx="3404717" cy="43211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Research University of the Central Valley</a:t>
            </a:r>
          </a:p>
          <a:p>
            <a:r>
              <a:rPr lang="en-US" dirty="0" smtClean="0"/>
              <a:t>Centrally Located</a:t>
            </a:r>
          </a:p>
          <a:p>
            <a:pPr lvl="1"/>
            <a:r>
              <a:rPr lang="en-US" dirty="0" smtClean="0"/>
              <a:t>Sacramento – 2 </a:t>
            </a:r>
            <a:r>
              <a:rPr lang="en-US" dirty="0" err="1" smtClean="0"/>
              <a:t>hrs</a:t>
            </a:r>
            <a:endParaRPr lang="en-US" dirty="0" smtClean="0"/>
          </a:p>
          <a:p>
            <a:pPr lvl="1"/>
            <a:r>
              <a:rPr lang="en-US" dirty="0" smtClean="0"/>
              <a:t>San Fran. – 2 </a:t>
            </a:r>
            <a:r>
              <a:rPr lang="en-US" dirty="0" err="1" smtClean="0"/>
              <a:t>hrs</a:t>
            </a:r>
            <a:endParaRPr lang="en-US" dirty="0" smtClean="0"/>
          </a:p>
          <a:p>
            <a:pPr lvl="1"/>
            <a:r>
              <a:rPr lang="en-US" dirty="0" smtClean="0"/>
              <a:t>Yosemite – 1.5 </a:t>
            </a:r>
            <a:r>
              <a:rPr lang="en-US" dirty="0" err="1" smtClean="0"/>
              <a:t>hrs</a:t>
            </a:r>
            <a:endParaRPr lang="en-US" dirty="0" smtClean="0"/>
          </a:p>
          <a:p>
            <a:pPr lvl="1"/>
            <a:r>
              <a:rPr lang="en-US" dirty="0" smtClean="0"/>
              <a:t>LA – 4 </a:t>
            </a:r>
            <a:r>
              <a:rPr lang="en-US" dirty="0" err="1" smtClean="0"/>
              <a:t>hrs</a:t>
            </a:r>
            <a:endParaRPr lang="en-US" dirty="0" smtClean="0"/>
          </a:p>
          <a:p>
            <a:r>
              <a:rPr lang="en-US" dirty="0" smtClean="0"/>
              <a:t>Surrounded by farmlands and sparsely populated areas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3/27/2015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44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935038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Outline</a:t>
            </a: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12" y="1196752"/>
            <a:ext cx="9126488" cy="43211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Our CIDER dream/vision</a:t>
            </a:r>
          </a:p>
          <a:p>
            <a:pPr eaLnBrk="1" hangingPunct="1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Drone Research Emphasis @ MESA Lab</a:t>
            </a:r>
          </a:p>
          <a:p>
            <a:pPr lvl="1"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Platform</a:t>
            </a:r>
          </a:p>
          <a:p>
            <a:pPr lvl="1"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Sensing Payload</a:t>
            </a:r>
          </a:p>
          <a:p>
            <a:pPr lvl="1"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Actuation Payload</a:t>
            </a:r>
          </a:p>
          <a:p>
            <a:pPr lvl="1"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Down-stream Processing</a:t>
            </a:r>
          </a:p>
          <a:p>
            <a:pPr lvl="1"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Smart sensing and actuation policies</a:t>
            </a:r>
          </a:p>
          <a:p>
            <a:pPr eaLnBrk="1" hangingPunct="1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us, why here and why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7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481328"/>
            <a:ext cx="8413845" cy="505595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approved FAA COAs (s2013); NSF RAPID grant (2011-2012)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NASA UAS2NAS grant (2011-2014)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 ANR grant with UCCE Merced (2014-2019)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AggieAir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(2006-2012) commercialization ready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ICUAS Executive Committee, ICUAS14 General Co-Chair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Unmanned Systems (World Scientific) journal founding AE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JINT (Springer) Senior Editor; IEEE RAS ARUAV TC Co-Chair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FAA UASTSS proposal team member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FAA COE proposal team member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UAV Handbook (Springer): two chapters from MESA LAB.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ASPRS Manual of Remote Sensing (4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ed.): invited to contribute.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UAV Engineering Service Learning @ UC Merced (2014-)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capstone projects with PG&amp;E sponsorship (2013, 2015)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3/27/2015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us</a:t>
            </a:r>
            <a:r>
              <a:rPr lang="en-US" dirty="0" smtClean="0"/>
              <a:t>, why here and why 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16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 Merced: 1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research university in the 21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century in US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Strong institutional support (CIDER vision, UC Merced 2020)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Strong community support (UCCE, MCRC)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Strong student base (mechatronics, robotics, ME/CS)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Strong research track record with leading roles in the field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Strong engineering hands-on and team work spirit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Strong partnership with Utah State’s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AggieAir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Strong vision towards democratic data drone use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Idea testing sites (UC NRS, Vernal Pool NR of UC Merced, FAA COA approved!)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90% of drone applications in agriculture and public safety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value crops, draught and lots of wild fires …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3/27/2015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us</a:t>
            </a:r>
            <a:r>
              <a:rPr lang="en-US" dirty="0" smtClean="0"/>
              <a:t>, </a:t>
            </a:r>
            <a:r>
              <a:rPr lang="en-US" u="sng" dirty="0" smtClean="0"/>
              <a:t>why here </a:t>
            </a:r>
            <a:r>
              <a:rPr lang="en-US" dirty="0" smtClean="0"/>
              <a:t>and why 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18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FAA released new rules (55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lb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sUAS and 4.4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lb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micro-UAS)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Obama drone safety and privacy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memoradum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Wright Brothers 2.0; drone age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FAA will open NAS for commercial use of drones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 cost and high reliability is both possible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Privacy aware practice is maturing;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MESA LAB has established now as a drone research hub in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entral Valley and nationally and internationally visible.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Ph.D. students are going through the learning curves and ready to contribute to new challenges.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3/27/2015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us</a:t>
            </a:r>
            <a:r>
              <a:rPr lang="en-US" dirty="0" smtClean="0"/>
              <a:t>, why here and </a:t>
            </a:r>
            <a:r>
              <a:rPr lang="en-US" u="sng" dirty="0" smtClean="0"/>
              <a:t>why now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30699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899353"/>
            <a:ext cx="8111067" cy="9398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/>
              <a:t>University of California, Merced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3991936"/>
            <a:ext cx="7772400" cy="119970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10/20/2014</a:t>
            </a:r>
          </a:p>
          <a:p>
            <a:r>
              <a:rPr lang="en-US" dirty="0" smtClean="0"/>
              <a:t>Contact: Prof. YangQuan Chen, </a:t>
            </a:r>
            <a:r>
              <a:rPr lang="en-US" dirty="0" smtClean="0">
                <a:hlinkClick r:id="rId2"/>
              </a:rPr>
              <a:t>yqchen@ieee.org</a:t>
            </a:r>
            <a:endParaRPr lang="en-US" dirty="0" smtClean="0"/>
          </a:p>
          <a:p>
            <a:r>
              <a:rPr lang="en-US" dirty="0"/>
              <a:t>Lab Web: 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mechatronics.ucmerced.edu/research/unmanned-aerial-systems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4933" y="2861733"/>
            <a:ext cx="7543800" cy="11154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Brief Description of MESA Lab’s Scientific Data-Drone Platform Capacities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57" y="240642"/>
            <a:ext cx="5055752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4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74638"/>
            <a:ext cx="7823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Fixed-Wing Platform (</a:t>
            </a:r>
            <a:r>
              <a:rPr lang="en-US" dirty="0" err="1" smtClean="0"/>
              <a:t>AggieAir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1259967"/>
            <a:ext cx="3374644" cy="253098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3877070"/>
            <a:ext cx="3374644" cy="2530983"/>
          </a:xfrm>
          <a:prstGeom prst="rect">
            <a:avLst/>
          </a:prstGeom>
        </p:spPr>
      </p:pic>
      <p:graphicFrame>
        <p:nvGraphicFramePr>
          <p:cNvPr id="11" name="Content Placeholder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85868702"/>
              </p:ext>
            </p:extLst>
          </p:nvPr>
        </p:nvGraphicFramePr>
        <p:xfrm>
          <a:off x="107504" y="1196752"/>
          <a:ext cx="3931096" cy="566227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05749"/>
                <a:gridCol w="1525347"/>
              </a:tblGrid>
              <a:tr h="607678">
                <a:tc>
                  <a:txBody>
                    <a:bodyPr/>
                    <a:lstStyle/>
                    <a:p>
                      <a:r>
                        <a:rPr lang="en-US" dirty="0" smtClean="0"/>
                        <a:t>Total Weight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 </a:t>
                      </a:r>
                      <a:r>
                        <a:rPr lang="en-US" dirty="0" err="1" smtClean="0"/>
                        <a:t>lbs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Wingspan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 </a:t>
                      </a:r>
                      <a:r>
                        <a:rPr lang="en-US" dirty="0" err="1" smtClean="0"/>
                        <a:t>ft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Flight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 minutes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Typical Flight Altitude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 – 1500 </a:t>
                      </a:r>
                      <a:r>
                        <a:rPr lang="en-US" dirty="0" err="1" smtClean="0"/>
                        <a:t>ft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Altitude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3200 </a:t>
                      </a:r>
                      <a:r>
                        <a:rPr lang="en-US" dirty="0" err="1" smtClean="0"/>
                        <a:t>ft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Typical</a:t>
                      </a:r>
                      <a:r>
                        <a:rPr lang="en-US" baseline="0" dirty="0" smtClean="0"/>
                        <a:t> Flight Area Coverage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700</a:t>
                      </a:r>
                      <a:r>
                        <a:rPr lang="en-US" baseline="0" dirty="0" smtClean="0"/>
                        <a:t> acres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Flight Area Coverage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2000 acres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Typical Payload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VIS</a:t>
                      </a:r>
                      <a:r>
                        <a:rPr lang="en-US" baseline="0" dirty="0" smtClean="0"/>
                        <a:t> Camera</a:t>
                      </a:r>
                    </a:p>
                    <a:p>
                      <a:r>
                        <a:rPr lang="en-US" baseline="0" dirty="0" smtClean="0"/>
                        <a:t>NIR Camera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Payload Capacity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 </a:t>
                      </a:r>
                      <a:r>
                        <a:rPr lang="en-US" dirty="0" err="1" smtClean="0"/>
                        <a:t>lbs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VIS-NIR Resolution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2.5” – 12”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Thermal Resolution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12” – 60”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3/27/2015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0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Multi-Rotor UAS Platforms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54405731"/>
              </p:ext>
            </p:extLst>
          </p:nvPr>
        </p:nvGraphicFramePr>
        <p:xfrm>
          <a:off x="457199" y="3717032"/>
          <a:ext cx="3937798" cy="3032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15476"/>
                <a:gridCol w="162232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Flight</a:t>
                      </a:r>
                      <a:r>
                        <a:rPr lang="en-US" baseline="0" dirty="0" smtClean="0"/>
                        <a:t>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10-15 minutes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</a:t>
                      </a:r>
                      <a:r>
                        <a:rPr lang="en-US" baseline="0" dirty="0" smtClean="0"/>
                        <a:t> Payload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</a:t>
                      </a:r>
                      <a:r>
                        <a:rPr lang="en-US" dirty="0" err="1" smtClean="0"/>
                        <a:t>lb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</a:t>
                      </a:r>
                      <a:r>
                        <a:rPr lang="en-US" baseline="0" dirty="0" smtClean="0"/>
                        <a:t> Flight Altitude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 </a:t>
                      </a:r>
                      <a:r>
                        <a:rPr lang="en-US" dirty="0" err="1" smtClean="0"/>
                        <a:t>ft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Typical Flight Coverage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 acres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VIS-RGB Resolution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</a:t>
                      </a:r>
                      <a:r>
                        <a:rPr lang="en-US" baseline="0" dirty="0" smtClean="0"/>
                        <a:t> ¼”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737" y="1723005"/>
            <a:ext cx="2895600" cy="2171700"/>
          </a:xfrm>
        </p:spPr>
      </p:pic>
      <p:sp>
        <p:nvSpPr>
          <p:cNvPr id="12" name="Content Placeholder 6"/>
          <p:cNvSpPr txBox="1">
            <a:spLocks/>
          </p:cNvSpPr>
          <p:nvPr/>
        </p:nvSpPr>
        <p:spPr>
          <a:xfrm>
            <a:off x="457199" y="1571626"/>
            <a:ext cx="4165601" cy="2498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Single or dual camera mobile sensing platforms</a:t>
            </a:r>
          </a:p>
          <a:p>
            <a:r>
              <a:rPr lang="en-US" dirty="0" smtClean="0"/>
              <a:t>Best utilized for small areas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38" y="4161994"/>
            <a:ext cx="3148330" cy="2167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3/27/2015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2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21" y="380962"/>
            <a:ext cx="836166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Other UAS Platforms @ MESA LAB</a:t>
            </a:r>
            <a:br>
              <a:rPr lang="en-US" dirty="0" smtClean="0"/>
            </a:br>
            <a:r>
              <a:rPr lang="en-US" dirty="0" smtClean="0"/>
              <a:t>(Water drone, soil co-physicist)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005803"/>
              </p:ext>
            </p:extLst>
          </p:nvPr>
        </p:nvGraphicFramePr>
        <p:xfrm>
          <a:off x="1257300" y="4829175"/>
          <a:ext cx="6096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Imaging</a:t>
                      </a:r>
                      <a:r>
                        <a:rPr lang="en-US" baseline="0" dirty="0" smtClean="0"/>
                        <a:t> 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Point</a:t>
                      </a:r>
                      <a:r>
                        <a:rPr lang="en-US" baseline="0" dirty="0" smtClean="0"/>
                        <a:t> Sampling Systems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Thermal Camera</a:t>
                      </a:r>
                      <a:r>
                        <a:rPr lang="en-US" baseline="30000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Water Collection Sampler*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Narrow-Band Imager*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Air</a:t>
                      </a:r>
                      <a:r>
                        <a:rPr lang="en-US" baseline="0" dirty="0" smtClean="0"/>
                        <a:t> Quality Sampler*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SWIR Imager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Soil Collection Sampler*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4009" y="1783323"/>
            <a:ext cx="3372465" cy="25293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334" y="1967630"/>
            <a:ext cx="2753033" cy="200342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3/27/2015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5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Lidar</a:t>
            </a:r>
            <a:r>
              <a:rPr lang="en-US" dirty="0" smtClean="0"/>
              <a:t> Remote Sensing Drone Platform (since 2014 Oct.)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96" y="998952"/>
            <a:ext cx="7924800" cy="4590288"/>
          </a:xfrm>
        </p:spPr>
        <p:txBody>
          <a:bodyPr/>
          <a:lstStyle/>
          <a:p>
            <a:r>
              <a:rPr lang="en-US" dirty="0"/>
              <a:t>Aerial LIDAR2 (AL2</a:t>
            </a:r>
            <a:r>
              <a:rPr lang="en-US" dirty="0" smtClean="0"/>
              <a:t>). (5.8Kg payload package)</a:t>
            </a:r>
          </a:p>
          <a:p>
            <a:r>
              <a:rPr lang="en-US" dirty="0" smtClean="0"/>
              <a:t>UAV platform (7Kg + 8 Kg batteries)</a:t>
            </a:r>
          </a:p>
          <a:p>
            <a:pPr lvl="1"/>
            <a:r>
              <a:rPr lang="en-US" dirty="0"/>
              <a:t>70cm (28 in) propellers for a highly efficient propulsion, improving payload vs. flight-time </a:t>
            </a:r>
            <a:r>
              <a:rPr lang="en-US" dirty="0" smtClean="0"/>
              <a:t>characteristics</a:t>
            </a:r>
          </a:p>
          <a:p>
            <a:pPr lvl="1"/>
            <a:r>
              <a:rPr lang="en-US" dirty="0"/>
              <a:t>4 6S 16Ah Batteries in 2S2P </a:t>
            </a:r>
            <a:r>
              <a:rPr lang="en-US" dirty="0" smtClean="0"/>
              <a:t>setup</a:t>
            </a:r>
          </a:p>
          <a:p>
            <a:pPr lvl="1"/>
            <a:r>
              <a:rPr lang="en-US" dirty="0"/>
              <a:t>150*150cm wide and 62cm high.</a:t>
            </a:r>
          </a:p>
        </p:txBody>
      </p:sp>
      <p:pic>
        <p:nvPicPr>
          <p:cNvPr id="1026" name="Picture 2" descr="Epoch U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3765375"/>
            <a:ext cx="6477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3/27/2015</a:t>
            </a: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0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741" y="1163168"/>
            <a:ext cx="6082902" cy="54976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948"/>
            <a:ext cx="5123329" cy="116022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UC Merced</a:t>
            </a:r>
            <a:br>
              <a:rPr lang="en-US" sz="3200" b="1" dirty="0" smtClean="0"/>
            </a:br>
            <a:r>
              <a:rPr lang="en-US" sz="3200" b="1" dirty="0" smtClean="0"/>
              <a:t>Castle Research Facility</a:t>
            </a:r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4411980" y="4617720"/>
            <a:ext cx="30861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851660" y="2514600"/>
            <a:ext cx="2560320" cy="210312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57251" y="2145268"/>
            <a:ext cx="113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Calibri"/>
              </a:rPr>
              <a:t>MESA Lab</a:t>
            </a:r>
            <a:endParaRPr lang="en-US" sz="1800" b="1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453182" y="2712720"/>
            <a:ext cx="0" cy="853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453182" y="2669076"/>
            <a:ext cx="1737360" cy="588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453182" y="3566160"/>
            <a:ext cx="14848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939082" y="3566160"/>
            <a:ext cx="78938" cy="10515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190542" y="2669076"/>
            <a:ext cx="113228" cy="19486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018020" y="4617720"/>
            <a:ext cx="285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804212" y="963328"/>
            <a:ext cx="499558" cy="2075707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619495" y="423214"/>
            <a:ext cx="1827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Calibri"/>
              </a:rPr>
              <a:t>Scientific Data-drone Hangar</a:t>
            </a:r>
            <a:endParaRPr lang="en-US" sz="1800" b="1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678967" y="1006972"/>
            <a:ext cx="100370" cy="1830357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21862" y="83642"/>
            <a:ext cx="2822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MESA Lab @ UC Merced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Calibri"/>
              </a:rPr>
              <a:t>Scientific Data-drone Test Site </a:t>
            </a: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(official since 7/24/14) 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851660" y="1586753"/>
            <a:ext cx="2714625" cy="900953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57250" y="1251501"/>
            <a:ext cx="1269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UCSolar.org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99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 Merced</a:t>
            </a:r>
            <a:endParaRPr lang="en-US" dirty="0"/>
          </a:p>
        </p:txBody>
      </p:sp>
      <p:pic>
        <p:nvPicPr>
          <p:cNvPr id="2050" name="Picture 2" descr="http://admissions.ucmerced.edu/sites/admissions/files/public/5658588806_b65da8a166_b.jpg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410" y="1828800"/>
            <a:ext cx="368930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Established 2005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research university in 21</a:t>
            </a:r>
            <a:r>
              <a:rPr lang="en-US" baseline="30000" dirty="0" smtClean="0"/>
              <a:t>st</a:t>
            </a:r>
            <a:r>
              <a:rPr lang="en-US" dirty="0" smtClean="0"/>
              <a:t> century in USA.</a:t>
            </a:r>
          </a:p>
          <a:p>
            <a:r>
              <a:rPr lang="en-US" dirty="0" smtClean="0"/>
              <a:t>6,200 Undergraduates</a:t>
            </a:r>
          </a:p>
          <a:p>
            <a:r>
              <a:rPr lang="en-US" dirty="0" smtClean="0"/>
              <a:t>300 Grads (200+ </a:t>
            </a:r>
            <a:r>
              <a:rPr lang="en-US" dirty="0" err="1" smtClean="0"/>
              <a:t>Ph.D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Strong Undergraduate Research Presence (HSI, MSI)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  <p:pic>
        <p:nvPicPr>
          <p:cNvPr id="2052" name="Picture 4" descr="http://ww3.hdnux.com/photos/21/12/47/4499926/3/premium_article_headlin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3743325" cy="209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0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252" y="43940"/>
            <a:ext cx="6569748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09383" y="4062476"/>
            <a:ext cx="352766" cy="5056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67047" y="4085536"/>
            <a:ext cx="352766" cy="3179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>
            <a:endCxn id="6" idx="1"/>
          </p:cNvCxnSpPr>
          <p:nvPr/>
        </p:nvCxnSpPr>
        <p:spPr>
          <a:xfrm flipV="1">
            <a:off x="2286000" y="4315279"/>
            <a:ext cx="2523383" cy="8887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1106" y="4218119"/>
            <a:ext cx="2144893" cy="175432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Calibri"/>
              </a:rPr>
              <a:t>UC Merced Castle Research Facility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 smtClean="0">
              <a:solidFill>
                <a:srgbClr val="FF0000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 smtClean="0">
                <a:solidFill>
                  <a:srgbClr val="FF0000"/>
                </a:solidFill>
                <a:latin typeface="Calibri"/>
              </a:rPr>
              <a:t>Addr</a:t>
            </a:r>
            <a:r>
              <a:rPr lang="en-US" sz="1800" b="1" dirty="0" smtClean="0">
                <a:solidFill>
                  <a:srgbClr val="FF0000"/>
                </a:solidFill>
                <a:latin typeface="Calibri"/>
              </a:rPr>
              <a:t>: 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4225 Hospital Road, Atwater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, CA 95301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5178" y="1147483"/>
            <a:ext cx="2250323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Castle Park Flyer Zone</a:t>
            </a:r>
          </a:p>
        </p:txBody>
      </p:sp>
      <p:cxnSp>
        <p:nvCxnSpPr>
          <p:cNvPr id="14" name="Straight Arrow Connector 13"/>
          <p:cNvCxnSpPr>
            <a:endCxn id="7" idx="0"/>
          </p:cNvCxnSpPr>
          <p:nvPr/>
        </p:nvCxnSpPr>
        <p:spPr>
          <a:xfrm>
            <a:off x="2485501" y="1616302"/>
            <a:ext cx="2957929" cy="2469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2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Castle Park Flyer Zone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32" b="13632"/>
          <a:stretch>
            <a:fillRect/>
          </a:stretch>
        </p:blipFill>
        <p:spPr/>
      </p:pic>
      <p:grpSp>
        <p:nvGrpSpPr>
          <p:cNvPr id="24" name="Group 23"/>
          <p:cNvGrpSpPr/>
          <p:nvPr/>
        </p:nvGrpSpPr>
        <p:grpSpPr>
          <a:xfrm>
            <a:off x="4056814" y="1600200"/>
            <a:ext cx="4480134" cy="3973211"/>
            <a:chOff x="4056814" y="1600200"/>
            <a:chExt cx="4480134" cy="397321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6973017" y="1600200"/>
              <a:ext cx="1563931" cy="20918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6032306" y="3692091"/>
              <a:ext cx="2504642" cy="18813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056814" y="4244729"/>
              <a:ext cx="1975492" cy="13286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056814" y="3433409"/>
              <a:ext cx="0" cy="8113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4056814" y="1600200"/>
              <a:ext cx="2916203" cy="183320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5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CITRIS funded scientific water quality (</a:t>
            </a:r>
            <a:r>
              <a:rPr lang="en-US" sz="4000" b="1" dirty="0" err="1" smtClean="0">
                <a:solidFill>
                  <a:srgbClr val="FF0000"/>
                </a:solidFill>
              </a:rPr>
              <a:t>eDNA</a:t>
            </a:r>
            <a:r>
              <a:rPr lang="en-US" sz="4000" b="1" dirty="0" smtClean="0">
                <a:solidFill>
                  <a:srgbClr val="FF0000"/>
                </a:solidFill>
              </a:rPr>
              <a:t>) drone </a:t>
            </a:r>
            <a:r>
              <a:rPr lang="en-US" dirty="0" smtClean="0"/>
              <a:t>Test Platform Design - Assembly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4617" y="2097089"/>
            <a:ext cx="4225258" cy="3992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10" y="1670210"/>
            <a:ext cx="2423160" cy="484632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8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3/27/2015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yqchen2015\papers\ICUAS15\ICUAS15_TestSite_SDDTS\ICUAS15_TestSite_SDDTS\Ches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91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FAA CoA Site – UC Merced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4552" r="-14552"/>
          <a:stretch>
            <a:fillRect/>
          </a:stretch>
        </p:blipFill>
        <p:spPr>
          <a:xfrm>
            <a:off x="-205619" y="1417638"/>
            <a:ext cx="9708497" cy="53393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3/27/2015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4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365"/>
            <a:ext cx="8967384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FAA CoA Site – UC Merced</a:t>
            </a:r>
            <a:br>
              <a:rPr lang="en-US" sz="3200" dirty="0" smtClean="0"/>
            </a:br>
            <a:r>
              <a:rPr lang="en-US" sz="2400" dirty="0" smtClean="0"/>
              <a:t>(26 square miles in red, 2.5 nautical mile in radius)</a:t>
            </a:r>
            <a:endParaRPr lang="en-US" sz="2400" dirty="0"/>
          </a:p>
        </p:txBody>
      </p:sp>
      <p:pic>
        <p:nvPicPr>
          <p:cNvPr id="1026" name="Picture 2" descr="C:\Users\yqchen\Documents\faa-coa-sit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5365"/>
            <a:ext cx="8967384" cy="530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3/27/2015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3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507288" cy="497200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Funded efforts</a:t>
            </a:r>
          </a:p>
          <a:p>
            <a:pPr lvl="1"/>
            <a:r>
              <a:rPr lang="en-US" dirty="0" smtClean="0"/>
              <a:t>TIR </a:t>
            </a:r>
            <a:r>
              <a:rPr lang="en-US" dirty="0"/>
              <a:t>night flight for </a:t>
            </a:r>
            <a:r>
              <a:rPr lang="en-US" dirty="0" smtClean="0"/>
              <a:t>migrating bird </a:t>
            </a:r>
            <a:r>
              <a:rPr lang="en-US" dirty="0"/>
              <a:t>counting </a:t>
            </a:r>
            <a:r>
              <a:rPr lang="en-US" dirty="0" smtClean="0"/>
              <a:t>(via CITRIS)</a:t>
            </a:r>
          </a:p>
          <a:p>
            <a:pPr lvl="1"/>
            <a:r>
              <a:rPr lang="en-US" dirty="0" smtClean="0"/>
              <a:t>Vernal </a:t>
            </a:r>
            <a:r>
              <a:rPr lang="en-US" dirty="0"/>
              <a:t>pools count and  change over the year in UCM NRS  </a:t>
            </a:r>
            <a:r>
              <a:rPr lang="en-US" dirty="0" smtClean="0"/>
              <a:t>(SNRI)</a:t>
            </a:r>
            <a:endParaRPr lang="en-US" dirty="0"/>
          </a:p>
          <a:p>
            <a:pPr lvl="1"/>
            <a:r>
              <a:rPr lang="en-US" dirty="0" err="1" smtClean="0"/>
              <a:t>eDNA</a:t>
            </a:r>
            <a:r>
              <a:rPr lang="en-US" dirty="0" smtClean="0"/>
              <a:t> </a:t>
            </a:r>
            <a:r>
              <a:rPr lang="en-US" dirty="0"/>
              <a:t>water </a:t>
            </a:r>
            <a:r>
              <a:rPr lang="en-US" dirty="0" smtClean="0"/>
              <a:t>sampling drone (CITRIS)</a:t>
            </a:r>
          </a:p>
          <a:p>
            <a:pPr lvl="1"/>
            <a:r>
              <a:rPr lang="en-US" dirty="0" smtClean="0"/>
              <a:t>Valley Fever aerial dust sampling (HSRI) </a:t>
            </a:r>
          </a:p>
          <a:p>
            <a:pPr lvl="1"/>
            <a:r>
              <a:rPr lang="en-US" dirty="0" smtClean="0"/>
              <a:t>Almond tree water stress mapping (UCANR)</a:t>
            </a:r>
            <a:endParaRPr lang="en-US" dirty="0"/>
          </a:p>
          <a:p>
            <a:r>
              <a:rPr lang="en-US" b="1" dirty="0" smtClean="0"/>
              <a:t>Potentially Fundable efforts </a:t>
            </a:r>
            <a:r>
              <a:rPr lang="en-US" dirty="0" smtClean="0"/>
              <a:t>(about 30 active projects mainly by undergraduate researchers mentored by Ph.D. students)</a:t>
            </a:r>
          </a:p>
          <a:p>
            <a:pPr lvl="1"/>
            <a:r>
              <a:rPr lang="en-US" dirty="0" smtClean="0"/>
              <a:t>Biochar application for soil conditioning – assessment drone</a:t>
            </a:r>
          </a:p>
          <a:p>
            <a:pPr lvl="1"/>
            <a:r>
              <a:rPr lang="en-US" dirty="0" err="1" smtClean="0"/>
              <a:t>SmartMelonDrone</a:t>
            </a:r>
            <a:r>
              <a:rPr lang="en-US" dirty="0" smtClean="0"/>
              <a:t> (BIG IDEA)</a:t>
            </a:r>
          </a:p>
          <a:p>
            <a:pPr lvl="1"/>
            <a:r>
              <a:rPr lang="en-US" dirty="0" smtClean="0"/>
              <a:t>Small Drone Sprayer</a:t>
            </a:r>
          </a:p>
          <a:p>
            <a:pPr lvl="1"/>
            <a:r>
              <a:rPr lang="en-US" dirty="0" smtClean="0"/>
              <a:t>Nigh flight airworthiness and mission protocols</a:t>
            </a:r>
          </a:p>
          <a:p>
            <a:pPr lvl="1"/>
            <a:r>
              <a:rPr lang="en-US" dirty="0" smtClean="0"/>
              <a:t>Drone Pilot Training Class</a:t>
            </a:r>
          </a:p>
          <a:p>
            <a:pPr lvl="1"/>
            <a:r>
              <a:rPr lang="en-US" dirty="0" smtClean="0"/>
              <a:t>… long list</a:t>
            </a:r>
          </a:p>
          <a:p>
            <a:pPr lvl="1"/>
            <a:r>
              <a:rPr lang="en-US" dirty="0" smtClean="0"/>
              <a:t>Narrow band multispectral remote sensing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3/27/2015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data drone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72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5256584"/>
          </a:xfrm>
        </p:spPr>
        <p:txBody>
          <a:bodyPr>
            <a:normAutofit/>
          </a:bodyPr>
          <a:lstStyle/>
          <a:p>
            <a:r>
              <a:rPr lang="en-US" dirty="0"/>
              <a:t>Near future efforts</a:t>
            </a:r>
          </a:p>
          <a:p>
            <a:pPr lvl="1"/>
            <a:r>
              <a:rPr lang="en-US" dirty="0"/>
              <a:t>SF South Bay Restoration Project Mud Flat mapping</a:t>
            </a:r>
          </a:p>
          <a:p>
            <a:pPr lvl="1"/>
            <a:r>
              <a:rPr lang="en-US" dirty="0" smtClean="0"/>
              <a:t>Arsenic </a:t>
            </a:r>
            <a:r>
              <a:rPr lang="en-US" dirty="0"/>
              <a:t>water/soil sampling in rice paddies</a:t>
            </a:r>
          </a:p>
          <a:p>
            <a:pPr lvl="1"/>
            <a:r>
              <a:rPr lang="en-US" dirty="0"/>
              <a:t>True-wind ground </a:t>
            </a:r>
            <a:r>
              <a:rPr lang="en-US" dirty="0" err="1"/>
              <a:t>truthing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Methane mapping </a:t>
            </a:r>
            <a:r>
              <a:rPr lang="en-US" dirty="0" err="1"/>
              <a:t>groundtruthing</a:t>
            </a:r>
            <a:endParaRPr lang="en-US" dirty="0"/>
          </a:p>
          <a:p>
            <a:pPr lvl="1"/>
            <a:r>
              <a:rPr lang="en-US" dirty="0"/>
              <a:t>Chess playing drones (aerial pick-n-place, real time visual </a:t>
            </a:r>
            <a:r>
              <a:rPr lang="en-US" dirty="0" err="1"/>
              <a:t>servoing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Lidar – forest health</a:t>
            </a:r>
          </a:p>
          <a:p>
            <a:pPr lvl="1"/>
            <a:r>
              <a:rPr lang="en-US" dirty="0" smtClean="0"/>
              <a:t>TIR - Forest Fire early detection</a:t>
            </a:r>
          </a:p>
          <a:p>
            <a:pPr lvl="1"/>
            <a:r>
              <a:rPr lang="en-US" dirty="0" smtClean="0"/>
              <a:t>ARPA-E concept paper (Inspection Drone)</a:t>
            </a:r>
          </a:p>
          <a:p>
            <a:pPr lvl="1"/>
            <a:r>
              <a:rPr lang="en-US" dirty="0" smtClean="0"/>
              <a:t>Fuel cell driven drone</a:t>
            </a:r>
          </a:p>
          <a:p>
            <a:pPr lvl="1"/>
            <a:r>
              <a:rPr lang="en-US" dirty="0" smtClean="0"/>
              <a:t>… long list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3/27/2015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SDD projects @ UC Merced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94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 bwMode="auto">
          <a:xfrm>
            <a:off x="4572000" y="764704"/>
            <a:ext cx="0" cy="6093296"/>
          </a:xfrm>
          <a:prstGeom prst="line">
            <a:avLst/>
          </a:prstGeom>
          <a:ln w="38100">
            <a:solidFill>
              <a:srgbClr val="00FF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 bwMode="auto">
          <a:xfrm>
            <a:off x="0" y="3429000"/>
            <a:ext cx="9144000" cy="0"/>
          </a:xfrm>
          <a:prstGeom prst="line">
            <a:avLst/>
          </a:prstGeom>
          <a:ln w="38100">
            <a:solidFill>
              <a:srgbClr val="00FF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8640" y="764704"/>
            <a:ext cx="39372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u="sng" dirty="0" smtClean="0">
                <a:solidFill>
                  <a:srgbClr val="FF99CC"/>
                </a:solidFill>
              </a:rPr>
              <a:t>Mecha</a:t>
            </a:r>
            <a:r>
              <a:rPr lang="en-US" sz="2000" b="1" u="sng" dirty="0" smtClean="0">
                <a:solidFill>
                  <a:schemeClr val="accent1"/>
                </a:solidFill>
              </a:rPr>
              <a:t>troni</a:t>
            </a:r>
            <a:r>
              <a:rPr lang="en-US" sz="2000" b="1" u="sng" dirty="0" smtClean="0">
                <a:solidFill>
                  <a:srgbClr val="FF0000"/>
                </a:solidFill>
              </a:rPr>
              <a:t>cs</a:t>
            </a:r>
            <a:r>
              <a:rPr lang="en-US" sz="2000" b="1" dirty="0" smtClean="0">
                <a:solidFill>
                  <a:srgbClr val="FF0000"/>
                </a:solidFill>
              </a:rPr>
              <a:t>, E</a:t>
            </a:r>
            <a:r>
              <a:rPr lang="en-US" sz="2000" b="1" dirty="0" smtClean="0">
                <a:solidFill>
                  <a:srgbClr val="00FF00"/>
                </a:solidFill>
              </a:rPr>
              <a:t>mbedded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</a:t>
            </a:r>
            <a:r>
              <a:rPr lang="en-US" sz="2000" b="1" dirty="0" smtClean="0">
                <a:solidFill>
                  <a:srgbClr val="00FF00"/>
                </a:solidFill>
              </a:rPr>
              <a:t>ystems and </a:t>
            </a:r>
            <a:r>
              <a:rPr lang="en-US" sz="2000" b="1" dirty="0" smtClean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00FF00"/>
                </a:solidFill>
              </a:rPr>
              <a:t>utomation Lab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-72008" y="1484784"/>
            <a:ext cx="4499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Real solutions for sustainability</a:t>
            </a:r>
            <a:r>
              <a:rPr lang="en-US" sz="2000" dirty="0" smtClean="0"/>
              <a:t>! </a:t>
            </a:r>
            <a:endParaRPr lang="en-US" sz="2000" dirty="0"/>
          </a:p>
        </p:txBody>
      </p:sp>
      <p:pic>
        <p:nvPicPr>
          <p:cNvPr id="11" name="Picture 5" descr="mecha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03598"/>
            <a:ext cx="3003080" cy="298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3432423"/>
            <a:ext cx="27206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u="sng" dirty="0" smtClean="0">
                <a:solidFill>
                  <a:srgbClr val="00FF00"/>
                </a:solidFill>
              </a:rPr>
              <a:t>Education and </a:t>
            </a:r>
          </a:p>
          <a:p>
            <a:pPr algn="ctr"/>
            <a:r>
              <a:rPr lang="en-US" sz="2000" b="1" u="sng" dirty="0" smtClean="0">
                <a:solidFill>
                  <a:srgbClr val="00FF00"/>
                </a:solidFill>
              </a:rPr>
              <a:t>Outreach Activities:</a:t>
            </a:r>
            <a:endParaRPr lang="en-US" sz="2000" b="1" u="sng" dirty="0">
              <a:solidFill>
                <a:srgbClr val="00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20695" y="3429000"/>
            <a:ext cx="26949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 b="1" u="sng" dirty="0">
                <a:solidFill>
                  <a:srgbClr val="00FF00"/>
                </a:solidFill>
              </a:rPr>
              <a:t>Projects </a:t>
            </a:r>
            <a:r>
              <a:rPr lang="en-US" sz="2000" b="1" u="sng" dirty="0" smtClean="0">
                <a:solidFill>
                  <a:srgbClr val="00FF00"/>
                </a:solidFill>
              </a:rPr>
              <a:t>Related </a:t>
            </a:r>
            <a:r>
              <a:rPr lang="en-US" sz="2000" b="1" u="sng" dirty="0">
                <a:solidFill>
                  <a:srgbClr val="00FF00"/>
                </a:solidFill>
              </a:rPr>
              <a:t>to </a:t>
            </a:r>
            <a:endParaRPr lang="en-US" sz="2000" b="1" u="sng" dirty="0" smtClean="0">
              <a:solidFill>
                <a:srgbClr val="00FF00"/>
              </a:solidFill>
            </a:endParaRPr>
          </a:p>
          <a:p>
            <a:pPr algn="ctr" eaLnBrk="1" hangingPunct="1"/>
            <a:r>
              <a:rPr lang="en-US" sz="2000" b="1" u="sng" dirty="0" smtClean="0">
                <a:solidFill>
                  <a:srgbClr val="00FF00"/>
                </a:solidFill>
              </a:rPr>
              <a:t>San Joaquin Valley:</a:t>
            </a:r>
            <a:endParaRPr lang="en-US" sz="2000" b="1" u="sng" dirty="0">
              <a:solidFill>
                <a:srgbClr val="00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06389" y="0"/>
            <a:ext cx="3988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mechatronics.ucmerced.edu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987824" y="364594"/>
            <a:ext cx="44880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Dr. YangQuan Chen, yqchen@ieee.org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4673742" y="1264692"/>
            <a:ext cx="47227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800" u="sng" dirty="0">
                <a:solidFill>
                  <a:schemeClr val="accent2"/>
                </a:solidFill>
              </a:rPr>
              <a:t>Unmanned Aerial Systems </a:t>
            </a:r>
            <a:r>
              <a:rPr lang="en-US" sz="1800" u="sng" dirty="0" smtClean="0">
                <a:solidFill>
                  <a:schemeClr val="accent2"/>
                </a:solidFill>
              </a:rPr>
              <a:t>&amp; </a:t>
            </a:r>
            <a:r>
              <a:rPr lang="en-US" sz="1800" u="sng" dirty="0">
                <a:solidFill>
                  <a:schemeClr val="accent2"/>
                </a:solidFill>
              </a:rPr>
              <a:t>UAV-based Personal Remote Sensing (PRS)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b="1" dirty="0"/>
              <a:t>Cyber-Physical Systems (CPS)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800" b="1" dirty="0"/>
              <a:t>Mechatronics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1800" b="1" dirty="0" smtClean="0"/>
              <a:t>Applied </a:t>
            </a:r>
            <a:r>
              <a:rPr lang="en-US" sz="1800" b="1" dirty="0"/>
              <a:t>Fractional </a:t>
            </a:r>
            <a:r>
              <a:rPr lang="en-US" sz="1800" b="1" dirty="0" smtClean="0"/>
              <a:t>Calculus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1800" b="1" dirty="0" smtClean="0"/>
              <a:t>Modeling and Control of Renewable Energy Systems</a:t>
            </a:r>
            <a:endParaRPr lang="en-US" sz="1800" b="1" dirty="0"/>
          </a:p>
        </p:txBody>
      </p:sp>
      <p:sp>
        <p:nvSpPr>
          <p:cNvPr id="18" name="Rectangle 17"/>
          <p:cNvSpPr/>
          <p:nvPr/>
        </p:nvSpPr>
        <p:spPr>
          <a:xfrm>
            <a:off x="4499992" y="5521638"/>
            <a:ext cx="46693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Water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(Water/soil salinity management, water sampling </a:t>
            </a:r>
            <a:r>
              <a:rPr lang="en-US" sz="2000" dirty="0" smtClean="0">
                <a:solidFill>
                  <a:schemeClr val="accent2"/>
                </a:solidFill>
              </a:rPr>
              <a:t>UAVs)</a:t>
            </a:r>
            <a:endParaRPr lang="en-US" sz="2000" dirty="0">
              <a:solidFill>
                <a:schemeClr val="accent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Precision Ag/Environment</a:t>
            </a:r>
            <a:r>
              <a:rPr lang="en-US" sz="2000" dirty="0" smtClean="0">
                <a:solidFill>
                  <a:schemeClr val="accent2"/>
                </a:solidFill>
              </a:rPr>
              <a:t> (Crop dynamics, optimal harvest, pest …)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08104" y="4158371"/>
            <a:ext cx="36612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Energy</a:t>
            </a:r>
            <a:r>
              <a:rPr lang="en-US" sz="2000" dirty="0" smtClean="0">
                <a:solidFill>
                  <a:schemeClr val="accent2"/>
                </a:solidFill>
              </a:rPr>
              <a:t> [Solar energy, CPV, </a:t>
            </a:r>
            <a:r>
              <a:rPr lang="en-US" sz="2000" dirty="0">
                <a:solidFill>
                  <a:schemeClr val="accent2"/>
                </a:solidFill>
              </a:rPr>
              <a:t>Building efficiency </a:t>
            </a:r>
            <a:r>
              <a:rPr lang="en-US" sz="2000" dirty="0" smtClean="0">
                <a:solidFill>
                  <a:schemeClr val="accent2"/>
                </a:solidFill>
              </a:rPr>
              <a:t>(HVAC lighting), </a:t>
            </a:r>
            <a:r>
              <a:rPr lang="en-US" sz="2000" dirty="0">
                <a:solidFill>
                  <a:schemeClr val="accent2"/>
                </a:solidFill>
              </a:rPr>
              <a:t>smart grids integration, </a:t>
            </a:r>
            <a:r>
              <a:rPr lang="en-US" sz="2000" u="sng" dirty="0">
                <a:solidFill>
                  <a:schemeClr val="accent2"/>
                </a:solidFill>
              </a:rPr>
              <a:t>NG </a:t>
            </a:r>
            <a:r>
              <a:rPr lang="en-US" sz="2000" u="sng" dirty="0" smtClean="0">
                <a:solidFill>
                  <a:schemeClr val="accent2"/>
                </a:solidFill>
              </a:rPr>
              <a:t>pipelines</a:t>
            </a:r>
            <a:r>
              <a:rPr lang="en-US" sz="2000" dirty="0" smtClean="0">
                <a:solidFill>
                  <a:schemeClr val="accent2"/>
                </a:solidFill>
              </a:rPr>
              <a:t>]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008" y="4273864"/>
            <a:ext cx="4499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-45176" y="6187756"/>
            <a:ext cx="4757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b="1" dirty="0" smtClean="0"/>
              <a:t>ME142 Mechatronics (</a:t>
            </a:r>
            <a:r>
              <a:rPr lang="en-US" sz="1800" dirty="0" smtClean="0"/>
              <a:t>take-home labs</a:t>
            </a:r>
            <a:r>
              <a:rPr lang="en-US" sz="1800" b="1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1" dirty="0" smtClean="0"/>
              <a:t>ME280 Fractional Order Mechanics</a:t>
            </a:r>
            <a:endParaRPr lang="en-US" sz="1800" b="1" dirty="0"/>
          </a:p>
        </p:txBody>
      </p:sp>
      <p:sp>
        <p:nvSpPr>
          <p:cNvPr id="23" name="Rectangle 22"/>
          <p:cNvSpPr/>
          <p:nvPr/>
        </p:nvSpPr>
        <p:spPr>
          <a:xfrm>
            <a:off x="-18059" y="4273864"/>
            <a:ext cx="49592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 err="1" smtClean="0"/>
              <a:t>Eng</a:t>
            </a:r>
            <a:r>
              <a:rPr lang="en-US" sz="1800" dirty="0" smtClean="0"/>
              <a:t> Service Learning(Sp14)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/>
              <a:t>AIAA Student Branch @UCM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/>
              <a:t>Preview Days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/>
              <a:t>“</a:t>
            </a:r>
            <a:r>
              <a:rPr lang="en-US" sz="1800" i="1" dirty="0" smtClean="0"/>
              <a:t>The Drone Age</a:t>
            </a:r>
            <a:r>
              <a:rPr lang="en-US" sz="1800" dirty="0" smtClean="0"/>
              <a:t>” @ Castle Air Museum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/>
              <a:t>Robots-n-Ribs| </a:t>
            </a:r>
            <a:r>
              <a:rPr lang="en-US" sz="1800" dirty="0" err="1" smtClean="0"/>
              <a:t>MESABox</a:t>
            </a:r>
            <a:r>
              <a:rPr lang="en-US" sz="1800" dirty="0" smtClean="0"/>
              <a:t>! ASME tutorials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/>
              <a:t>7 capstone teams (39 seniors) …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1844824"/>
            <a:ext cx="45799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+mn-lt"/>
              </a:rPr>
              <a:t>Established Aug. 2012 @ Castle of 1500 </a:t>
            </a:r>
            <a:r>
              <a:rPr lang="en-US" sz="1800" dirty="0" err="1" smtClean="0">
                <a:latin typeface="+mn-lt"/>
              </a:rPr>
              <a:t>sq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ft</a:t>
            </a:r>
            <a:endParaRPr lang="en-US" sz="1800" dirty="0" smtClean="0">
              <a:latin typeface="+mn-lt"/>
            </a:endParaRPr>
          </a:p>
          <a:p>
            <a:r>
              <a:rPr lang="en-US" sz="1800" dirty="0">
                <a:latin typeface="+mn-lt"/>
              </a:rPr>
              <a:t>5</a:t>
            </a:r>
            <a:r>
              <a:rPr lang="en-US" sz="1800" dirty="0" smtClean="0">
                <a:latin typeface="+mn-lt"/>
              </a:rPr>
              <a:t> Ph.D/1 MS/ 20+ undergrad members</a:t>
            </a:r>
          </a:p>
          <a:p>
            <a:r>
              <a:rPr lang="en-US" sz="1800" dirty="0" smtClean="0">
                <a:latin typeface="+mn-lt"/>
              </a:rPr>
              <a:t>10 visiting scholars || Sponsored 3</a:t>
            </a:r>
          </a:p>
          <a:p>
            <a:r>
              <a:rPr lang="en-US" sz="1800" dirty="0" smtClean="0">
                <a:latin typeface="+mn-lt"/>
              </a:rPr>
              <a:t>capstone projects and mentored </a:t>
            </a:r>
          </a:p>
          <a:p>
            <a:r>
              <a:rPr lang="en-US" sz="1800" dirty="0" smtClean="0">
                <a:latin typeface="+mn-lt"/>
              </a:rPr>
              <a:t>5+2 capstone teams (Sp’14)</a:t>
            </a:r>
            <a:endParaRPr lang="en-US" sz="1800" dirty="0"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20341" y="775148"/>
            <a:ext cx="4499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499992" y="692696"/>
            <a:ext cx="45846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smtClean="0">
                <a:solidFill>
                  <a:srgbClr val="00FF00"/>
                </a:solidFill>
              </a:rPr>
              <a:t>Research Areas of Excellence: </a:t>
            </a:r>
            <a:endParaRPr lang="en-US" sz="2000" b="1" u="sng" dirty="0">
              <a:solidFill>
                <a:srgbClr val="00FF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9963" y="1005980"/>
            <a:ext cx="44726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(ISI H-index=32, Google H-index=54; i10-index=281)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5734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" y="765175"/>
            <a:ext cx="9144000" cy="935038"/>
          </a:xfrm>
        </p:spPr>
        <p:txBody>
          <a:bodyPr/>
          <a:lstStyle/>
          <a:p>
            <a:pPr eaLnBrk="1" hangingPunct="1"/>
            <a:r>
              <a:rPr lang="en-US" dirty="0" smtClean="0"/>
              <a:t>MESA Lab Philosophy and Ambition</a:t>
            </a: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"</a:t>
            </a:r>
            <a:r>
              <a:rPr lang="en-US" b="1" i="1" dirty="0"/>
              <a:t>We make real systems that work and others want them</a:t>
            </a:r>
            <a:r>
              <a:rPr lang="en-US" b="1" dirty="0"/>
              <a:t>."</a:t>
            </a:r>
          </a:p>
          <a:p>
            <a:r>
              <a:rPr lang="en-US" b="1" dirty="0"/>
              <a:t>MESA Lab: Staying on top and for sustainability.</a:t>
            </a:r>
          </a:p>
          <a:p>
            <a:pPr eaLnBrk="1" hangingPunct="1"/>
            <a:endParaRPr lang="en-US" dirty="0" smtClean="0">
              <a:solidFill>
                <a:schemeClr val="accent2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accent2"/>
                </a:solidFill>
              </a:rPr>
              <a:t>Nationally and internationally visible and prominent!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37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935038"/>
          </a:xfrm>
        </p:spPr>
        <p:txBody>
          <a:bodyPr/>
          <a:lstStyle/>
          <a:p>
            <a:pPr eaLnBrk="1" hangingPunct="1"/>
            <a:r>
              <a:rPr lang="en-US" dirty="0" smtClean="0"/>
              <a:t>Outline</a:t>
            </a: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12" y="1196752"/>
            <a:ext cx="8964737" cy="4321175"/>
          </a:xfrm>
        </p:spPr>
        <p:txBody>
          <a:bodyPr/>
          <a:lstStyle/>
          <a:p>
            <a:pPr eaLnBrk="1" hangingPunct="1"/>
            <a:r>
              <a:rPr lang="en-US" sz="4000" dirty="0" smtClean="0"/>
              <a:t>Our CIDER dream/vision/reality</a:t>
            </a:r>
          </a:p>
          <a:p>
            <a:pPr eaLnBrk="1" hangingPunct="1"/>
            <a:r>
              <a:rPr lang="en-US" sz="4000" dirty="0" smtClean="0"/>
              <a:t>Drone Research Emphasis @ MESA Lab</a:t>
            </a:r>
          </a:p>
          <a:p>
            <a:pPr lvl="1" eaLnBrk="1" hangingPunct="1"/>
            <a:r>
              <a:rPr lang="en-US" dirty="0" smtClean="0"/>
              <a:t>Platform</a:t>
            </a:r>
          </a:p>
          <a:p>
            <a:pPr lvl="1" eaLnBrk="1" hangingPunct="1"/>
            <a:r>
              <a:rPr lang="en-US" dirty="0" smtClean="0"/>
              <a:t>Sensing Payload</a:t>
            </a:r>
          </a:p>
          <a:p>
            <a:pPr lvl="1" eaLnBrk="1" hangingPunct="1"/>
            <a:r>
              <a:rPr lang="en-US" dirty="0" smtClean="0"/>
              <a:t>Actuation Payload</a:t>
            </a:r>
          </a:p>
          <a:p>
            <a:pPr lvl="1" eaLnBrk="1" hangingPunct="1"/>
            <a:r>
              <a:rPr lang="en-US" dirty="0" smtClean="0"/>
              <a:t>Down-stream Processing</a:t>
            </a:r>
          </a:p>
          <a:p>
            <a:pPr lvl="1" eaLnBrk="1" hangingPunct="1"/>
            <a:r>
              <a:rPr lang="en-US" dirty="0" smtClean="0"/>
              <a:t>Smart sensing and actuation policies</a:t>
            </a:r>
          </a:p>
          <a:p>
            <a:pPr eaLnBrk="1" hangingPunct="1"/>
            <a:r>
              <a:rPr lang="en-US" sz="4000" dirty="0"/>
              <a:t>Why us, why here and why now</a:t>
            </a:r>
            <a:endParaRPr lang="en-US" sz="40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20688"/>
            <a:ext cx="5832648" cy="582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0874" y="4638327"/>
            <a:ext cx="3159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 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 Valley 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1979712" y="2852936"/>
            <a:ext cx="3096344" cy="201622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49004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20688"/>
            <a:ext cx="5832648" cy="582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5232" y="4797152"/>
            <a:ext cx="3539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 Valley 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1979712" y="2852936"/>
            <a:ext cx="3096344" cy="201622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9542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567" y="493098"/>
            <a:ext cx="5600332" cy="582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760" t="925" r="4073" b="18352"/>
          <a:stretch>
            <a:fillRect/>
          </a:stretch>
        </p:blipFill>
        <p:spPr bwMode="auto">
          <a:xfrm>
            <a:off x="2116428" y="523188"/>
            <a:ext cx="5631100" cy="597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1694213" y="2771286"/>
            <a:ext cx="3237765" cy="313857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-75663" y="5909856"/>
            <a:ext cx="3539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Data 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Drone </a:t>
            </a:r>
            <a:r>
              <a:rPr 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Valley</a:t>
            </a: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3/27/2015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906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11026</TotalTime>
  <Words>1469</Words>
  <Application>Microsoft Office PowerPoint</Application>
  <PresentationFormat>On-screen Show (4:3)</PresentationFormat>
  <Paragraphs>343</Paragraphs>
  <Slides>37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Blank Presentation</vt:lpstr>
      <vt:lpstr>Concourse</vt:lpstr>
      <vt:lpstr>Office Theme</vt:lpstr>
      <vt:lpstr>1_Office Theme</vt:lpstr>
      <vt:lpstr>Scientific Data Drone Research @ The MESA Lab of UC Merced</vt:lpstr>
      <vt:lpstr>UC Merced</vt:lpstr>
      <vt:lpstr>UC Merced</vt:lpstr>
      <vt:lpstr>PowerPoint Presentation</vt:lpstr>
      <vt:lpstr>MESA Lab Philosophy and Ambition</vt:lpstr>
      <vt:lpstr>Outline</vt:lpstr>
      <vt:lpstr>PowerPoint Presentation</vt:lpstr>
      <vt:lpstr>PowerPoint Presentation</vt:lpstr>
      <vt:lpstr>PowerPoint Presentation</vt:lpstr>
      <vt:lpstr>UCCE + MESALAB = ?</vt:lpstr>
      <vt:lpstr>CIDER</vt:lpstr>
      <vt:lpstr>PowerPoint Presentation</vt:lpstr>
      <vt:lpstr>UC Multi-campus Synergy on CIDER</vt:lpstr>
      <vt:lpstr>Outline</vt:lpstr>
      <vt:lpstr>Platforms</vt:lpstr>
      <vt:lpstr>UAS (Remote) Sensing Payloads</vt:lpstr>
      <vt:lpstr>UAS (Remote) Actuation Payloads</vt:lpstr>
      <vt:lpstr>Down-stream Processing</vt:lpstr>
      <vt:lpstr>Smart sensing and actuation policies</vt:lpstr>
      <vt:lpstr>Outline</vt:lpstr>
      <vt:lpstr>Why us, why here and why now</vt:lpstr>
      <vt:lpstr>Why us, why here and why now</vt:lpstr>
      <vt:lpstr>Why us, why here and why now</vt:lpstr>
      <vt:lpstr>University of California, Merced</vt:lpstr>
      <vt:lpstr>Fixed-Wing Platform (AggieAir)</vt:lpstr>
      <vt:lpstr>Multi-Rotor UAS Platforms</vt:lpstr>
      <vt:lpstr>Other UAS Platforms @ MESA LAB (Water drone, soil co-physicist)</vt:lpstr>
      <vt:lpstr>Lidar Remote Sensing Drone Platform (since 2014 Oct.)</vt:lpstr>
      <vt:lpstr>UC Merced Castle Research Facility</vt:lpstr>
      <vt:lpstr>PowerPoint Presentation</vt:lpstr>
      <vt:lpstr>Castle Park Flyer Zone</vt:lpstr>
      <vt:lpstr>CITRIS funded scientific water quality (eDNA) drone Test Platform Design - Assembly</vt:lpstr>
      <vt:lpstr>PowerPoint Presentation</vt:lpstr>
      <vt:lpstr>1st FAA CoA Site – UC Merced</vt:lpstr>
      <vt:lpstr>2nd FAA CoA Site – UC Merced (26 square miles in red, 2.5 nautical mile in radius)</vt:lpstr>
      <vt:lpstr>Scientific data drone projects</vt:lpstr>
      <vt:lpstr>SDD projects @ UC Merced</vt:lpstr>
    </vt:vector>
  </TitlesOfParts>
  <Company>CSOIS, Utah State University</Company>
  <LinksUpToDate>false</LinksUpToDate>
  <SharedDoc>false</SharedDoc>
  <HyperlinkBase>http://fractionalcalculus.googlepages.com/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Fractional Order Motion Control</dc:title>
  <dc:subject>Applied Fractional Calculus</dc:subject>
  <dc:creator>YangQuan Chen</dc:creator>
  <cp:lastModifiedBy>yqchen</cp:lastModifiedBy>
  <cp:revision>648</cp:revision>
  <cp:lastPrinted>2004-07-08T02:38:27Z</cp:lastPrinted>
  <dcterms:created xsi:type="dcterms:W3CDTF">2003-12-02T17:03:49Z</dcterms:created>
  <dcterms:modified xsi:type="dcterms:W3CDTF">2015-03-27T20:45:03Z</dcterms:modified>
</cp:coreProperties>
</file>