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7" r:id="rId1"/>
    <p:sldMasterId id="2147483685" r:id="rId2"/>
  </p:sldMasterIdLst>
  <p:notesMasterIdLst>
    <p:notesMasterId r:id="rId40"/>
  </p:notesMasterIdLst>
  <p:sldIdLst>
    <p:sldId id="1250" r:id="rId3"/>
    <p:sldId id="1328" r:id="rId4"/>
    <p:sldId id="1251" r:id="rId5"/>
    <p:sldId id="1256" r:id="rId6"/>
    <p:sldId id="1312" r:id="rId7"/>
    <p:sldId id="1329" r:id="rId8"/>
    <p:sldId id="1313" r:id="rId9"/>
    <p:sldId id="1272" r:id="rId10"/>
    <p:sldId id="1330" r:id="rId11"/>
    <p:sldId id="1333" r:id="rId12"/>
    <p:sldId id="1347" r:id="rId13"/>
    <p:sldId id="1335" r:id="rId14"/>
    <p:sldId id="1336" r:id="rId15"/>
    <p:sldId id="1337" r:id="rId16"/>
    <p:sldId id="1338" r:id="rId17"/>
    <p:sldId id="1331" r:id="rId18"/>
    <p:sldId id="1298" r:id="rId19"/>
    <p:sldId id="1348" r:id="rId20"/>
    <p:sldId id="1343" r:id="rId21"/>
    <p:sldId id="1344" r:id="rId22"/>
    <p:sldId id="1345" r:id="rId23"/>
    <p:sldId id="1346" r:id="rId24"/>
    <p:sldId id="1332" r:id="rId25"/>
    <p:sldId id="1334" r:id="rId26"/>
    <p:sldId id="1349" r:id="rId27"/>
    <p:sldId id="1352" r:id="rId28"/>
    <p:sldId id="1339" r:id="rId29"/>
    <p:sldId id="1340" r:id="rId30"/>
    <p:sldId id="1353" r:id="rId31"/>
    <p:sldId id="1350" r:id="rId32"/>
    <p:sldId id="1341" r:id="rId33"/>
    <p:sldId id="1342" r:id="rId34"/>
    <p:sldId id="1351" r:id="rId35"/>
    <p:sldId id="1302" r:id="rId36"/>
    <p:sldId id="1303" r:id="rId37"/>
    <p:sldId id="1327" r:id="rId38"/>
    <p:sldId id="1294" r:id="rId39"/>
  </p:sldIdLst>
  <p:sldSz cx="9144000" cy="6858000" type="screen4x3"/>
  <p:notesSz cx="6858000" cy="9144000"/>
  <p:custDataLst>
    <p:tags r:id="rId4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0000"/>
    <a:srgbClr val="FF99CC"/>
    <a:srgbClr val="DDDDD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686" autoAdjust="0"/>
    <p:restoredTop sz="86578" autoAdjust="0"/>
  </p:normalViewPr>
  <p:slideViewPr>
    <p:cSldViewPr>
      <p:cViewPr varScale="1">
        <p:scale>
          <a:sx n="130" d="100"/>
          <a:sy n="130" d="100"/>
        </p:scale>
        <p:origin x="126" y="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61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832"/>
    </p:cViewPr>
  </p:sorterViewPr>
  <p:notesViewPr>
    <p:cSldViewPr>
      <p:cViewPr>
        <p:scale>
          <a:sx n="95" d="100"/>
          <a:sy n="95" d="100"/>
        </p:scale>
        <p:origin x="-1181" y="509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8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68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68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8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75C05DA3-64FB-4CB0-8B4B-A18091FEAF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5322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5C05DA3-64FB-4CB0-8B4B-A18091FEAF1E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831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B6EB5B-7E6F-4715-BA31-DCCEAC6052A3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altLang="zh-CN"/>
              <a:t>IEEE DTPI 2023; Orlando, Florida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Slide-</a:t>
            </a:r>
            <a:fld id="{83FC9145-8351-46A6-8F8A-FB107918D2A6}" type="slidenum">
              <a:rPr lang="en-US"/>
              <a:pPr>
                <a:defRPr/>
              </a:pPr>
              <a:t>‹#›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65830021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039CD3-B67C-4E92-A1E6-EDC5DC13A042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altLang="zh-CN"/>
              <a:t>IEEE DTPI 2023; Orlando, Florida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Slide-</a:t>
            </a:r>
            <a:fld id="{80BFFA06-65BA-473E-9D20-EBAE86FC8A45}" type="slidenum">
              <a:rPr lang="en-US"/>
              <a:pPr>
                <a:defRPr/>
              </a:pPr>
              <a:t>‹#›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76921173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765175"/>
            <a:ext cx="2286000" cy="54721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765175"/>
            <a:ext cx="6705600" cy="54721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EAEC50-360F-4ED7-A3B4-C997E748CEFC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altLang="zh-CN"/>
              <a:t>IEEE DTPI 2023; Orlando, Florida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Slide-</a:t>
            </a:r>
            <a:fld id="{8FCEAF0B-FED2-40BF-A106-6BAC84FE6E0E}" type="slidenum">
              <a:rPr lang="en-US"/>
              <a:pPr>
                <a:defRPr/>
              </a:pPr>
              <a:t>‹#›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2470847931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765175"/>
            <a:ext cx="9144000" cy="54721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D590EB-C8E5-48E4-9B39-407D9B52A07F}" type="datetime1">
              <a:rPr lang="en-US" smtClean="0"/>
              <a:t>3/10/2024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altLang="zh-CN"/>
              <a:t>IEEE DTPI 2023; Orlando, Florida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Slide-</a:t>
            </a:r>
            <a:fld id="{BE211141-8E04-42A2-9B34-77C8D7BF287A}" type="slidenum">
              <a:rPr lang="en-US"/>
              <a:pPr>
                <a:defRPr/>
              </a:pPr>
              <a:t>‹#›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182499875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5175"/>
            <a:ext cx="9144000" cy="9350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79388" y="1916113"/>
            <a:ext cx="4316412" cy="4321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16113"/>
            <a:ext cx="4316413" cy="20843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52900"/>
            <a:ext cx="4316413" cy="20843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02AF2E-53AF-4E28-9DC9-5512F9BB870C}" type="datetime1">
              <a:rPr lang="en-US" smtClean="0"/>
              <a:t>3/10/2024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altLang="zh-CN"/>
              <a:t>IEEE DTPI 2023; Orlando, Florida</a:t>
            </a: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Slide-</a:t>
            </a:r>
            <a:fld id="{5004596C-9E30-4EC0-8868-BBCC3108F851}" type="slidenum">
              <a:rPr lang="en-US"/>
              <a:pPr>
                <a:defRPr/>
              </a:pPr>
              <a:t>‹#›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1561827529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3BEA39-01B4-45F2-9645-AD7A9EE2A3D3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IEEE DTPI 2023; Orlando, Florida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Slide-</a:t>
            </a:r>
            <a:fld id="{83FC9145-8351-46A6-8F8A-FB107918D2A6}" type="slidenum">
              <a:rPr lang="en-US"/>
              <a:pPr>
                <a:defRPr/>
              </a:pPr>
              <a:t>‹#›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1166794784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022D34-CC51-4547-BEE4-651B07E56070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IEEE DTPI 2023; Orlando, Florida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/>
              <a:pPr>
                <a:defRPr/>
              </a:pPr>
              <a:t>‹#›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1544450400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84AD0-A957-4AA6-8DE4-7F4DC2C5A91B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IEEE DTPI 2023; Orlando, Florida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Slide-</a:t>
            </a:r>
            <a:fld id="{0254734B-5D0A-40C3-8863-FF051BE4ED94}" type="slidenum">
              <a:rPr lang="en-US"/>
              <a:pPr>
                <a:defRPr/>
              </a:pPr>
              <a:t>‹#›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2525185489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388" y="1916113"/>
            <a:ext cx="4316412" cy="4321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16113"/>
            <a:ext cx="4316413" cy="4321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91D26F-4A63-408D-8EB6-58E5F64EF522}" type="datetime1">
              <a:rPr lang="en-US" smtClean="0"/>
              <a:t>3/10/2024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IEEE DTPI 2023; Orlando, Florida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Slide-</a:t>
            </a:r>
            <a:fld id="{47E4B34B-EFB3-4EC0-A852-286E823A50D8}" type="slidenum">
              <a:rPr lang="en-US"/>
              <a:pPr>
                <a:defRPr/>
              </a:pPr>
              <a:t>‹#›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13843424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3D7FA1-E952-4F30-AFDD-51D2347E728B}" type="datetime1">
              <a:rPr lang="en-US" smtClean="0"/>
              <a:t>3/10/2024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IEEE DTPI 2023; Orlando, Florida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Slide-</a:t>
            </a:r>
            <a:fld id="{C6456EF7-20E0-4712-BAF0-1E6C2709ABB8}" type="slidenum">
              <a:rPr lang="en-US"/>
              <a:pPr>
                <a:defRPr/>
              </a:pPr>
              <a:t>‹#›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2726630267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92401E-53EE-4AB5-90CE-FE78DF474855}" type="datetime1">
              <a:rPr lang="en-US" smtClean="0"/>
              <a:t>3/10/2024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IEEE DTPI 2023; Orlando, Florida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Slide-</a:t>
            </a:r>
            <a:fld id="{A78412A7-FE0C-40B4-8F03-2EA01F9D14AF}" type="slidenum">
              <a:rPr lang="en-US"/>
              <a:pPr>
                <a:defRPr/>
              </a:pPr>
              <a:t>‹#›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354806430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DFE59B-C79C-4AC0-A0C8-B9259DFD3900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1908175" y="6524625"/>
            <a:ext cx="6912297" cy="333375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altLang="zh-CN"/>
              <a:t>IEEE DTPI 2023; Orlando, Florida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/>
              <a:pPr>
                <a:defRPr/>
              </a:pPr>
              <a:t>‹#›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2521451010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597352"/>
            <a:ext cx="1905000" cy="260648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0F7D34-0932-4DF5-9056-98831FFD627D}" type="datetime1">
              <a:rPr lang="en-US" smtClean="0"/>
              <a:t>3/10/2024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IEEE DTPI 2023; Orlando, Florida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Slide-</a:t>
            </a:r>
            <a:fld id="{1C0ECAE8-15F8-4A6D-A083-4F433EA04F2E}" type="slidenum">
              <a:rPr lang="en-US"/>
              <a:pPr>
                <a:defRPr/>
              </a:pPr>
              <a:t>‹#›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1682319762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32EAA1-09DA-476D-935D-C7AF42F8402B}" type="datetime1">
              <a:rPr lang="en-US" smtClean="0"/>
              <a:t>3/10/2024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IEEE DTPI 2023; Orlando, Florida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Slide-</a:t>
            </a:r>
            <a:fld id="{242A4E4F-4426-455A-8C56-2BC550D6836A}" type="slidenum">
              <a:rPr lang="en-US"/>
              <a:pPr>
                <a:defRPr/>
              </a:pPr>
              <a:t>‹#›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1374752635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33923-4CB1-430B-80B4-F0940B489C92}" type="datetime1">
              <a:rPr lang="en-US" smtClean="0"/>
              <a:t>3/10/2024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IEEE DTPI 2023; Orlando, Florida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Slide-</a:t>
            </a:r>
            <a:fld id="{E753B980-2B01-4E5D-B5E2-A563F58A2EE6}" type="slidenum">
              <a:rPr lang="en-US"/>
              <a:pPr>
                <a:defRPr/>
              </a:pPr>
              <a:t>‹#›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7318210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94F163-A5C7-49AF-AD00-465DA6E25FC4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IEEE DTPI 2023; Orlando, Florida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Slide-</a:t>
            </a:r>
            <a:fld id="{80BFFA06-65BA-473E-9D20-EBAE86FC8A45}" type="slidenum">
              <a:rPr lang="en-US"/>
              <a:pPr>
                <a:defRPr/>
              </a:pPr>
              <a:t>‹#›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2519530934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765175"/>
            <a:ext cx="2286000" cy="54721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765175"/>
            <a:ext cx="6705600" cy="54721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118934-AFE9-40FC-BCCF-E988FE7AC25F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IEEE DTPI 2023; Orlando, Florida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Slide-</a:t>
            </a:r>
            <a:fld id="{8FCEAF0B-FED2-40BF-A106-6BAC84FE6E0E}" type="slidenum">
              <a:rPr lang="en-US"/>
              <a:pPr>
                <a:defRPr/>
              </a:pPr>
              <a:t>‹#›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2849542410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765175"/>
            <a:ext cx="9144000" cy="54721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0F94B0-BF53-44FF-9261-0A9AE6E66DA7}" type="datetime1">
              <a:rPr lang="en-US" smtClean="0"/>
              <a:t>3/10/2024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IEEE DTPI 2023; Orlando, Florida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Slide-</a:t>
            </a:r>
            <a:fld id="{BE211141-8E04-42A2-9B34-77C8D7BF287A}" type="slidenum">
              <a:rPr lang="en-US"/>
              <a:pPr>
                <a:defRPr/>
              </a:pPr>
              <a:t>‹#›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51721241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5175"/>
            <a:ext cx="9144000" cy="9350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79388" y="1916113"/>
            <a:ext cx="4316412" cy="4321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16113"/>
            <a:ext cx="4316413" cy="20843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52900"/>
            <a:ext cx="4316413" cy="20843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F270F9-8705-47B0-8615-1FDC1A313039}" type="datetime1">
              <a:rPr lang="en-US" smtClean="0"/>
              <a:t>3/10/2024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IEEE DTPI 2023; Orlando, Florida</a:t>
            </a: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Slide-</a:t>
            </a:r>
            <a:fld id="{5004596C-9E30-4EC0-8868-BBCC3108F851}" type="slidenum">
              <a:rPr lang="en-US"/>
              <a:pPr>
                <a:defRPr/>
              </a:pPr>
              <a:t>‹#›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319422744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FF0CB4-5FAF-4E71-88B2-9AC8D7AD3696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altLang="zh-CN"/>
              <a:t>IEEE DTPI 2023; Orlando, Florida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Slide-</a:t>
            </a:r>
            <a:fld id="{0254734B-5D0A-40C3-8863-FF051BE4ED94}" type="slidenum">
              <a:rPr lang="en-US"/>
              <a:pPr>
                <a:defRPr/>
              </a:pPr>
              <a:t>‹#›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420504643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388" y="1916113"/>
            <a:ext cx="4316412" cy="4321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16113"/>
            <a:ext cx="4316413" cy="4321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E36CD-D96A-4A09-8936-DA0D20F8E157}" type="datetime1">
              <a:rPr lang="en-US" smtClean="0"/>
              <a:t>3/10/2024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altLang="zh-CN"/>
              <a:t>IEEE DTPI 2023; Orlando, Florida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Slide-</a:t>
            </a:r>
            <a:fld id="{47E4B34B-EFB3-4EC0-A852-286E823A50D8}" type="slidenum">
              <a:rPr lang="en-US"/>
              <a:pPr>
                <a:defRPr/>
              </a:pPr>
              <a:t>‹#›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411874247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CC129C-F608-4D54-B00B-C05747A3936A}" type="datetime1">
              <a:rPr lang="en-US" smtClean="0"/>
              <a:t>3/10/2024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altLang="zh-CN"/>
              <a:t>IEEE DTPI 2023; Orlando, Florida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Slide-</a:t>
            </a:r>
            <a:fld id="{C6456EF7-20E0-4712-BAF0-1E6C2709ABB8}" type="slidenum">
              <a:rPr lang="en-US"/>
              <a:pPr>
                <a:defRPr/>
              </a:pPr>
              <a:t>‹#›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185029035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0C8CE-D7B2-44A6-86D5-AF5E87B5C523}" type="datetime1">
              <a:rPr lang="en-US" smtClean="0"/>
              <a:t>3/10/2024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altLang="zh-CN"/>
              <a:t>IEEE DTPI 2023; Orlando, Florida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Slide-</a:t>
            </a:r>
            <a:fld id="{A78412A7-FE0C-40B4-8F03-2EA01F9D14AF}" type="slidenum">
              <a:rPr lang="en-US"/>
              <a:pPr>
                <a:defRPr/>
              </a:pPr>
              <a:t>‹#›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309523224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597352"/>
            <a:ext cx="1905000" cy="260648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AA340-0C12-407B-A949-3CD16FD6D8C3}" type="datetime1">
              <a:rPr lang="en-US" smtClean="0"/>
              <a:t>3/10/2024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altLang="zh-CN"/>
              <a:t>IEEE DTPI 2023; Orlando, Florida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Slide-</a:t>
            </a:r>
            <a:fld id="{1C0ECAE8-15F8-4A6D-A083-4F433EA04F2E}" type="slidenum">
              <a:rPr lang="en-US"/>
              <a:pPr>
                <a:defRPr/>
              </a:pPr>
              <a:t>‹#›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54465040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7C3FB9-7000-4CB1-9F6D-73B0B2C02B09}" type="datetime1">
              <a:rPr lang="en-US" smtClean="0"/>
              <a:t>3/10/2024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altLang="zh-CN"/>
              <a:t>IEEE DTPI 2023; Orlando, Florida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Slide-</a:t>
            </a:r>
            <a:fld id="{242A4E4F-4426-455A-8C56-2BC550D6836A}" type="slidenum">
              <a:rPr lang="en-US"/>
              <a:pPr>
                <a:defRPr/>
              </a:pPr>
              <a:t>‹#›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369892856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E2FD5-5858-4209-BEED-F1C240B61449}" type="datetime1">
              <a:rPr lang="en-US" smtClean="0"/>
              <a:t>3/10/2024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 altLang="zh-CN"/>
              <a:t>IEEE DTPI 2023; Orlando, Florida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Slide-</a:t>
            </a:r>
            <a:fld id="{E753B980-2B01-4E5D-B5E2-A563F58A2EE6}" type="slidenum">
              <a:rPr lang="en-US"/>
              <a:pPr>
                <a:defRPr/>
              </a:pPr>
              <a:t>‹#›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175345688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765175"/>
            <a:ext cx="9144000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1916113"/>
            <a:ext cx="8785225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6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53188"/>
            <a:ext cx="19050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 smtClean="0">
                <a:latin typeface="+mn-lt"/>
              </a:defRPr>
            </a:lvl1pPr>
          </a:lstStyle>
          <a:p>
            <a:pPr>
              <a:defRPr/>
            </a:pPr>
            <a:fld id="{828A9219-1277-431D-8E20-747D4E0A81DD}" type="datetime1">
              <a:rPr lang="en-US" smtClean="0"/>
              <a:t>3/10/2024</a:t>
            </a:fld>
            <a:endParaRPr lang="en-US"/>
          </a:p>
        </p:txBody>
      </p:sp>
      <p:sp>
        <p:nvSpPr>
          <p:cNvPr id="236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908175" y="6524625"/>
            <a:ext cx="6335713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 smtClean="0">
                <a:latin typeface="+mn-lt"/>
              </a:defRPr>
            </a:lvl1pPr>
          </a:lstStyle>
          <a:p>
            <a:pPr>
              <a:defRPr/>
            </a:pPr>
            <a:r>
              <a:rPr lang="pt-BR" altLang="zh-CN"/>
              <a:t>IEEE DTPI 2023; Orlando, Florida</a:t>
            </a:r>
            <a:endParaRPr lang="en-US"/>
          </a:p>
        </p:txBody>
      </p:sp>
      <p:sp>
        <p:nvSpPr>
          <p:cNvPr id="236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348038" y="188913"/>
            <a:ext cx="23034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Slide-</a:t>
            </a:r>
            <a:fld id="{EC9B487B-4EA1-4D58-A1EA-4DD2E24D5EB2}" type="slidenum">
              <a:rPr lang="en-US"/>
              <a:pPr>
                <a:defRPr/>
              </a:pPr>
              <a:t>‹#›</a:t>
            </a:fld>
            <a:r>
              <a:rPr lang="en-US"/>
              <a:t>/1024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7213663" y="0"/>
            <a:ext cx="1930337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3200" b="1" cap="all" spc="-150" baseline="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gium" pitchFamily="82" charset="0"/>
              </a:rPr>
              <a:t>MESA Lab</a:t>
            </a:r>
          </a:p>
        </p:txBody>
      </p:sp>
      <p:pic>
        <p:nvPicPr>
          <p:cNvPr id="8" name="Picture 14" descr="UC Merced logo in blue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37" y="99814"/>
            <a:ext cx="3005303" cy="66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</p:sldLayoutIdLst>
  <p:transition/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765175"/>
            <a:ext cx="9144000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1916113"/>
            <a:ext cx="8785225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6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53188"/>
            <a:ext cx="19050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 smtClean="0">
                <a:latin typeface="+mn-lt"/>
              </a:defRPr>
            </a:lvl1pPr>
          </a:lstStyle>
          <a:p>
            <a:pPr>
              <a:defRPr/>
            </a:pPr>
            <a:fld id="{A7EC5B3B-C613-4483-9010-B29101BCF455}" type="datetime1">
              <a:rPr lang="en-US" smtClean="0"/>
              <a:t>3/10/2024</a:t>
            </a:fld>
            <a:endParaRPr lang="en-US"/>
          </a:p>
        </p:txBody>
      </p:sp>
      <p:sp>
        <p:nvSpPr>
          <p:cNvPr id="236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908175" y="6524625"/>
            <a:ext cx="6335713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 smtClean="0">
                <a:latin typeface="+mn-lt"/>
              </a:defRPr>
            </a:lvl1pPr>
          </a:lstStyle>
          <a:p>
            <a:pPr>
              <a:defRPr/>
            </a:pPr>
            <a:r>
              <a:rPr lang="pt-BR"/>
              <a:t>IEEE DTPI 2023; Orlando, Florida</a:t>
            </a:r>
            <a:endParaRPr lang="en-US"/>
          </a:p>
        </p:txBody>
      </p:sp>
      <p:sp>
        <p:nvSpPr>
          <p:cNvPr id="236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348038" y="188913"/>
            <a:ext cx="23034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Slide-</a:t>
            </a:r>
            <a:fld id="{EC9B487B-4EA1-4D58-A1EA-4DD2E24D5EB2}" type="slidenum">
              <a:rPr lang="en-US"/>
              <a:pPr>
                <a:defRPr/>
              </a:pPr>
              <a:t>‹#›</a:t>
            </a:fld>
            <a:r>
              <a:rPr lang="en-US"/>
              <a:t>/1024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7213663" y="0"/>
            <a:ext cx="1930337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3200" b="1" cap="all" spc="-150" baseline="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gium" pitchFamily="82" charset="0"/>
              </a:rPr>
              <a:t>MESA Lab</a:t>
            </a:r>
          </a:p>
        </p:txBody>
      </p:sp>
      <p:pic>
        <p:nvPicPr>
          <p:cNvPr id="8" name="Picture 14" descr="UC Merced logo in blue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37" y="99814"/>
            <a:ext cx="3005303" cy="66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3765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</p:sldLayoutIdLst>
  <p:transition/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945790"/>
            <a:ext cx="9144000" cy="1871737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XAI Seminar Series S24 Ep2: </a:t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>XAI explaining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387" y="2924944"/>
            <a:ext cx="8785225" cy="2484685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None/>
            </a:pPr>
            <a:r>
              <a:rPr lang="en-US" sz="2400" dirty="0"/>
              <a:t>Presenter: Rafal Krzysiak </a:t>
            </a:r>
          </a:p>
          <a:p>
            <a:pPr marL="0" indent="0" algn="ctr" eaLnBrk="1" hangingPunct="1">
              <a:lnSpc>
                <a:spcPct val="90000"/>
              </a:lnSpc>
              <a:buNone/>
            </a:pPr>
            <a:r>
              <a:rPr lang="en-US" sz="2400" dirty="0"/>
              <a:t>(</a:t>
            </a:r>
            <a:r>
              <a:rPr lang="en-US" sz="2400" dirty="0" err="1">
                <a:latin typeface="Garamond" pitchFamily="18" charset="0"/>
              </a:rPr>
              <a:t>rkrzysiak@ucmerced.edu</a:t>
            </a:r>
            <a:r>
              <a:rPr lang="en-US" sz="2400" dirty="0"/>
              <a:t>)</a:t>
            </a:r>
          </a:p>
          <a:p>
            <a:pPr marL="0" indent="0" algn="ctr" eaLnBrk="1" hangingPunct="1">
              <a:lnSpc>
                <a:spcPct val="90000"/>
              </a:lnSpc>
              <a:buNone/>
            </a:pPr>
            <a:r>
              <a:rPr lang="en-US" sz="2400" b="1" cap="all" spc="-15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gium" pitchFamily="82" charset="0"/>
              </a:rPr>
              <a:t>MESA </a:t>
            </a:r>
            <a:r>
              <a:rPr lang="en-US" sz="2400" b="1" dirty="0"/>
              <a:t>(Mechatronics, Embedded Systems and Automation)</a:t>
            </a:r>
            <a:r>
              <a:rPr lang="en-US" sz="2400" b="1" cap="all" spc="-15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gium" pitchFamily="82" charset="0"/>
              </a:rPr>
              <a:t>Lab</a:t>
            </a:r>
            <a:endParaRPr lang="en-US" sz="2400" b="1" spc="300" dirty="0">
              <a:solidFill>
                <a:srgbClr val="00FF00"/>
              </a:solidFill>
              <a:latin typeface="Mistral" pitchFamily="66" charset="0"/>
            </a:endParaRPr>
          </a:p>
          <a:p>
            <a:pPr marL="0" indent="0" algn="ctr" eaLnBrk="1" hangingPunct="1">
              <a:lnSpc>
                <a:spcPct val="90000"/>
              </a:lnSpc>
              <a:buNone/>
            </a:pPr>
            <a:r>
              <a:rPr lang="en-US" sz="2400" b="1" dirty="0"/>
              <a:t>ME/EECS, School of Engineering,</a:t>
            </a:r>
          </a:p>
          <a:p>
            <a:pPr marL="0" indent="0" algn="ctr" eaLnBrk="1" hangingPunct="1">
              <a:lnSpc>
                <a:spcPct val="90000"/>
              </a:lnSpc>
              <a:buNone/>
            </a:pPr>
            <a:r>
              <a:rPr lang="en-US" sz="2400" b="1" dirty="0"/>
              <a:t>University of California, Merced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552C36-7E3B-4418-B6AE-3BE3E170EE4F}" type="datetime1">
              <a:rPr lang="en-US" smtClean="0"/>
              <a:t>3/10/2024</a:t>
            </a:fld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6331263-E0C0-0ADA-FE4C-55FA68C57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Slide-</a:t>
            </a:r>
            <a:fld id="{5364909A-3F3E-460A-BC82-B071F2D46A2C}" type="slidenum">
              <a:rPr lang="en-US" smtClean="0"/>
              <a:pPr>
                <a:defRPr/>
              </a:pPr>
              <a:t>1</a:t>
            </a:fld>
            <a:r>
              <a:rPr lang="en-US" dirty="0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192615777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C8C62-36C0-5299-79D2-0FC1232D5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LIME?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1ADCE-DDB7-A962-9DF7-D5063707FC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Local Interpretable Model-agnostic Explanations</a:t>
            </a:r>
          </a:p>
          <a:p>
            <a:r>
              <a:rPr lang="en-US" dirty="0"/>
              <a:t>LIME gives a local explanation</a:t>
            </a:r>
          </a:p>
          <a:p>
            <a:r>
              <a:rPr lang="en-US" dirty="0"/>
              <a:t>Easy to use and has gained a major popularity since it can interpret outputs on any type of black-box model</a:t>
            </a:r>
          </a:p>
          <a:p>
            <a:r>
              <a:rPr lang="en-US" dirty="0"/>
              <a:t>Can be applied to many different types of data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416A99-09D3-C2E3-F974-7E43E41CD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DFE59B-C79C-4AC0-A0C8-B9259DFD3900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95CAFD-6EC5-0937-C0C1-48BB0AE1B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 smtClean="0"/>
              <a:pPr>
                <a:defRPr/>
              </a:pPr>
              <a:t>10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111386826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C8C62-36C0-5299-79D2-0FC1232D5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LIME?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1ADCE-DDB7-A962-9DF7-D5063707FC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 of explaining a model that’s used for the classification of images</a:t>
            </a:r>
          </a:p>
          <a:p>
            <a:r>
              <a:rPr lang="en-US" dirty="0"/>
              <a:t>Takes the image and segments it into different </a:t>
            </a:r>
            <a:r>
              <a:rPr lang="en-US" dirty="0" err="1"/>
              <a:t>superpixels</a:t>
            </a:r>
            <a:r>
              <a:rPr lang="en-US" dirty="0"/>
              <a:t> (groups of pixels) to reduce the image to smaller interpretable regions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416A99-09D3-C2E3-F974-7E43E41CD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DFE59B-C79C-4AC0-A0C8-B9259DFD3900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95CAFD-6EC5-0937-C0C1-48BB0AE1B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 smtClean="0"/>
              <a:pPr>
                <a:defRPr/>
              </a:pPr>
              <a:t>11</a:t>
            </a:fld>
            <a:r>
              <a:rPr lang="en-US"/>
              <a:t>/1024</a:t>
            </a:r>
          </a:p>
        </p:txBody>
      </p:sp>
      <p:pic>
        <p:nvPicPr>
          <p:cNvPr id="7" name="Picture 6" descr="A diagram of a diagram&#10;&#10;Description automatically generated">
            <a:extLst>
              <a:ext uri="{FF2B5EF4-FFF2-40B4-BE49-F238E27FC236}">
                <a16:creationId xmlns:a16="http://schemas.microsoft.com/office/drawing/2014/main" id="{B13A7651-42E0-3E2B-E76C-C261BC8737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479699"/>
            <a:ext cx="7884368" cy="218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06765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2AFC7-6B77-7605-D216-5140757E2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 1: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CE99D7-5392-0BCB-A5EF-DEE27CA3AF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695CAE-D613-3745-0DC6-4005B31DB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DFE59B-C79C-4AC0-A0C8-B9259DFD3900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26473A-A7C9-7520-37DC-A7192AB87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 smtClean="0"/>
              <a:pPr>
                <a:defRPr/>
              </a:pPr>
              <a:t>12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243523583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C873D-3E4F-627A-0600-D0FCF3590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 1: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9A245-3359-3F3A-9060-0D2CBEC18B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47E33D-726F-0E2F-5489-1D050FA0D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DFE59B-C79C-4AC0-A0C8-B9259DFD3900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2935DD-55DF-E226-6B13-0A194B940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 smtClean="0"/>
              <a:pPr>
                <a:defRPr/>
              </a:pPr>
              <a:t>13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181699335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2D646-7FC9-DF59-2047-56CDF33EC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 2: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5A312B-A634-5A44-119E-8483429E89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083231-0C98-1F88-F9B6-190001F95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DFE59B-C79C-4AC0-A0C8-B9259DFD3900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AFE621-BDD2-D70F-8B6E-D95912939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 smtClean="0"/>
              <a:pPr>
                <a:defRPr/>
              </a:pPr>
              <a:t>14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407082230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D6592-456A-DDE9-E513-ABAD501D8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 2: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BAD989-2298-3FE6-91A1-4AABCB560E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E68158-753D-EB3F-588B-E62AC6B8B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DFE59B-C79C-4AC0-A0C8-B9259DFD3900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7948FB-6452-4CE3-B4D9-2E22D8771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 smtClean="0"/>
              <a:pPr>
                <a:defRPr/>
              </a:pPr>
              <a:t>15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236738834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8597E-DA9C-FB82-C64C-E203B5D84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XAI method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173340-CA57-A97B-26BF-FB76606AC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LIME</a:t>
            </a:r>
          </a:p>
          <a:p>
            <a:pPr lvl="1"/>
            <a:r>
              <a:rPr lang="en-US" sz="2400" dirty="0"/>
              <a:t>Case study (1)</a:t>
            </a:r>
          </a:p>
          <a:p>
            <a:pPr lvl="1"/>
            <a:r>
              <a:rPr lang="en-US" sz="2400" dirty="0"/>
              <a:t>Case study (2)</a:t>
            </a:r>
          </a:p>
          <a:p>
            <a:r>
              <a:rPr lang="en-US" sz="2800" dirty="0" err="1">
                <a:solidFill>
                  <a:srgbClr val="00B050"/>
                </a:solidFill>
              </a:rPr>
              <a:t>SHaP</a:t>
            </a:r>
            <a:endParaRPr lang="en-US" sz="2800" dirty="0">
              <a:solidFill>
                <a:srgbClr val="00B050"/>
              </a:solidFill>
            </a:endParaRPr>
          </a:p>
          <a:p>
            <a:pPr lvl="1"/>
            <a:r>
              <a:rPr lang="en-US" sz="2400" dirty="0">
                <a:solidFill>
                  <a:srgbClr val="00B050"/>
                </a:solidFill>
              </a:rPr>
              <a:t>Case study (1)</a:t>
            </a:r>
          </a:p>
          <a:p>
            <a:pPr lvl="1"/>
            <a:r>
              <a:rPr lang="en-US" sz="2400" dirty="0">
                <a:solidFill>
                  <a:srgbClr val="00B050"/>
                </a:solidFill>
              </a:rPr>
              <a:t>Case study (2)</a:t>
            </a:r>
          </a:p>
          <a:p>
            <a:r>
              <a:rPr lang="en-US" sz="2800" dirty="0"/>
              <a:t>Grad-CAM</a:t>
            </a:r>
          </a:p>
          <a:p>
            <a:pPr lvl="1"/>
            <a:r>
              <a:rPr lang="en-US" sz="2400" dirty="0"/>
              <a:t>Case study (1)</a:t>
            </a:r>
          </a:p>
          <a:p>
            <a:pPr lvl="1"/>
            <a:r>
              <a:rPr lang="en-US" sz="2400" dirty="0"/>
              <a:t>Case study (2)</a:t>
            </a:r>
          </a:p>
          <a:p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EFAB08-FA2D-6E35-9F65-56BFF5FC5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1E1D4F-746C-4035-B7BE-54501AD7AD7D}" type="datetime1">
              <a:rPr lang="en-US" smtClean="0"/>
              <a:t>3/10/2024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E5D84D-F690-7499-C051-4A4C4F20E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Slide-</a:t>
            </a:r>
            <a:fld id="{5364909A-3F3E-460A-BC82-B071F2D46A2C}" type="slidenum">
              <a:rPr lang="en-US" smtClean="0"/>
              <a:pPr>
                <a:defRPr/>
              </a:pPr>
              <a:t>16</a:t>
            </a:fld>
            <a:r>
              <a:rPr lang="en-US" dirty="0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2151925227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0B81E-1962-36E3-A626-1D980A270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</a:t>
            </a:r>
            <a:r>
              <a:rPr lang="en-US" dirty="0" err="1"/>
              <a:t>ShaP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DBE8AE-9683-C681-BDA9-BF77E69B4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0" i="0" u="none" strike="noStrike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SHAP (Shapley Additive Explanations)</a:t>
            </a:r>
          </a:p>
          <a:p>
            <a:r>
              <a:rPr lang="en-US" sz="2400" b="0" i="0" u="none" strike="noStrike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Shapley value is the average marginal contribution of a feature value across all possible coalitions</a:t>
            </a:r>
          </a:p>
          <a:p>
            <a:endParaRPr lang="en-US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32DAF-98B9-8488-69AE-D7B19EAD7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D02931-D65A-47B1-AA81-67D963537C72}" type="datetime1">
              <a:rPr lang="en-US" smtClean="0"/>
              <a:t>3/10/2024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CD0C6-C4DB-47D7-CE45-3EF2DCB71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 smtClean="0"/>
              <a:pPr>
                <a:defRPr/>
              </a:pPr>
              <a:t>17</a:t>
            </a:fld>
            <a:r>
              <a:rPr lang="en-US"/>
              <a:t>/1024</a:t>
            </a:r>
          </a:p>
        </p:txBody>
      </p:sp>
      <p:pic>
        <p:nvPicPr>
          <p:cNvPr id="8" name="Picture 7" descr="A group of people with numbers and symbols&#10;&#10;Description automatically generated">
            <a:extLst>
              <a:ext uri="{FF2B5EF4-FFF2-40B4-BE49-F238E27FC236}">
                <a16:creationId xmlns:a16="http://schemas.microsoft.com/office/drawing/2014/main" id="{B1C682CE-A74F-F060-C5E1-50189CD1DE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689" y="3246822"/>
            <a:ext cx="6012160" cy="305990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2851998-2C0C-01EC-7081-2A164D35A909}"/>
              </a:ext>
            </a:extLst>
          </p:cNvPr>
          <p:cNvSpPr txBox="1"/>
          <p:nvPr/>
        </p:nvSpPr>
        <p:spPr>
          <a:xfrm>
            <a:off x="1139810" y="6326230"/>
            <a:ext cx="686438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Image: https://</a:t>
            </a:r>
            <a:r>
              <a:rPr lang="en-US" sz="1050" dirty="0" err="1"/>
              <a:t>medium.com</a:t>
            </a:r>
            <a:r>
              <a:rPr lang="en-US" sz="1050" dirty="0"/>
              <a:t>/@shahooda637/all-you-need-to-know-about-shap-for-explainable-ai-8ad35a05e6ec</a:t>
            </a:r>
          </a:p>
        </p:txBody>
      </p:sp>
    </p:spTree>
    <p:extLst>
      <p:ext uri="{BB962C8B-B14F-4D97-AF65-F5344CB8AC3E}">
        <p14:creationId xmlns:p14="http://schemas.microsoft.com/office/powerpoint/2010/main" val="3839981745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0B81E-1962-36E3-A626-1D980A270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</a:t>
            </a:r>
            <a:r>
              <a:rPr lang="en-US" dirty="0" err="1"/>
              <a:t>ShaP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DBE8AE-9683-C681-BDA9-BF77E69B4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0" i="0" u="none" strike="noStrike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SHAP (Shapley Additive Explanations)</a:t>
            </a:r>
          </a:p>
          <a:p>
            <a:r>
              <a:rPr lang="en-US" sz="2400" b="0" i="0" u="none" strike="noStrike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Shapley value is the average marginal contribution of a feature value across all possible coalitions</a:t>
            </a:r>
          </a:p>
          <a:p>
            <a:endParaRPr lang="en-US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32DAF-98B9-8488-69AE-D7B19EAD7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D02931-D65A-47B1-AA81-67D963537C72}" type="datetime1">
              <a:rPr lang="en-US" smtClean="0"/>
              <a:t>3/10/2024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CD0C6-C4DB-47D7-CE45-3EF2DCB71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 smtClean="0"/>
              <a:pPr>
                <a:defRPr/>
              </a:pPr>
              <a:t>18</a:t>
            </a:fld>
            <a:r>
              <a:rPr lang="en-US"/>
              <a:t>/1024</a:t>
            </a:r>
          </a:p>
        </p:txBody>
      </p:sp>
      <p:pic>
        <p:nvPicPr>
          <p:cNvPr id="7" name="Picture 6" descr="A diagram of a cat&#10;&#10;Description automatically generated">
            <a:extLst>
              <a:ext uri="{FF2B5EF4-FFF2-40B4-BE49-F238E27FC236}">
                <a16:creationId xmlns:a16="http://schemas.microsoft.com/office/drawing/2014/main" id="{1E220B94-1C66-42D6-1CF3-704CFCA40B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749" y="4140607"/>
            <a:ext cx="4932040" cy="2535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198150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2AFC7-6B77-7605-D216-5140757E2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 1: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CE99D7-5392-0BCB-A5EF-DEE27CA3AF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695CAE-D613-3745-0DC6-4005B31DB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DFE59B-C79C-4AC0-A0C8-B9259DFD3900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26473A-A7C9-7520-37DC-A7192AB87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 smtClean="0"/>
              <a:pPr>
                <a:defRPr/>
              </a:pPr>
              <a:t>19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25272414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D6510-3438-8983-EB22-EB9A25587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ADBCB6-8FCF-1559-5445-2E693BBC33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94AC86-A256-8601-A277-31F98C22A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DFE59B-C79C-4AC0-A0C8-B9259DFD3900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06EE1C-446F-9F88-4D9A-5EC4FBD85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 smtClean="0"/>
              <a:pPr>
                <a:defRPr/>
              </a:pPr>
              <a:t>2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3904673618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C873D-3E4F-627A-0600-D0FCF3590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 1: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9A245-3359-3F3A-9060-0D2CBEC18B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47E33D-726F-0E2F-5489-1D050FA0D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DFE59B-C79C-4AC0-A0C8-B9259DFD3900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2935DD-55DF-E226-6B13-0A194B940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 smtClean="0"/>
              <a:pPr>
                <a:defRPr/>
              </a:pPr>
              <a:t>20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4142367196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2D646-7FC9-DF59-2047-56CDF33EC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 2: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5A312B-A634-5A44-119E-8483429E89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083231-0C98-1F88-F9B6-190001F95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DFE59B-C79C-4AC0-A0C8-B9259DFD3900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AFE621-BDD2-D70F-8B6E-D95912939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 smtClean="0"/>
              <a:pPr>
                <a:defRPr/>
              </a:pPr>
              <a:t>21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3584162618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D6592-456A-DDE9-E513-ABAD501D8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 2: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BAD989-2298-3FE6-91A1-4AABCB560E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E68158-753D-EB3F-588B-E62AC6B8B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DFE59B-C79C-4AC0-A0C8-B9259DFD3900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7948FB-6452-4CE3-B4D9-2E22D8771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 smtClean="0"/>
              <a:pPr>
                <a:defRPr/>
              </a:pPr>
              <a:t>22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3213939966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8597E-DA9C-FB82-C64C-E203B5D84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XAI method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173340-CA57-A97B-26BF-FB76606AC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LIME</a:t>
            </a:r>
          </a:p>
          <a:p>
            <a:pPr lvl="1"/>
            <a:r>
              <a:rPr lang="en-US" sz="2400" dirty="0"/>
              <a:t>Case study (1)</a:t>
            </a:r>
          </a:p>
          <a:p>
            <a:pPr lvl="1"/>
            <a:r>
              <a:rPr lang="en-US" sz="2400" dirty="0"/>
              <a:t>Case study (2)</a:t>
            </a:r>
          </a:p>
          <a:p>
            <a:r>
              <a:rPr lang="en-US" sz="2800" dirty="0" err="1"/>
              <a:t>SHaP</a:t>
            </a:r>
            <a:endParaRPr lang="en-US" sz="2800" dirty="0"/>
          </a:p>
          <a:p>
            <a:pPr lvl="1"/>
            <a:r>
              <a:rPr lang="en-US" sz="2400" dirty="0"/>
              <a:t>Case study (1)</a:t>
            </a:r>
          </a:p>
          <a:p>
            <a:pPr lvl="1"/>
            <a:r>
              <a:rPr lang="en-US" sz="2400" dirty="0"/>
              <a:t>Case study (2)</a:t>
            </a:r>
          </a:p>
          <a:p>
            <a:r>
              <a:rPr lang="en-US" sz="2800" dirty="0">
                <a:solidFill>
                  <a:srgbClr val="00B050"/>
                </a:solidFill>
              </a:rPr>
              <a:t>Grad-CAM</a:t>
            </a:r>
          </a:p>
          <a:p>
            <a:pPr lvl="1"/>
            <a:r>
              <a:rPr lang="en-US" sz="2400" dirty="0">
                <a:solidFill>
                  <a:srgbClr val="00B050"/>
                </a:solidFill>
              </a:rPr>
              <a:t>Case study (1)</a:t>
            </a:r>
          </a:p>
          <a:p>
            <a:pPr lvl="1"/>
            <a:r>
              <a:rPr lang="en-US" sz="2400" dirty="0">
                <a:solidFill>
                  <a:srgbClr val="00B050"/>
                </a:solidFill>
              </a:rPr>
              <a:t>Case study (2)</a:t>
            </a:r>
          </a:p>
          <a:p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EFAB08-FA2D-6E35-9F65-56BFF5FC5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1E1D4F-746C-4035-B7BE-54501AD7AD7D}" type="datetime1">
              <a:rPr lang="en-US" smtClean="0"/>
              <a:t>3/10/2024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E5D84D-F690-7499-C051-4A4C4F20E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Slide-</a:t>
            </a:r>
            <a:fld id="{5364909A-3F3E-460A-BC82-B071F2D46A2C}" type="slidenum">
              <a:rPr lang="en-US" smtClean="0"/>
              <a:pPr>
                <a:defRPr/>
              </a:pPr>
              <a:t>23</a:t>
            </a:fld>
            <a:r>
              <a:rPr lang="en-US" dirty="0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382253556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9D246-7C27-AE47-DA20-99369BD56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Grad-CAM?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27B44B-5491-A181-F7A0-DB0E085B53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FE67B2-84A8-2C32-1802-519F1E1DF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DFE59B-C79C-4AC0-A0C8-B9259DFD3900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246997-FDF0-ABDE-55A6-8C2C9310A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 smtClean="0"/>
              <a:pPr>
                <a:defRPr/>
              </a:pPr>
              <a:t>24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3939585429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9D246-7C27-AE47-DA20-99369BD56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use Grad-CAM?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27B44B-5491-A181-F7A0-DB0E085B53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FE67B2-84A8-2C32-1802-519F1E1DF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DFE59B-C79C-4AC0-A0C8-B9259DFD3900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246997-FDF0-ABDE-55A6-8C2C9310A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 smtClean="0"/>
              <a:pPr>
                <a:defRPr/>
              </a:pPr>
              <a:t>25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1889182194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9D246-7C27-AE47-DA20-99369BD56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use Grad-CAM?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27B44B-5491-A181-F7A0-DB0E085B53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FE67B2-84A8-2C32-1802-519F1E1DF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DFE59B-C79C-4AC0-A0C8-B9259DFD3900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246997-FDF0-ABDE-55A6-8C2C9310A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 smtClean="0"/>
              <a:pPr>
                <a:defRPr/>
              </a:pPr>
              <a:t>26</a:t>
            </a:fld>
            <a:r>
              <a:rPr lang="en-US"/>
              <a:t>/1024</a:t>
            </a:r>
          </a:p>
        </p:txBody>
      </p:sp>
      <p:pic>
        <p:nvPicPr>
          <p:cNvPr id="7" name="Content Placeholder 6" descr="A group of orange objects in a row&#10;&#10;Description automatically generated">
            <a:extLst>
              <a:ext uri="{FF2B5EF4-FFF2-40B4-BE49-F238E27FC236}">
                <a16:creationId xmlns:a16="http://schemas.microsoft.com/office/drawing/2014/main" id="{8551828D-A158-072C-F5A2-C40883CCDE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156" y="3524780"/>
            <a:ext cx="8785225" cy="2928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2082170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2AFC7-6B77-7605-D216-5140757E2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 1: Animal detection and features</a:t>
            </a:r>
          </a:p>
        </p:txBody>
      </p:sp>
      <p:pic>
        <p:nvPicPr>
          <p:cNvPr id="7" name="Content Placeholder 6" descr="A diagram of a box with numbers and a line of squares&#10;&#10;Description automatically generated with medium confidence">
            <a:extLst>
              <a:ext uri="{FF2B5EF4-FFF2-40B4-BE49-F238E27FC236}">
                <a16:creationId xmlns:a16="http://schemas.microsoft.com/office/drawing/2014/main" id="{5AE3B745-3783-BD9E-6674-CBF7115040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420888"/>
            <a:ext cx="5976664" cy="3089461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695CAE-D613-3745-0DC6-4005B31DB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DFE59B-C79C-4AC0-A0C8-B9259DFD3900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26473A-A7C9-7520-37DC-A7192AB87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 smtClean="0"/>
              <a:pPr>
                <a:defRPr/>
              </a:pPr>
              <a:t>27</a:t>
            </a:fld>
            <a:r>
              <a:rPr lang="en-US"/>
              <a:t>/1024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CE56B84-6444-B027-365A-3A9114B663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5983695"/>
              </p:ext>
            </p:extLst>
          </p:nvPr>
        </p:nvGraphicFramePr>
        <p:xfrm>
          <a:off x="7308304" y="2037080"/>
          <a:ext cx="160784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7840">
                  <a:extLst>
                    <a:ext uri="{9D8B030D-6E8A-4147-A177-3AD203B41FA5}">
                      <a16:colId xmlns:a16="http://schemas.microsoft.com/office/drawing/2014/main" val="13549293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Output label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27298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Dog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5968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Horse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023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Elephant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6777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Butterfly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0909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Chicken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8654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Cat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22114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4571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Sheep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4058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Squirrel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9893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Spider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5709982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011E1D0-7244-069D-2817-04FB07D3B3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2160179"/>
              </p:ext>
            </p:extLst>
          </p:nvPr>
        </p:nvGraphicFramePr>
        <p:xfrm>
          <a:off x="226521" y="3861048"/>
          <a:ext cx="1393152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3152">
                  <a:extLst>
                    <a:ext uri="{9D8B030D-6E8A-4147-A177-3AD203B41FA5}">
                      <a16:colId xmlns:a16="http://schemas.microsoft.com/office/drawing/2014/main" val="34144845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91361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Image (224 x 224 x 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98738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3212717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C873D-3E4F-627A-0600-D0FCF3590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 1: Animal detection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47E33D-726F-0E2F-5489-1D050FA0D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DFE59B-C79C-4AC0-A0C8-B9259DFD3900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2935DD-55DF-E226-6B13-0A194B940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 smtClean="0"/>
              <a:pPr>
                <a:defRPr/>
              </a:pPr>
              <a:t>28</a:t>
            </a:fld>
            <a:r>
              <a:rPr lang="en-US"/>
              <a:t>/1024</a:t>
            </a:r>
          </a:p>
        </p:txBody>
      </p:sp>
      <p:pic>
        <p:nvPicPr>
          <p:cNvPr id="10" name="Content Placeholder 9" descr="A graph of a loss&#10;&#10;Description automatically generated with medium confidence">
            <a:extLst>
              <a:ext uri="{FF2B5EF4-FFF2-40B4-BE49-F238E27FC236}">
                <a16:creationId xmlns:a16="http://schemas.microsoft.com/office/drawing/2014/main" id="{176EC618-3387-DB1A-25B2-9E66B16CAE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626898"/>
            <a:ext cx="5742979" cy="2449802"/>
          </a:xfrm>
        </p:spPr>
      </p:pic>
      <p:pic>
        <p:nvPicPr>
          <p:cNvPr id="12" name="Picture 11" descr="A graph with blue and orange lines&#10;&#10;Description automatically generated">
            <a:extLst>
              <a:ext uri="{FF2B5EF4-FFF2-40B4-BE49-F238E27FC236}">
                <a16:creationId xmlns:a16="http://schemas.microsoft.com/office/drawing/2014/main" id="{614A974C-5F41-A43F-C204-C1306CBA95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4182246"/>
            <a:ext cx="5551332" cy="238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688239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EBD5F-B9CF-0154-8E17-D58A8F727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 1: Animal detection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BD44E3-70ED-0696-E2A1-B9D625871B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AB2509-5409-486E-5A8A-449CC4B2B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DFE59B-C79C-4AC0-A0C8-B9259DFD3900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14B567-CE0C-473B-78F8-90C05F59B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 smtClean="0"/>
              <a:pPr>
                <a:defRPr/>
              </a:pPr>
              <a:t>29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291904182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8597E-DA9C-FB82-C64C-E203B5D84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173340-CA57-A97B-26BF-FB76606AC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Overview XAI</a:t>
            </a:r>
          </a:p>
          <a:p>
            <a:r>
              <a:rPr lang="en-US" sz="2800" dirty="0"/>
              <a:t>XAI Case studies</a:t>
            </a:r>
          </a:p>
          <a:p>
            <a:pPr lvl="1"/>
            <a:r>
              <a:rPr lang="en-US" sz="2400" dirty="0"/>
              <a:t>LIME</a:t>
            </a:r>
          </a:p>
          <a:p>
            <a:pPr lvl="1"/>
            <a:r>
              <a:rPr lang="en-US" sz="2400" dirty="0" err="1"/>
              <a:t>SHaP</a:t>
            </a:r>
            <a:endParaRPr lang="en-US" sz="2400" dirty="0"/>
          </a:p>
          <a:p>
            <a:pPr lvl="1"/>
            <a:r>
              <a:rPr lang="en-US" sz="2400" dirty="0"/>
              <a:t>Grad-CAM</a:t>
            </a:r>
          </a:p>
          <a:p>
            <a:r>
              <a:rPr lang="en-US" sz="2800" dirty="0"/>
              <a:t>Discussion </a:t>
            </a:r>
          </a:p>
          <a:p>
            <a:r>
              <a:rPr lang="en-US" sz="2800" dirty="0"/>
              <a:t>Future Work</a:t>
            </a:r>
            <a:endParaRPr lang="en-US" sz="2400" dirty="0"/>
          </a:p>
          <a:p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EFAB08-FA2D-6E35-9F65-56BFF5FC5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1E1D4F-746C-4035-B7BE-54501AD7AD7D}" type="datetime1">
              <a:rPr lang="en-US" smtClean="0"/>
              <a:t>3/10/2024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E5D84D-F690-7499-C051-4A4C4F20E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Slide-</a:t>
            </a:r>
            <a:fld id="{5364909A-3F3E-460A-BC82-B071F2D46A2C}" type="slidenum">
              <a:rPr lang="en-US" smtClean="0"/>
              <a:pPr>
                <a:defRPr/>
              </a:pPr>
              <a:t>3</a:t>
            </a:fld>
            <a:r>
              <a:rPr lang="en-US" dirty="0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2670998342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C873D-3E4F-627A-0600-D0FCF3590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 1: Animal detection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9A245-3359-3F3A-9060-0D2CBEC18B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47E33D-726F-0E2F-5489-1D050FA0D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DFE59B-C79C-4AC0-A0C8-B9259DFD3900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2935DD-55DF-E226-6B13-0A194B940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 smtClean="0"/>
              <a:pPr>
                <a:defRPr/>
              </a:pPr>
              <a:t>30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3264409567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2D646-7FC9-DF59-2047-56CDF33EC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 2: Remote Sensing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5A312B-A634-5A44-119E-8483429E89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083231-0C98-1F88-F9B6-190001F95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DFE59B-C79C-4AC0-A0C8-B9259DFD3900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AFE621-BDD2-D70F-8B6E-D95912939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 smtClean="0"/>
              <a:pPr>
                <a:defRPr/>
              </a:pPr>
              <a:t>31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1942321117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D6592-456A-DDE9-E513-ABAD501D8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 2: Remote Sensing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BAD989-2298-3FE6-91A1-4AABCB560E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E68158-753D-EB3F-588B-E62AC6B8B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DFE59B-C79C-4AC0-A0C8-B9259DFD3900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7948FB-6452-4CE3-B4D9-2E22D8771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 smtClean="0"/>
              <a:pPr>
                <a:defRPr/>
              </a:pPr>
              <a:t>32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334435315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D6592-456A-DDE9-E513-ABAD501D8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 2: Remote Sensing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BAD989-2298-3FE6-91A1-4AABCB560E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E68158-753D-EB3F-588B-E62AC6B8B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DFE59B-C79C-4AC0-A0C8-B9259DFD3900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7948FB-6452-4CE3-B4D9-2E22D8771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 smtClean="0"/>
              <a:pPr>
                <a:defRPr/>
              </a:pPr>
              <a:t>33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2254156913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3D501-0248-41E1-4B8A-3DE202528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06CE9C-C243-BFB3-0194-73EB76BB79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 Health monitoring</a:t>
            </a:r>
          </a:p>
          <a:p>
            <a:pPr lvl="1"/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 highlight the importance of developing models that can facilitate early detection,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precise diagnosis, and individualized treatment strategies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iscuss and implement a preliminary XAI digital twin framework (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Xcardio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-Twin)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 help provide insight in not just the decision-making process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 traditional black box AI machine learning model but help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individuals understand features of their own physiological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signals.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planetary health</a:t>
            </a:r>
          </a:p>
          <a:p>
            <a:pPr lvl="1"/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 show, how to use </a:t>
            </a:r>
            <a:r>
              <a:rPr lang="en-US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Quantus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perform an insightful XAI method comparison and rank the different explanation method in application to our prepared network task. </a:t>
            </a: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Also 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showed that using XAI evaluation we can quantitatively determine not only an appropriate explanation method but also the strengths and weaknesses of each method 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AE5E4F-BF99-DE54-D089-041F38389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7C926E-8734-411E-A6CE-753A618B9C10}" type="datetime1">
              <a:rPr lang="en-US" smtClean="0"/>
              <a:t>3/10/2024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7A638B-D0CE-30C3-E716-86F6E50DE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 smtClean="0"/>
              <a:pPr>
                <a:defRPr/>
              </a:pPr>
              <a:t>34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1560270598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54AF6-E2E1-0882-EDE3-9FAD45B76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Work: Health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674EC-341C-222B-6002-63E6B058FB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89" y="1916113"/>
            <a:ext cx="4680643" cy="4321175"/>
          </a:xfrm>
        </p:spPr>
        <p:txBody>
          <a:bodyPr/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xpand towards having a more real-time data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acquisition and adaption of physiological data. </a:t>
            </a:r>
          </a:p>
          <a:p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Real-time data captured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from a wearable device would help increase the rate at which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individuals can monitor their health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704054-E8E3-A85A-532A-098BB3CEF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1BF1C0-4795-44ED-B7DF-E541BD71907B}" type="datetime1">
              <a:rPr lang="en-US" smtClean="0"/>
              <a:t>3/10/2024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1FEE8C-E26A-ED67-F3C7-E087DBA4B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 smtClean="0"/>
              <a:pPr>
                <a:defRPr/>
              </a:pPr>
              <a:t>35</a:t>
            </a:fld>
            <a:r>
              <a:rPr lang="en-US"/>
              <a:t>/1024</a:t>
            </a:r>
          </a:p>
        </p:txBody>
      </p:sp>
      <p:pic>
        <p:nvPicPr>
          <p:cNvPr id="8" name="Picture 7" descr="Diagram of a cloud service&#10;&#10;Description automatically generated">
            <a:extLst>
              <a:ext uri="{FF2B5EF4-FFF2-40B4-BE49-F238E27FC236}">
                <a16:creationId xmlns:a16="http://schemas.microsoft.com/office/drawing/2014/main" id="{B3ED1C5B-969E-F759-2844-EC14929DB5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872109"/>
            <a:ext cx="3577170" cy="35730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29F5712-AD50-C0C4-A1BD-A8B7344554D8}"/>
              </a:ext>
            </a:extLst>
          </p:cNvPr>
          <p:cNvSpPr txBox="1"/>
          <p:nvPr/>
        </p:nvSpPr>
        <p:spPr>
          <a:xfrm>
            <a:off x="395536" y="6092825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 dirty="0">
                <a:effectLst/>
                <a:latin typeface="Helvetica" pitchFamily="2" charset="0"/>
              </a:rPr>
              <a:t>R. Krzysiak, S. Nguyen, and Y. Chen, “</a:t>
            </a:r>
            <a:r>
              <a:rPr lang="en-US" sz="800" i="1" dirty="0" err="1">
                <a:effectLst/>
                <a:latin typeface="Helvetica" pitchFamily="2" charset="0"/>
              </a:rPr>
              <a:t>Xaiot</a:t>
            </a:r>
            <a:r>
              <a:rPr lang="en-US" sz="800" i="1" dirty="0">
                <a:effectLst/>
                <a:latin typeface="Helvetica" pitchFamily="2" charset="0"/>
              </a:rPr>
              <a:t>-the future of wearable internet</a:t>
            </a:r>
            <a:r>
              <a:rPr lang="en-US" sz="800" dirty="0">
                <a:latin typeface="Helvetica" pitchFamily="2" charset="0"/>
              </a:rPr>
              <a:t> </a:t>
            </a:r>
            <a:r>
              <a:rPr lang="en-US" sz="800" i="1" dirty="0">
                <a:effectLst/>
                <a:latin typeface="Helvetica" pitchFamily="2" charset="0"/>
              </a:rPr>
              <a:t>of things,” in Proceedings of 2022 18th IEEE/ASME International</a:t>
            </a:r>
            <a:r>
              <a:rPr lang="en-US" sz="800" dirty="0">
                <a:latin typeface="Helvetica" pitchFamily="2" charset="0"/>
              </a:rPr>
              <a:t> </a:t>
            </a:r>
            <a:r>
              <a:rPr lang="en-US" sz="800" i="1" dirty="0">
                <a:effectLst/>
                <a:latin typeface="Helvetica" pitchFamily="2" charset="0"/>
              </a:rPr>
              <a:t>Conference on Mechatronic and Embedded Systems and Applications</a:t>
            </a:r>
            <a:r>
              <a:rPr lang="en-US" sz="800" dirty="0">
                <a:latin typeface="Helvetica" pitchFamily="2" charset="0"/>
              </a:rPr>
              <a:t> </a:t>
            </a:r>
            <a:r>
              <a:rPr lang="en-US" sz="800" i="1" dirty="0">
                <a:effectLst/>
                <a:latin typeface="Helvetica" pitchFamily="2" charset="0"/>
              </a:rPr>
              <a:t>(MESA). IEEE, 2022, pp. 1–6.</a:t>
            </a:r>
            <a:endParaRPr lang="en-US" sz="800" dirty="0">
              <a:effectLst/>
              <a:latin typeface="Helvetica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457667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54AF6-E2E1-0882-EDE3-9FAD45B76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Work: Planetary 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674EC-341C-222B-6002-63E6B058FB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916113"/>
            <a:ext cx="8280920" cy="4321175"/>
          </a:xfrm>
        </p:spPr>
        <p:txBody>
          <a:bodyPr/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xpand towards utilizing SAR data captured using active or passive monitoring.</a:t>
            </a: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Satellites: Sentinel-1, SMAP etc.</a:t>
            </a:r>
          </a:p>
          <a:p>
            <a:pPr lvl="1"/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UAVs: UAVSAR etc. </a:t>
            </a:r>
          </a:p>
          <a:p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Looking at individual aspects of our planet</a:t>
            </a:r>
          </a:p>
          <a:p>
            <a:pPr lvl="1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Water, CO2, methane etc.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 future:</a:t>
            </a:r>
          </a:p>
          <a:p>
            <a:pPr lvl="1"/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Expand models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trained on other planetary bodies to understand planetary processes within our solar systema and beyond</a:t>
            </a:r>
            <a:endParaRPr lang="en-US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704054-E8E3-A85A-532A-098BB3CEF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1BF1C0-4795-44ED-B7DF-E541BD71907B}" type="datetime1">
              <a:rPr lang="en-US" smtClean="0"/>
              <a:t>3/10/2024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1FEE8C-E26A-ED67-F3C7-E087DBA4B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 smtClean="0"/>
              <a:pPr>
                <a:defRPr/>
              </a:pPr>
              <a:t>36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4274585934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97A48-175D-6014-17C9-DD1818D91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37B5D9-31D2-2CDB-B23C-9F7258B7C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0B60ED-8BBA-419D-9D2B-EAF8909C7B9B}" type="datetime1">
              <a:rPr lang="en-US" smtClean="0"/>
              <a:t>3/10/2024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64EA2E-1009-B051-139A-A7EED4B1E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 smtClean="0"/>
              <a:pPr>
                <a:defRPr/>
              </a:pPr>
              <a:t>37</a:t>
            </a:fld>
            <a:r>
              <a:rPr lang="en-US"/>
              <a:t>/1024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FA8F3C-B8B1-613F-3FE3-E68DE1BEC1B7}"/>
              </a:ext>
            </a:extLst>
          </p:cNvPr>
          <p:cNvSpPr txBox="1"/>
          <p:nvPr/>
        </p:nvSpPr>
        <p:spPr>
          <a:xfrm>
            <a:off x="3365580" y="3137919"/>
            <a:ext cx="24128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Questions?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E20EE8-0EA7-CA03-B166-71693A5FA405}"/>
              </a:ext>
            </a:extLst>
          </p:cNvPr>
          <p:cNvSpPr txBox="1"/>
          <p:nvPr/>
        </p:nvSpPr>
        <p:spPr>
          <a:xfrm>
            <a:off x="2479119" y="5221956"/>
            <a:ext cx="41857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latin typeface="Garamond" pitchFamily="18" charset="0"/>
              </a:rPr>
              <a:t>rkrzysiak@ucmerced.edu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8452527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441ED-A3B9-9E8E-33F5-53D268AB7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XAI?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BDE60-A5D1-1A9E-7DDF-2C35657F6D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Explainable Artificial Intelligence</a:t>
            </a:r>
          </a:p>
          <a:p>
            <a:r>
              <a:rPr lang="en-US" dirty="0"/>
              <a:t>Traditional AI is black box</a:t>
            </a:r>
          </a:p>
          <a:p>
            <a:pPr lvl="1"/>
            <a:r>
              <a:rPr lang="en-US" dirty="0"/>
              <a:t>Lack of transparency and explanations</a:t>
            </a:r>
          </a:p>
          <a:p>
            <a:pPr lvl="1"/>
            <a:r>
              <a:rPr lang="en-US" dirty="0"/>
              <a:t>Lacks trust in fields of medicine, military and security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65551-CD43-DE74-80EC-D9A12B3F1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BD3BDA-50D9-46EB-9B60-2B571AFC695C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95E39-BCD6-06E7-8DD8-1E3782C55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altLang="zh-CN"/>
              <a:t>UC Merced MESA LAB XAI Seminar Series: S1E1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CFFB7D-2C69-2027-6397-8C0707CA1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 smtClean="0"/>
              <a:pPr>
                <a:defRPr/>
              </a:pPr>
              <a:t>4</a:t>
            </a:fld>
            <a:r>
              <a:rPr lang="en-US"/>
              <a:t>/1024</a:t>
            </a:r>
          </a:p>
        </p:txBody>
      </p:sp>
      <p:pic>
        <p:nvPicPr>
          <p:cNvPr id="7" name="Picture 6" descr="Graphical user interface, diagram&#10;&#10;Description automatically generated">
            <a:extLst>
              <a:ext uri="{FF2B5EF4-FFF2-40B4-BE49-F238E27FC236}">
                <a16:creationId xmlns:a16="http://schemas.microsoft.com/office/drawing/2014/main" id="{5CA8A763-0D41-A64D-AC5C-BC781A45F7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233" y="4076700"/>
            <a:ext cx="4585533" cy="232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04336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ACFF3-9660-3E08-EE64-97A29D25F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XAI?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D12E1-256A-EE74-37B5-53EB2391D9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XAI was derived from key questions on the decision-making process</a:t>
            </a:r>
          </a:p>
          <a:p>
            <a:pPr lvl="1"/>
            <a:r>
              <a:rPr lang="en-US" dirty="0"/>
              <a:t>How? And Why?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2112C3-BBF2-CD26-A487-728298064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281933-48B9-4EFC-91F3-3D097386791C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ED423-F210-DC06-CEBA-88974A9E6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altLang="zh-CN"/>
              <a:t>UC Merced MESA LAB XAI Seminar Series: S1E1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33675-4426-9A8C-71CA-CCBA87E21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 smtClean="0"/>
              <a:pPr>
                <a:defRPr/>
              </a:pPr>
              <a:t>5</a:t>
            </a:fld>
            <a:r>
              <a:rPr lang="en-US"/>
              <a:t>/1024</a:t>
            </a:r>
          </a:p>
        </p:txBody>
      </p:sp>
      <p:pic>
        <p:nvPicPr>
          <p:cNvPr id="7" name="Picture 6" descr="Text, table&#10;&#10;Description automatically generated">
            <a:extLst>
              <a:ext uri="{FF2B5EF4-FFF2-40B4-BE49-F238E27FC236}">
                <a16:creationId xmlns:a16="http://schemas.microsoft.com/office/drawing/2014/main" id="{D39F632C-D4FB-064F-35B8-A82AD3BC0B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215" y="3513666"/>
            <a:ext cx="6323569" cy="2831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82812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90D9D-C42C-02F8-CC78-D3F23911C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XAI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D7E53C-95EF-AA66-2F6D-686D488DC2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E9930D-8192-AFE3-6E77-9598627CF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DFE59B-C79C-4AC0-A0C8-B9259DFD3900}" type="datetime1">
              <a:rPr lang="en-US" smtClean="0"/>
              <a:t>3/10/2024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35CB83-69DC-DE2C-26E8-2D2D49E16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 smtClean="0"/>
              <a:pPr>
                <a:defRPr/>
              </a:pPr>
              <a:t>6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269132675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412E2-73B9-C630-8A03-1F03365C0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pursue XAI?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154972-A3B0-D1F6-B6B7-91FABD0949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should you care?</a:t>
            </a:r>
          </a:p>
          <a:p>
            <a:r>
              <a:rPr lang="en-US" dirty="0"/>
              <a:t>AI reach is expanding daily into everyday life</a:t>
            </a:r>
          </a:p>
          <a:p>
            <a:pPr lvl="1"/>
            <a:r>
              <a:rPr lang="en-US" dirty="0"/>
              <a:t>Netflix movie recommendations</a:t>
            </a:r>
          </a:p>
          <a:p>
            <a:pPr lvl="1"/>
            <a:r>
              <a:rPr lang="en-US" dirty="0"/>
              <a:t>YouTube suggested videos</a:t>
            </a:r>
          </a:p>
          <a:p>
            <a:pPr lvl="1"/>
            <a:r>
              <a:rPr lang="en-US" dirty="0"/>
              <a:t>Google maps route planning</a:t>
            </a:r>
          </a:p>
          <a:p>
            <a:pPr lvl="1"/>
            <a:r>
              <a:rPr lang="en-US" dirty="0"/>
              <a:t>Medical care</a:t>
            </a:r>
          </a:p>
          <a:p>
            <a:pPr lvl="1"/>
            <a:r>
              <a:rPr lang="en-US" dirty="0"/>
              <a:t>Loan approval</a:t>
            </a:r>
          </a:p>
          <a:p>
            <a:pPr lvl="1"/>
            <a:r>
              <a:rPr lang="en-US" dirty="0"/>
              <a:t>Autonomous driving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7806B0-8955-FA02-61CF-5BE465825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7CDB39-C56C-49B1-842F-6589C6D39419}" type="datetime1">
              <a:rPr lang="en-US" smtClean="0"/>
              <a:t>3/10/2024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4A4571-7A27-043B-258C-E5CFA9E2E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 smtClean="0"/>
              <a:pPr>
                <a:defRPr/>
              </a:pPr>
              <a:t>7</a:t>
            </a:fld>
            <a:r>
              <a:rPr lang="en-US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2634587321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15A14-45EF-4E29-A417-6750F99B1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pursue XAI?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DF6E3-B7C5-9999-DD85-3E6212298A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Humans need to understand what is going on when AI is implemented into our daily lives</a:t>
            </a:r>
          </a:p>
          <a:p>
            <a:r>
              <a:rPr lang="en-US" dirty="0"/>
              <a:t>Example: stroke prediction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FB7F4-1CBF-DA06-07A9-D4D14B724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1918B1-80A6-46A5-9209-12BBA9311C69}" type="datetime1">
              <a:rPr lang="en-US" smtClean="0"/>
              <a:t>3/10/2024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377CBA-EDDA-7011-77B3-3688E1F7D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Slide-</a:t>
            </a:r>
            <a:fld id="{5364909A-3F3E-460A-BC82-B071F2D46A2C}" type="slidenum">
              <a:rPr lang="en-US" smtClean="0"/>
              <a:pPr>
                <a:defRPr/>
              </a:pPr>
              <a:t>8</a:t>
            </a:fld>
            <a:r>
              <a:rPr lang="en-US"/>
              <a:t>/1024</a:t>
            </a:r>
          </a:p>
        </p:txBody>
      </p:sp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06ECCC50-7247-587C-8AD2-02529AA67E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37"/>
          <a:stretch/>
        </p:blipFill>
        <p:spPr>
          <a:xfrm>
            <a:off x="3183644" y="4087238"/>
            <a:ext cx="1514686" cy="1288505"/>
          </a:xfrm>
          <a:prstGeom prst="rect">
            <a:avLst/>
          </a:prstGeom>
        </p:spPr>
      </p:pic>
      <p:pic>
        <p:nvPicPr>
          <p:cNvPr id="10" name="Picture 9" descr="Stethoscope and clipboard on a table">
            <a:extLst>
              <a:ext uri="{FF2B5EF4-FFF2-40B4-BE49-F238E27FC236}">
                <a16:creationId xmlns:a16="http://schemas.microsoft.com/office/drawing/2014/main" id="{C6AB417E-E623-78FE-9FD2-057A8E8672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76700"/>
            <a:ext cx="1905000" cy="1271498"/>
          </a:xfrm>
          <a:prstGeom prst="rect">
            <a:avLst/>
          </a:prstGeom>
        </p:spPr>
      </p:pic>
      <p:pic>
        <p:nvPicPr>
          <p:cNvPr id="12" name="Picture 11" descr="A picture containing text, person, indoor&#10;&#10;Description automatically generated">
            <a:extLst>
              <a:ext uri="{FF2B5EF4-FFF2-40B4-BE49-F238E27FC236}">
                <a16:creationId xmlns:a16="http://schemas.microsoft.com/office/drawing/2014/main" id="{AAF587BB-9C03-2065-6FAF-3F5688D8B1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935773"/>
            <a:ext cx="2302558" cy="1553352"/>
          </a:xfrm>
          <a:prstGeom prst="rect">
            <a:avLst/>
          </a:prstGeom>
        </p:spPr>
      </p:pic>
      <p:sp>
        <p:nvSpPr>
          <p:cNvPr id="13" name="Arrow: Right 12">
            <a:extLst>
              <a:ext uri="{FF2B5EF4-FFF2-40B4-BE49-F238E27FC236}">
                <a16:creationId xmlns:a16="http://schemas.microsoft.com/office/drawing/2014/main" id="{70AB7625-5C9F-9749-5A85-B5C3D2ED9CDB}"/>
              </a:ext>
            </a:extLst>
          </p:cNvPr>
          <p:cNvSpPr/>
          <p:nvPr/>
        </p:nvSpPr>
        <p:spPr bwMode="auto">
          <a:xfrm>
            <a:off x="2483768" y="4581128"/>
            <a:ext cx="576064" cy="300727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950B1659-4C58-CE2C-E5EF-9E9193022105}"/>
              </a:ext>
            </a:extLst>
          </p:cNvPr>
          <p:cNvSpPr/>
          <p:nvPr/>
        </p:nvSpPr>
        <p:spPr bwMode="auto">
          <a:xfrm>
            <a:off x="5103611" y="4581128"/>
            <a:ext cx="576064" cy="300727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860F48-D557-A6E1-D94D-9B25417C4674}"/>
              </a:ext>
            </a:extLst>
          </p:cNvPr>
          <p:cNvSpPr txBox="1"/>
          <p:nvPr/>
        </p:nvSpPr>
        <p:spPr>
          <a:xfrm>
            <a:off x="370491" y="5419635"/>
            <a:ext cx="18110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Patient data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D612DD5-C11A-28EC-352B-276480A50718}"/>
              </a:ext>
            </a:extLst>
          </p:cNvPr>
          <p:cNvSpPr txBox="1"/>
          <p:nvPr/>
        </p:nvSpPr>
        <p:spPr>
          <a:xfrm>
            <a:off x="3245822" y="5419634"/>
            <a:ext cx="1478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ML Model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FEDDC28-7F73-EF71-F38C-090F199FB049}"/>
              </a:ext>
            </a:extLst>
          </p:cNvPr>
          <p:cNvSpPr txBox="1"/>
          <p:nvPr/>
        </p:nvSpPr>
        <p:spPr>
          <a:xfrm>
            <a:off x="4856613" y="4165401"/>
            <a:ext cx="11167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90% stroke</a:t>
            </a:r>
          </a:p>
        </p:txBody>
      </p:sp>
      <p:sp>
        <p:nvSpPr>
          <p:cNvPr id="19" name="Cloud 18">
            <a:extLst>
              <a:ext uri="{FF2B5EF4-FFF2-40B4-BE49-F238E27FC236}">
                <a16:creationId xmlns:a16="http://schemas.microsoft.com/office/drawing/2014/main" id="{7C8F551E-6627-2230-6866-D2B561BCE011}"/>
              </a:ext>
            </a:extLst>
          </p:cNvPr>
          <p:cNvSpPr/>
          <p:nvPr/>
        </p:nvSpPr>
        <p:spPr bwMode="auto">
          <a:xfrm>
            <a:off x="6695387" y="3180347"/>
            <a:ext cx="1368152" cy="719708"/>
          </a:xfrm>
          <a:prstGeom prst="cloud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BCADEC7-ACC0-C471-296E-91653BB5109A}"/>
              </a:ext>
            </a:extLst>
          </p:cNvPr>
          <p:cNvSpPr txBox="1"/>
          <p:nvPr/>
        </p:nvSpPr>
        <p:spPr>
          <a:xfrm>
            <a:off x="6914175" y="3315508"/>
            <a:ext cx="9305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Why?</a:t>
            </a:r>
          </a:p>
        </p:txBody>
      </p:sp>
    </p:spTree>
    <p:extLst>
      <p:ext uri="{BB962C8B-B14F-4D97-AF65-F5344CB8AC3E}">
        <p14:creationId xmlns:p14="http://schemas.microsoft.com/office/powerpoint/2010/main" val="97075322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8597E-DA9C-FB82-C64C-E203B5D84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XAI method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173340-CA57-A97B-26BF-FB76606AC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00B050"/>
                </a:solidFill>
              </a:rPr>
              <a:t>LIME</a:t>
            </a:r>
          </a:p>
          <a:p>
            <a:pPr lvl="1"/>
            <a:r>
              <a:rPr lang="en-US" sz="2400" dirty="0">
                <a:solidFill>
                  <a:srgbClr val="00B050"/>
                </a:solidFill>
              </a:rPr>
              <a:t>Case study (1)</a:t>
            </a:r>
          </a:p>
          <a:p>
            <a:pPr lvl="1"/>
            <a:r>
              <a:rPr lang="en-US" sz="2400" dirty="0">
                <a:solidFill>
                  <a:srgbClr val="00B050"/>
                </a:solidFill>
              </a:rPr>
              <a:t>Case study (2)</a:t>
            </a:r>
          </a:p>
          <a:p>
            <a:r>
              <a:rPr lang="en-US" sz="2800" dirty="0" err="1"/>
              <a:t>SHaP</a:t>
            </a:r>
            <a:endParaRPr lang="en-US" sz="2800" dirty="0"/>
          </a:p>
          <a:p>
            <a:pPr lvl="1"/>
            <a:r>
              <a:rPr lang="en-US" sz="2400" dirty="0"/>
              <a:t>Case study (1)</a:t>
            </a:r>
          </a:p>
          <a:p>
            <a:pPr lvl="1"/>
            <a:r>
              <a:rPr lang="en-US" sz="2400" dirty="0"/>
              <a:t>Case study (2)</a:t>
            </a:r>
          </a:p>
          <a:p>
            <a:r>
              <a:rPr lang="en-US" sz="2800" dirty="0"/>
              <a:t>Grad-CAM</a:t>
            </a:r>
          </a:p>
          <a:p>
            <a:pPr lvl="1"/>
            <a:r>
              <a:rPr lang="en-US" sz="2400" dirty="0"/>
              <a:t>Case study (1)</a:t>
            </a:r>
          </a:p>
          <a:p>
            <a:pPr lvl="1"/>
            <a:r>
              <a:rPr lang="en-US" sz="2400" dirty="0"/>
              <a:t>Case study (2)</a:t>
            </a:r>
          </a:p>
          <a:p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EFAB08-FA2D-6E35-9F65-56BFF5FC5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1E1D4F-746C-4035-B7BE-54501AD7AD7D}" type="datetime1">
              <a:rPr lang="en-US" smtClean="0"/>
              <a:t>3/10/2024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E5D84D-F690-7499-C051-4A4C4F20E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Slide-</a:t>
            </a:r>
            <a:fld id="{5364909A-3F3E-460A-BC82-B071F2D46A2C}" type="slidenum">
              <a:rPr lang="en-US" smtClean="0"/>
              <a:pPr>
                <a:defRPr/>
              </a:pPr>
              <a:t>9</a:t>
            </a:fld>
            <a:r>
              <a:rPr lang="en-US" dirty="0"/>
              <a:t>/1024</a:t>
            </a:r>
          </a:p>
        </p:txBody>
      </p:sp>
    </p:spTree>
    <p:extLst>
      <p:ext uri="{BB962C8B-B14F-4D97-AF65-F5344CB8AC3E}">
        <p14:creationId xmlns:p14="http://schemas.microsoft.com/office/powerpoint/2010/main" val="538522145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</p:tagLst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20706</TotalTime>
  <Words>889</Words>
  <Application>Microsoft Office PowerPoint</Application>
  <PresentationFormat>On-screen Show (4:3)</PresentationFormat>
  <Paragraphs>214</Paragraphs>
  <Slides>37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Belgium</vt:lpstr>
      <vt:lpstr>Garamond</vt:lpstr>
      <vt:lpstr>Helvetica</vt:lpstr>
      <vt:lpstr>Mistral</vt:lpstr>
      <vt:lpstr>Tahoma</vt:lpstr>
      <vt:lpstr>Times New Roman</vt:lpstr>
      <vt:lpstr>Blank Presentation</vt:lpstr>
      <vt:lpstr>1_Blank Presentation</vt:lpstr>
      <vt:lpstr>XAI Seminar Series S24 Ep2:  XAI explaining methods</vt:lpstr>
      <vt:lpstr>PowerPoint Presentation</vt:lpstr>
      <vt:lpstr>Agenda</vt:lpstr>
      <vt:lpstr>What is XAI?</vt:lpstr>
      <vt:lpstr>What is XAI?</vt:lpstr>
      <vt:lpstr>XAI methods</vt:lpstr>
      <vt:lpstr>Why pursue XAI?</vt:lpstr>
      <vt:lpstr>Why pursue XAI?</vt:lpstr>
      <vt:lpstr>XAI method agenda</vt:lpstr>
      <vt:lpstr>What is LIME?</vt:lpstr>
      <vt:lpstr>What is LIME?</vt:lpstr>
      <vt:lpstr>CS 1:</vt:lpstr>
      <vt:lpstr>CS 1:</vt:lpstr>
      <vt:lpstr>CS 2:</vt:lpstr>
      <vt:lpstr>CS 2:</vt:lpstr>
      <vt:lpstr>XAI method agenda</vt:lpstr>
      <vt:lpstr>What is ShaP?</vt:lpstr>
      <vt:lpstr>What is ShaP?</vt:lpstr>
      <vt:lpstr>CS 1:</vt:lpstr>
      <vt:lpstr>CS 1:</vt:lpstr>
      <vt:lpstr>CS 2:</vt:lpstr>
      <vt:lpstr>CS 2:</vt:lpstr>
      <vt:lpstr>XAI method agenda</vt:lpstr>
      <vt:lpstr>What is Grad-CAM?</vt:lpstr>
      <vt:lpstr>Why use Grad-CAM?</vt:lpstr>
      <vt:lpstr>Why use Grad-CAM?</vt:lpstr>
      <vt:lpstr>CS 1: Animal detection and features</vt:lpstr>
      <vt:lpstr>CS 1: Animal detection</vt:lpstr>
      <vt:lpstr>CS 1: Animal detection</vt:lpstr>
      <vt:lpstr>CS 1: Animal detection </vt:lpstr>
      <vt:lpstr>CS 2: Remote Sensing</vt:lpstr>
      <vt:lpstr>CS 2: Remote Sensing</vt:lpstr>
      <vt:lpstr>CS 2: Remote Sensing</vt:lpstr>
      <vt:lpstr>Conclusions</vt:lpstr>
      <vt:lpstr>Future Work: Health monitoring</vt:lpstr>
      <vt:lpstr>Future Work: Planetary health</vt:lpstr>
      <vt:lpstr>Thank you</vt:lpstr>
    </vt:vector>
  </TitlesOfParts>
  <Company>CSOIS, Utah State University</Company>
  <LinksUpToDate>false</LinksUpToDate>
  <SharedDoc>false</SharedDoc>
  <HyperlinkBase>http://fractionalcalculus.googlepages.com/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Scientific Data Drone @ UC Merced</dc:title>
  <dc:subject>Drones</dc:subject>
  <dc:creator>YangQuan Chen</dc:creator>
  <cp:lastModifiedBy>Rafal Krzysiak</cp:lastModifiedBy>
  <cp:revision>872</cp:revision>
  <cp:lastPrinted>2004-07-08T02:38:27Z</cp:lastPrinted>
  <dcterms:created xsi:type="dcterms:W3CDTF">2003-12-02T17:03:49Z</dcterms:created>
  <dcterms:modified xsi:type="dcterms:W3CDTF">2024-03-11T04:03:59Z</dcterms:modified>
</cp:coreProperties>
</file>