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8"/>
  </p:notesMasterIdLst>
  <p:sldIdLst>
    <p:sldId id="906" r:id="rId2"/>
    <p:sldId id="1051" r:id="rId3"/>
    <p:sldId id="1052" r:id="rId4"/>
    <p:sldId id="1053" r:id="rId5"/>
    <p:sldId id="1068" r:id="rId6"/>
    <p:sldId id="1055" r:id="rId7"/>
    <p:sldId id="1075" r:id="rId8"/>
    <p:sldId id="1056" r:id="rId9"/>
    <p:sldId id="1067" r:id="rId10"/>
    <p:sldId id="1069" r:id="rId11"/>
    <p:sldId id="1057" r:id="rId12"/>
    <p:sldId id="1070" r:id="rId13"/>
    <p:sldId id="1058" r:id="rId14"/>
    <p:sldId id="1059" r:id="rId15"/>
    <p:sldId id="1060" r:id="rId16"/>
    <p:sldId id="1071" r:id="rId17"/>
    <p:sldId id="1061" r:id="rId18"/>
    <p:sldId id="1072" r:id="rId19"/>
    <p:sldId id="1062" r:id="rId20"/>
    <p:sldId id="1073" r:id="rId21"/>
    <p:sldId id="1064" r:id="rId22"/>
    <p:sldId id="1065" r:id="rId23"/>
    <p:sldId id="1066" r:id="rId24"/>
    <p:sldId id="1074" r:id="rId25"/>
    <p:sldId id="1076" r:id="rId26"/>
    <p:sldId id="1077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FF99CC"/>
    <a:srgbClr val="DDD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7" autoAdjust="0"/>
    <p:restoredTop sz="92658" autoAdjust="0"/>
  </p:normalViewPr>
  <p:slideViewPr>
    <p:cSldViewPr>
      <p:cViewPr>
        <p:scale>
          <a:sx n="110" d="100"/>
          <a:sy n="110" d="100"/>
        </p:scale>
        <p:origin x="-1644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1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32"/>
    </p:cViewPr>
  </p:sorterViewPr>
  <p:notesViewPr>
    <p:cSldViewPr>
      <p:cViewPr>
        <p:scale>
          <a:sx n="95" d="100"/>
          <a:sy n="95" d="100"/>
        </p:scale>
        <p:origin x="-1181" y="509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5C05DA3-64FB-4CB0-8B4B-A18091FEA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32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C4D7898-987A-4F4C-9326-8AB5622F02F6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10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11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12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13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14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15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16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17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18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19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20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21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22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23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24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25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26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EBEE42-F511-40CB-9300-847098280E73}" type="slidenum">
              <a:rPr lang="en-US" sz="1200" smtClean="0">
                <a:latin typeface="Times New Roman" pitchFamily="18" charset="0"/>
              </a:rPr>
              <a:pPr eaLnBrk="1" hangingPunct="1"/>
              <a:t>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83FC9145-8351-46A6-8F8A-FB107918D2A6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6583002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80BFFA06-65BA-473E-9D20-EBAE86FC8A45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7692117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5175"/>
            <a:ext cx="2286000" cy="5472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5175"/>
            <a:ext cx="6705600" cy="5472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8FCEAF0B-FED2-40BF-A106-6BAC84FE6E0E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247084793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765175"/>
            <a:ext cx="9144000" cy="5472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BE211141-8E04-42A2-9B34-77C8D7BF287A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18249987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5175"/>
            <a:ext cx="9144000" cy="93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916113"/>
            <a:ext cx="4316412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16113"/>
            <a:ext cx="4316413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52900"/>
            <a:ext cx="4316413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5004596C-9E30-4EC0-8868-BBCC3108F851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15618275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5364909A-3F3E-460A-BC82-B071F2D46A2C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25214510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0254734B-5D0A-40C3-8863-FF051BE4ED94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42050464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916113"/>
            <a:ext cx="4316412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316413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47E4B34B-EFB3-4EC0-A852-286E823A50D8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41187424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C6456EF7-20E0-4712-BAF0-1E6C2709ABB8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18502903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A78412A7-FE0C-40B4-8F03-2EA01F9D14AF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30952322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97352"/>
            <a:ext cx="1905000" cy="26064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1C0ECAE8-15F8-4A6D-A083-4F433EA04F2E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5446504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242A4E4F-4426-455A-8C56-2BC550D6836A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36989285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E753B980-2B01-4E5D-B5E2-A563F58A2EE6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17534568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5175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916113"/>
            <a:ext cx="87852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9050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04/21/2014</a:t>
            </a:r>
            <a:endParaRPr lang="en-US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524625"/>
            <a:ext cx="63357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AFC Workshop Series @ MESALAB @ UCMerced</a:t>
            </a:r>
            <a:endParaRPr lang="en-US"/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48038" y="188913"/>
            <a:ext cx="23034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Slide-</a:t>
            </a:r>
            <a:fld id="{EC9B487B-4EA1-4D58-A1EA-4DD2E24D5EB2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13663" y="0"/>
            <a:ext cx="1930337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cap="all" spc="-15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  <a:t>MESA Lab</a:t>
            </a:r>
            <a:endParaRPr lang="en-US" sz="3200" b="1" cap="all" spc="-150" baseline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gium" pitchFamily="82" charset="0"/>
            </a:endParaRPr>
          </a:p>
        </p:txBody>
      </p:sp>
      <p:pic>
        <p:nvPicPr>
          <p:cNvPr id="8" name="Picture 14" descr="UC Merced logo in bl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7" y="99814"/>
            <a:ext cx="3005303" cy="6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oppenheim@ucmerce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em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utterstock.com/s/globa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ilymail.co.uk/news/article-2164536/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cours-physique.lps.ens.fr/index.php/TD4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900" y="764704"/>
            <a:ext cx="8964612" cy="1296987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Main viewpoints of “Book of Extremes” and Why Fractional Calculus is the Tool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Applied Fractional Calculus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Workshop Series</a:t>
            </a: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588" y="2636912"/>
            <a:ext cx="9144000" cy="280831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C000"/>
                </a:solidFill>
              </a:rPr>
              <a:t>Tomas Oppenheim</a:t>
            </a:r>
            <a:endParaRPr lang="en-US" sz="2400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cap="all" spc="-15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  <a:t>MESA </a:t>
            </a:r>
            <a:r>
              <a:rPr lang="en-US" sz="2400" b="1" dirty="0" smtClean="0"/>
              <a:t>(Mechatronics, Embedded Systems and Automation)</a:t>
            </a:r>
            <a:r>
              <a:rPr lang="en-US" sz="2400" b="1" cap="all" spc="-15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  <a:t>Lab</a:t>
            </a:r>
            <a:endParaRPr lang="en-US" sz="2400" b="1" spc="300" dirty="0" smtClean="0">
              <a:solidFill>
                <a:srgbClr val="00FF00"/>
              </a:solidFill>
              <a:latin typeface="Mistral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School of Engineering,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University of California, Merced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E</a:t>
            </a:r>
            <a:r>
              <a:rPr lang="en-US" sz="2400" dirty="0" smtClean="0"/>
              <a:t>: </a:t>
            </a:r>
            <a:r>
              <a:rPr lang="en-US" sz="2400" dirty="0" smtClean="0">
                <a:latin typeface="Garamond" pitchFamily="18" charset="0"/>
                <a:hlinkClick r:id="rId3"/>
              </a:rPr>
              <a:t>toppenheim@ucmerced.edu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b="1" dirty="0" smtClean="0"/>
              <a:t>Phone: 310-853-9234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ym typeface="Wingdings" pitchFamily="2" charset="2"/>
              </a:rPr>
              <a:t>Lab</a:t>
            </a:r>
            <a:r>
              <a:rPr lang="en-US" sz="2400" dirty="0" smtClean="0">
                <a:sym typeface="Wingdings" pitchFamily="2" charset="2"/>
              </a:rPr>
              <a:t>: CAS </a:t>
            </a:r>
            <a:r>
              <a:rPr lang="en-US" sz="2400" dirty="0" err="1" smtClean="0">
                <a:sym typeface="Wingdings" pitchFamily="2" charset="2"/>
              </a:rPr>
              <a:t>Eng</a:t>
            </a:r>
            <a:r>
              <a:rPr lang="en-US" sz="2400" dirty="0" smtClean="0">
                <a:sym typeface="Wingdings" pitchFamily="2" charset="2"/>
              </a:rPr>
              <a:t> 820 (</a:t>
            </a:r>
            <a:r>
              <a:rPr lang="en-US" sz="2400" b="1" dirty="0" smtClean="0">
                <a:sym typeface="Wingdings" pitchFamily="2" charset="2"/>
              </a:rPr>
              <a:t>T</a:t>
            </a:r>
            <a:r>
              <a:rPr lang="en-US" sz="2400" dirty="0" smtClean="0">
                <a:sym typeface="Wingdings" pitchFamily="2" charset="2"/>
              </a:rPr>
              <a:t>: 228-4398)</a:t>
            </a: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-1588" y="5844173"/>
            <a:ext cx="91455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dirty="0" smtClean="0">
                <a:latin typeface="Times New Roman" pitchFamily="18" charset="0"/>
              </a:rPr>
              <a:t>June </a:t>
            </a:r>
            <a:r>
              <a:rPr lang="en-US" dirty="0" smtClean="0">
                <a:latin typeface="Times New Roman" pitchFamily="18" charset="0"/>
              </a:rPr>
              <a:t>30, </a:t>
            </a:r>
            <a:r>
              <a:rPr lang="en-US" dirty="0" smtClean="0">
                <a:latin typeface="Times New Roman" pitchFamily="18" charset="0"/>
              </a:rPr>
              <a:t>2014. Monday 4:00-6:00 PM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Applied Fractional Calculus Workshop Series </a:t>
            </a:r>
            <a:r>
              <a:rPr lang="en-US" sz="2000" b="1" dirty="0" smtClean="0">
                <a:latin typeface="Times New Roman" pitchFamily="18" charset="0"/>
              </a:rPr>
              <a:t>@ MESA Lab @ </a:t>
            </a:r>
            <a:r>
              <a:rPr lang="en-US" sz="2000" b="1" dirty="0" err="1" smtClean="0">
                <a:latin typeface="Times New Roman" pitchFamily="18" charset="0"/>
              </a:rPr>
              <a:t>UCMerced</a:t>
            </a:r>
            <a:endParaRPr lang="en-US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7084" y="2492896"/>
            <a:ext cx="9144000" cy="935038"/>
          </a:xfrm>
        </p:spPr>
        <p:txBody>
          <a:bodyPr/>
          <a:lstStyle/>
          <a:p>
            <a:pPr eaLnBrk="1" hangingPunct="1"/>
            <a:r>
              <a:rPr lang="en-US" sz="3400" dirty="0" smtClean="0"/>
              <a:t>What Sparks a </a:t>
            </a:r>
            <a:r>
              <a:rPr lang="en-US" sz="3400" dirty="0" err="1" smtClean="0"/>
              <a:t>Flashmob</a:t>
            </a:r>
            <a:r>
              <a:rPr lang="en-US" sz="3400" dirty="0" smtClean="0"/>
              <a:t>?</a:t>
            </a:r>
            <a:endParaRPr lang="en-US" sz="3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06/30/2014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96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sz="3400" dirty="0" smtClean="0"/>
              <a:t>Conditional Probability and Its Link to Reality</a:t>
            </a:r>
            <a:endParaRPr lang="en-US" sz="3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06/30/2014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7" y="2060848"/>
            <a:ext cx="2181266" cy="148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357804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http://www.mathsisfun.com/data/probability-events-conditional.html</a:t>
            </a:r>
          </a:p>
        </p:txBody>
      </p:sp>
      <p:sp>
        <p:nvSpPr>
          <p:cNvPr id="7" name="Right Arrow 6"/>
          <p:cNvSpPr/>
          <p:nvPr/>
        </p:nvSpPr>
        <p:spPr bwMode="auto">
          <a:xfrm rot="5400000">
            <a:off x="1932316" y="3810347"/>
            <a:ext cx="540060" cy="6774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4122636"/>
            <a:ext cx="720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Predicting the Future:  Google Car </a:t>
            </a:r>
          </a:p>
          <a:p>
            <a:endParaRPr lang="en-US" sz="1800" u="sng" dirty="0"/>
          </a:p>
          <a:p>
            <a:endParaRPr lang="en-US" sz="18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725" y="4385040"/>
            <a:ext cx="2952328" cy="166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55286" y="6053226"/>
            <a:ext cx="4950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techcrunch.com/2014/05/14/googles-self-driving-car-project-is-a-worlds-fair-fantasy-turned-city-street-reality/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89140"/>
            <a:ext cx="2461493" cy="181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27584" y="4435851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Predicting an Outlier Event</a:t>
            </a:r>
            <a:endParaRPr lang="en-US" sz="1800" u="sng" dirty="0"/>
          </a:p>
          <a:p>
            <a:endParaRPr lang="en-US" sz="1800" dirty="0"/>
          </a:p>
        </p:txBody>
      </p:sp>
      <p:sp>
        <p:nvSpPr>
          <p:cNvPr id="17" name="Right Arrow 16"/>
          <p:cNvSpPr/>
          <p:nvPr/>
        </p:nvSpPr>
        <p:spPr bwMode="auto">
          <a:xfrm rot="20467521">
            <a:off x="3836063" y="3707310"/>
            <a:ext cx="1290799" cy="6774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793" y="1628800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Future Events depend on Past Events</a:t>
            </a:r>
            <a:endParaRPr lang="en-US" sz="1600" u="sng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730" y="2060848"/>
            <a:ext cx="2469654" cy="16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270287" y="1697040"/>
            <a:ext cx="720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Predicting the Future:  Malaria Outbreak</a:t>
            </a:r>
          </a:p>
          <a:p>
            <a:endParaRPr lang="en-US" sz="1800" u="sng" dirty="0"/>
          </a:p>
          <a:p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5436096" y="369151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http://wwwnc.cdc.gov/travel/diseases/malaria</a:t>
            </a:r>
          </a:p>
        </p:txBody>
      </p:sp>
    </p:spTree>
    <p:extLst>
      <p:ext uri="{BB962C8B-B14F-4D97-AF65-F5344CB8AC3E}">
        <p14:creationId xmlns:p14="http://schemas.microsoft.com/office/powerpoint/2010/main" val="3927026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7084" y="2492896"/>
            <a:ext cx="9144000" cy="935038"/>
          </a:xfrm>
        </p:spPr>
        <p:txBody>
          <a:bodyPr/>
          <a:lstStyle/>
          <a:p>
            <a:pPr eaLnBrk="1" hangingPunct="1"/>
            <a:r>
              <a:rPr lang="en-US" sz="3400" dirty="0" smtClean="0"/>
              <a:t>Economic Extreme Events:  Monopolies</a:t>
            </a:r>
            <a:endParaRPr lang="en-US" sz="3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06/30/2014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5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sz="3400" dirty="0" err="1" smtClean="0"/>
              <a:t>Gause’s</a:t>
            </a:r>
            <a:r>
              <a:rPr lang="en-US" sz="3400" dirty="0" smtClean="0"/>
              <a:t> Competitive Exclusion Principle</a:t>
            </a:r>
            <a:endParaRPr lang="en-US" sz="3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06/30/2014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342900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Preferential Attachment</a:t>
            </a:r>
            <a:r>
              <a:rPr lang="en-US" sz="1800" dirty="0" smtClean="0"/>
              <a:t> - All</a:t>
            </a:r>
            <a:r>
              <a:rPr lang="en-US" sz="1800" dirty="0"/>
              <a:t> </a:t>
            </a:r>
            <a:r>
              <a:rPr lang="en-US" sz="1800" dirty="0" smtClean="0"/>
              <a:t>complex </a:t>
            </a:r>
            <a:r>
              <a:rPr lang="en-US" sz="1800" dirty="0"/>
              <a:t>systems like the Internet, power grid, or national economy emerge </a:t>
            </a:r>
            <a:r>
              <a:rPr lang="en-US" sz="1800" dirty="0" smtClean="0"/>
              <a:t>from seemingly </a:t>
            </a:r>
            <a:r>
              <a:rPr lang="en-US" sz="1800" dirty="0"/>
              <a:t>unstructured or chaotic circumstances into structured dominant organisms.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93737" y="220486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Competitive </a:t>
            </a:r>
            <a:r>
              <a:rPr lang="en-US" sz="1800" u="sng" dirty="0" err="1" smtClean="0"/>
              <a:t>Exlusion</a:t>
            </a:r>
            <a:r>
              <a:rPr lang="en-US" sz="1800" u="sng" dirty="0" smtClean="0"/>
              <a:t> Principle (Monopolies) </a:t>
            </a:r>
            <a:r>
              <a:rPr lang="en-US" sz="1800" dirty="0" smtClean="0"/>
              <a:t>– No two species within an ecological niche can coexist forever.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0532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sz="3400" dirty="0" err="1" smtClean="0"/>
              <a:t>Gause’s</a:t>
            </a:r>
            <a:r>
              <a:rPr lang="en-US" sz="3400" dirty="0" smtClean="0"/>
              <a:t> Competitive Exclusion Principle</a:t>
            </a:r>
            <a:endParaRPr lang="en-US" sz="3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06/30/2014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4267818" cy="453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3394" y="3897647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Fig. 4.1 A monopolistic hub emerges from an evolving nascent market because of preferential</a:t>
            </a:r>
          </a:p>
          <a:p>
            <a:r>
              <a:rPr lang="en-US" sz="1200" dirty="0"/>
              <a:t>attachment. a Square nodes are competitors and round (black) dots represent consumers.</a:t>
            </a:r>
          </a:p>
          <a:p>
            <a:r>
              <a:rPr lang="en-US" sz="1200" dirty="0"/>
              <a:t>b Eventually one competitor gains market share over all others and its increase in market shares</a:t>
            </a:r>
          </a:p>
          <a:p>
            <a:r>
              <a:rPr lang="en-US" sz="1200" dirty="0"/>
              <a:t>accelerates. c Market share growth versus time shows how one dominant species emerges from</a:t>
            </a:r>
          </a:p>
          <a:p>
            <a:r>
              <a:rPr lang="en-US" sz="1200" dirty="0"/>
              <a:t>the pack along an S-shaped adoption curve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5508104" y="2420888"/>
            <a:ext cx="2430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But the distribution</a:t>
            </a:r>
          </a:p>
          <a:p>
            <a:r>
              <a:rPr lang="en-US" sz="1200" dirty="0"/>
              <a:t>of market share among competitors follows a long-tailed power law!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7922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sz="3400" dirty="0" err="1" smtClean="0"/>
              <a:t>Gause’s</a:t>
            </a:r>
            <a:r>
              <a:rPr lang="en-US" sz="3400" dirty="0" smtClean="0"/>
              <a:t> Competitive Exclusion Principle</a:t>
            </a:r>
            <a:endParaRPr lang="en-US" sz="3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06/30/2014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95936" y="2132856"/>
            <a:ext cx="4374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Online </a:t>
            </a:r>
            <a:r>
              <a:rPr lang="en-US" sz="1200" dirty="0"/>
              <a:t>social networks self-organize through a dynamic process of </a:t>
            </a:r>
            <a:r>
              <a:rPr lang="en-US" sz="1200" dirty="0" smtClean="0"/>
              <a:t>preferential attachment</a:t>
            </a:r>
            <a:r>
              <a:rPr lang="en-US" sz="1200" dirty="0"/>
              <a:t>. Each cluster is a community surrounding a hub (most-connected user). </a:t>
            </a:r>
            <a:r>
              <a:rPr lang="en-US" sz="1200" dirty="0" smtClean="0"/>
              <a:t>Communities typically </a:t>
            </a:r>
            <a:r>
              <a:rPr lang="en-US" sz="1200" dirty="0"/>
              <a:t>form around a popular user (a celebrity), idea, or friendships. a Online social network</a:t>
            </a:r>
          </a:p>
          <a:p>
            <a:r>
              <a:rPr lang="en-US" sz="1200" dirty="0"/>
              <a:t>partially formed shows the emergence of clusters or tightly connected neighborhoods. b </a:t>
            </a:r>
            <a:r>
              <a:rPr lang="en-US" sz="1200" dirty="0" smtClean="0"/>
              <a:t>Same online </a:t>
            </a:r>
            <a:r>
              <a:rPr lang="en-US" sz="1200" dirty="0"/>
              <a:t>social network shown in (a) after further evolution showing increased self-organization. </a:t>
            </a:r>
            <a:r>
              <a:rPr lang="en-US" sz="1200" dirty="0" smtClean="0"/>
              <a:t>A central </a:t>
            </a:r>
            <a:r>
              <a:rPr lang="en-US" sz="1200" dirty="0"/>
              <a:t>core is surrounded by splinter groups with their own </a:t>
            </a:r>
            <a:r>
              <a:rPr lang="en-US" sz="1200" dirty="0" smtClean="0"/>
              <a:t>clustering.</a:t>
            </a:r>
            <a:endParaRPr lang="en-US" sz="1200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09187"/>
            <a:ext cx="2760705" cy="218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25144"/>
            <a:ext cx="154781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038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7084" y="2492896"/>
            <a:ext cx="9144000" cy="935038"/>
          </a:xfrm>
        </p:spPr>
        <p:txBody>
          <a:bodyPr/>
          <a:lstStyle/>
          <a:p>
            <a:pPr eaLnBrk="1" hangingPunct="1"/>
            <a:r>
              <a:rPr lang="en-US" sz="3400" dirty="0" smtClean="0"/>
              <a:t>Economic Extreme Events:  Bubbles</a:t>
            </a:r>
            <a:endParaRPr lang="en-US" sz="3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06/30/2014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60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sz="3400" dirty="0" smtClean="0"/>
              <a:t>Paradox of Enrichment and Bubbles</a:t>
            </a:r>
            <a:endParaRPr lang="en-US" sz="3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06/30/2014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198884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Bubbles are caused by having too much of a good thing!  Look at the US Housing Crisis!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34530" y="2708918"/>
            <a:ext cx="6534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Shouldn’t an abundance of food stimulate more growth and more abundance? </a:t>
            </a:r>
            <a:r>
              <a:rPr lang="en-US" sz="1600" dirty="0" smtClean="0"/>
              <a:t>Quite the </a:t>
            </a:r>
            <a:r>
              <a:rPr lang="en-US" sz="1600" dirty="0"/>
              <a:t>opposite—making the ecosystem ‘‘richer’’ damages it! But not always.</a:t>
            </a:r>
            <a:endParaRPr lang="en-US" sz="1600" dirty="0"/>
          </a:p>
        </p:txBody>
      </p:sp>
      <p:pic>
        <p:nvPicPr>
          <p:cNvPr id="46085" name="Picture 5" descr="http://upload.wikimedia.org/wikipedia/commons/c/cc/Bubbleg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056"/>
            <a:ext cx="2510045" cy="220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19872" y="6179529"/>
            <a:ext cx="25668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http://en.wikipedia.org/wiki/Bubble_gum</a:t>
            </a:r>
          </a:p>
        </p:txBody>
      </p:sp>
    </p:spTree>
    <p:extLst>
      <p:ext uri="{BB962C8B-B14F-4D97-AF65-F5344CB8AC3E}">
        <p14:creationId xmlns:p14="http://schemas.microsoft.com/office/powerpoint/2010/main" val="1317419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sz="3400" dirty="0" smtClean="0"/>
              <a:t>Paradox of Enrichment and Bubbles</a:t>
            </a:r>
            <a:endParaRPr lang="en-US" sz="3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06/30/2014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98369" y="2062788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</a:t>
            </a:r>
            <a:r>
              <a:rPr lang="en-US" sz="1200" dirty="0" smtClean="0"/>
              <a:t>he </a:t>
            </a:r>
            <a:r>
              <a:rPr lang="en-US" sz="1200" dirty="0"/>
              <a:t>carrying capacity of the housing market was exceeded by the</a:t>
            </a:r>
          </a:p>
          <a:p>
            <a:r>
              <a:rPr lang="en-US" sz="1200" dirty="0"/>
              <a:t>general economic strength of the country—GDP (Gross Domestic Product). In</a:t>
            </a:r>
          </a:p>
          <a:p>
            <a:r>
              <a:rPr lang="en-US" sz="1200" dirty="0"/>
              <a:t>effect, </a:t>
            </a:r>
            <a:r>
              <a:rPr lang="en-US" sz="1200" dirty="0">
                <a:solidFill>
                  <a:srgbClr val="FF0000"/>
                </a:solidFill>
              </a:rPr>
              <a:t>the housing bubble burst because the US GDP was unable to support the</a:t>
            </a:r>
          </a:p>
          <a:p>
            <a:r>
              <a:rPr lang="en-US" sz="1200" dirty="0">
                <a:solidFill>
                  <a:srgbClr val="FF0000"/>
                </a:solidFill>
              </a:rPr>
              <a:t>rapid increase in debt burden assumed by borrowers.</a:t>
            </a:r>
            <a:r>
              <a:rPr lang="en-US" sz="1200" dirty="0"/>
              <a:t> The money supply enriched</a:t>
            </a:r>
          </a:p>
          <a:p>
            <a:r>
              <a:rPr lang="en-US" sz="1200" dirty="0"/>
              <a:t>this ecosystem by expanding too rapidly when the Federal Reserve artificially</a:t>
            </a:r>
          </a:p>
          <a:p>
            <a:r>
              <a:rPr lang="en-US" sz="1200" dirty="0"/>
              <a:t>lowered interest rates and printed money. This rapid expansion sent shocks</a:t>
            </a:r>
          </a:p>
          <a:p>
            <a:r>
              <a:rPr lang="en-US" sz="1200" dirty="0"/>
              <a:t>through the financial system, destabilizing it, and ruining the very ecosystem it was</a:t>
            </a:r>
          </a:p>
          <a:p>
            <a:r>
              <a:rPr lang="en-US" sz="1200" dirty="0"/>
              <a:t>supposed to save.</a:t>
            </a:r>
            <a:endParaRPr lang="en-US" sz="12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05064"/>
            <a:ext cx="487254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33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sz="3400" dirty="0" smtClean="0"/>
              <a:t>Shocks, Globalization, and Interdependence</a:t>
            </a:r>
            <a:endParaRPr lang="en-US" sz="3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06/30/2014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03" y="1628800"/>
            <a:ext cx="4680520" cy="19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643" y="3645024"/>
            <a:ext cx="4320480" cy="216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2289" y="3789040"/>
            <a:ext cx="228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Fig. 6.8 Segment of the world trade web connecting the LA/LB port with the rest of the world</a:t>
            </a:r>
          </a:p>
          <a:p>
            <a:r>
              <a:rPr lang="en-US" sz="1400" dirty="0"/>
              <a:t>shows dependencies with Panama and other ports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4827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06/30/2014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/>
              <a:t>Statistics, Sociology, Natural Phenomenon, and </a:t>
            </a:r>
            <a:r>
              <a:rPr lang="en-US" sz="1600" dirty="0" smtClean="0"/>
              <a:t>Economics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Reality is More of a Levy Walk</a:t>
            </a:r>
          </a:p>
          <a:p>
            <a:pPr>
              <a:buFont typeface="+mj-lt"/>
              <a:buAutoNum type="arabicPeriod"/>
            </a:pPr>
            <a:r>
              <a:rPr lang="en-US" sz="1600" dirty="0" err="1" smtClean="0"/>
              <a:t>Flashmobs</a:t>
            </a:r>
            <a:r>
              <a:rPr lang="en-US" sz="1600" dirty="0" smtClean="0"/>
              <a:t> are Levy Flights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Hubs and </a:t>
            </a:r>
            <a:r>
              <a:rPr lang="en-US" sz="1600" dirty="0" err="1" smtClean="0"/>
              <a:t>Flashmobs</a:t>
            </a:r>
            <a:endParaRPr lang="en-US" sz="1600" dirty="0" smtClean="0"/>
          </a:p>
          <a:p>
            <a:pPr>
              <a:buFont typeface="+mj-lt"/>
              <a:buAutoNum type="arabicPeriod"/>
            </a:pPr>
            <a:r>
              <a:rPr lang="en-US" sz="1600" dirty="0"/>
              <a:t>Conditional </a:t>
            </a:r>
            <a:r>
              <a:rPr lang="en-US" sz="1600" dirty="0" smtClean="0"/>
              <a:t>Probability and Its Links to Reality</a:t>
            </a:r>
          </a:p>
          <a:p>
            <a:pPr>
              <a:buFont typeface="+mj-lt"/>
              <a:buAutoNum type="arabicPeriod"/>
            </a:pPr>
            <a:r>
              <a:rPr lang="en-US" sz="1600" dirty="0" err="1" smtClean="0"/>
              <a:t>Gause’s</a:t>
            </a:r>
            <a:r>
              <a:rPr lang="en-US" sz="1600" dirty="0" smtClean="0"/>
              <a:t> Competitive Exclusion Principle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Paradox of Enrichment and Bubbles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Shocks, Globalization, and Interdependence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Redistribution of Wealth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Leaps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Fractional Calculus</a:t>
            </a:r>
          </a:p>
          <a:p>
            <a:pPr>
              <a:buFont typeface="+mj-lt"/>
              <a:buAutoNum type="arabicPeriod"/>
            </a:pPr>
            <a:endParaRPr lang="en-US" sz="1600" dirty="0" smtClean="0"/>
          </a:p>
          <a:p>
            <a:pPr>
              <a:buFont typeface="+mj-lt"/>
              <a:buAutoNum type="arabicPeriod"/>
            </a:pPr>
            <a:endParaRPr lang="en-US" sz="1600" dirty="0" smtClean="0"/>
          </a:p>
          <a:p>
            <a:pPr>
              <a:buFont typeface="+mj-lt"/>
              <a:buAutoNum type="arabicPeriod"/>
            </a:pPr>
            <a:endParaRPr lang="en-US" sz="1600" dirty="0"/>
          </a:p>
          <a:p>
            <a:pPr>
              <a:buFont typeface="+mj-lt"/>
              <a:buAutoNum type="arabicPeriod"/>
            </a:pPr>
            <a:endParaRPr lang="en-US" sz="1600" dirty="0" smtClean="0"/>
          </a:p>
          <a:p>
            <a:pPr>
              <a:buFont typeface="+mj-lt"/>
              <a:buAutoNum type="arabicPeriod"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 lvl="1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710865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7084" y="2492896"/>
            <a:ext cx="9144000" cy="935038"/>
          </a:xfrm>
        </p:spPr>
        <p:txBody>
          <a:bodyPr/>
          <a:lstStyle/>
          <a:p>
            <a:pPr eaLnBrk="1" hangingPunct="1"/>
            <a:r>
              <a:rPr lang="en-US" sz="3400" dirty="0" smtClean="0"/>
              <a:t>Controlling the Economy</a:t>
            </a:r>
            <a:endParaRPr lang="en-US" sz="3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06/30/2014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96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sz="3400" dirty="0" smtClean="0"/>
              <a:t>Redistribution of Wealth</a:t>
            </a:r>
            <a:endParaRPr lang="en-US" sz="3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06/30/2014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3756844" cy="332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544522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Fig. 8.3 Pareto distributions with and without taxes: (a). No taxes or redistribution. (b). Wealth</a:t>
            </a:r>
          </a:p>
          <a:p>
            <a:r>
              <a:rPr lang="en-US" sz="1200" dirty="0"/>
              <a:t>increases are taxed at 20 % and the proceeds are periodically redistributed to individuals with less</a:t>
            </a:r>
          </a:p>
          <a:p>
            <a:r>
              <a:rPr lang="en-US" sz="1200" dirty="0"/>
              <a:t>than average wealth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6432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sz="3400" dirty="0" smtClean="0"/>
              <a:t>Leaps</a:t>
            </a:r>
            <a:endParaRPr lang="en-US" sz="3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06/30/2014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254798" cy="271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653136"/>
            <a:ext cx="5022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Fig. 9.1 Elapsed time between Internet inventions and innovations follows a long </a:t>
            </a:r>
            <a:r>
              <a:rPr lang="en-US" sz="1400" dirty="0" smtClean="0"/>
              <a:t>tailed distribution</a:t>
            </a:r>
            <a:r>
              <a:rPr lang="en-US" sz="1400" dirty="0"/>
              <a:t>. In the future, this distribution must become shorter to keep pace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331640" y="5589240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Gone is incremental thinking and visionary journeys of a thousand small steps.</a:t>
            </a:r>
          </a:p>
          <a:p>
            <a:r>
              <a:rPr lang="en-US" sz="1200" dirty="0"/>
              <a:t>The 21st century is about waves, surges, bubbles, and leaps. Innovation alone will</a:t>
            </a:r>
          </a:p>
          <a:p>
            <a:r>
              <a:rPr lang="en-US" sz="1200" dirty="0"/>
              <a:t>not be enough in this century. Nothing less than leaps are required.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6432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sz="3400" dirty="0" smtClean="0"/>
              <a:t>Leaps</a:t>
            </a:r>
            <a:endParaRPr lang="en-US" sz="3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06/30/2014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1202" name="Picture 2" descr="http://4.bp.blogspot.com/_Oyjs043Crqg/SgQ3V5V-xKI/AAAAAAAAFMc/Li_Do2aZNfo/s400/Weeds+in+the+Cracks+5-200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19672" y="2076006"/>
            <a:ext cx="6624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Look in-between the cracks for problem solving and technological innovation!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2017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sz="3400" dirty="0" smtClean="0"/>
              <a:t>Why Fractional Calculus is the Tool</a:t>
            </a:r>
            <a:endParaRPr lang="en-US" sz="3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06/30/2014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Right Brace 7"/>
          <p:cNvSpPr/>
          <p:nvPr/>
        </p:nvSpPr>
        <p:spPr bwMode="auto">
          <a:xfrm>
            <a:off x="5381125" y="2134565"/>
            <a:ext cx="219174" cy="2664296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7635" y="3312824"/>
            <a:ext cx="1725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Fractional Order</a:t>
            </a:r>
            <a:endParaRPr lang="en-US" sz="1400" dirty="0"/>
          </a:p>
        </p:txBody>
      </p:sp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61" y="1700808"/>
            <a:ext cx="2233109" cy="318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975606"/>
              </p:ext>
            </p:extLst>
          </p:nvPr>
        </p:nvGraphicFramePr>
        <p:xfrm>
          <a:off x="3020792" y="4959551"/>
          <a:ext cx="29860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name="Equation" r:id="rId5" imgW="1600200" imgH="228600" progId="Equation.3">
                  <p:embed/>
                </p:oleObj>
              </mc:Choice>
              <mc:Fallback>
                <p:oleObj name="Equation" r:id="rId5" imgW="160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0792" y="4959551"/>
                        <a:ext cx="29860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496979"/>
              </p:ext>
            </p:extLst>
          </p:nvPr>
        </p:nvGraphicFramePr>
        <p:xfrm>
          <a:off x="3148961" y="5369889"/>
          <a:ext cx="284797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" name="Equation" r:id="rId7" imgW="2577960" imgH="533160" progId="Equation.3">
                  <p:embed/>
                </p:oleObj>
              </mc:Choice>
              <mc:Fallback>
                <p:oleObj name="Equation" r:id="rId7" imgW="2577960" imgH="533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48961" y="5369889"/>
                        <a:ext cx="2847975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0985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06/30/2014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Tomas Oppenheim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6149" y="2132856"/>
            <a:ext cx="727280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 Bridging the gap between modelling and control of anesthesia:  an ambitious ideal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Current problem in anesthesia:  “problematic modeling the drug diffusion process that occurs in human body when anesthetic drug is taken up” – each human reacts differently to anesthetic drugs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“This paper presents the available tools emerging from fractional calculus (FC) to model the nonlinear characteristics of the </a:t>
            </a:r>
            <a:r>
              <a:rPr lang="en-US" sz="1400" dirty="0" err="1" smtClean="0"/>
              <a:t>pharmokinetic</a:t>
            </a:r>
            <a:r>
              <a:rPr lang="en-US" sz="1400" dirty="0" smtClean="0"/>
              <a:t> (PK) and </a:t>
            </a:r>
            <a:r>
              <a:rPr lang="en-US" sz="1400" dirty="0" err="1" smtClean="0"/>
              <a:t>pharmodynamic</a:t>
            </a:r>
            <a:r>
              <a:rPr lang="en-US" sz="1400" dirty="0" smtClean="0"/>
              <a:t> (PD) patient models.”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“PD models are usually represented by nonlinear Sigmoid curves and represent the relationship of drug concentration to drug effect in each patient” – FC offers tools to model such nonlinear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“Allows for automated closed-loop control of anesthesia – offers continuous drug delivery, contrary to intermittent control which is nowadays standard practice”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Safer for patients, better control for doctors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551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06/30/2014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Tomas Oppenheim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132856"/>
            <a:ext cx="727280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Fractional dynamics of a model for HIV and TB </a:t>
            </a:r>
            <a:r>
              <a:rPr lang="en-US" dirty="0" err="1" smtClean="0"/>
              <a:t>coinfection</a:t>
            </a:r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Paper studies fractional order model for HIV and TB </a:t>
            </a:r>
            <a:r>
              <a:rPr lang="en-US" sz="1400" dirty="0" err="1" smtClean="0"/>
              <a:t>coinfection</a:t>
            </a:r>
            <a:endParaRPr lang="en-US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Vertical transmission from mother to child and treatment for HIV and TB is considered as well as treatment for both diseases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“For the numerical </a:t>
            </a:r>
            <a:r>
              <a:rPr lang="en-US" sz="1400" dirty="0" err="1" smtClean="0"/>
              <a:t>implentation</a:t>
            </a:r>
            <a:r>
              <a:rPr lang="en-US" sz="1400" dirty="0" smtClean="0"/>
              <a:t> of the fractional order derivatives, a series expansion based on the </a:t>
            </a:r>
            <a:r>
              <a:rPr lang="en-US" sz="1400" dirty="0" err="1" smtClean="0"/>
              <a:t>Grunwald-Letnikov</a:t>
            </a:r>
            <a:r>
              <a:rPr lang="en-US" sz="1400" dirty="0" smtClean="0"/>
              <a:t> definition was adopted”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Model approaches asymptotically the stable disease free equilibrium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4204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sz="2500" dirty="0" smtClean="0"/>
              <a:t>Statistics</a:t>
            </a:r>
            <a:r>
              <a:rPr lang="en-US" sz="2500" dirty="0" smtClean="0"/>
              <a:t>, Sociology, Natural Phenomenon, and Economics</a:t>
            </a:r>
            <a:endParaRPr lang="en-US" sz="25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06/30/2014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68118"/>
            <a:ext cx="2088232" cy="16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592" y="3968318"/>
            <a:ext cx="3582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http://</a:t>
            </a:r>
            <a:r>
              <a:rPr lang="en-US" sz="1000" dirty="0" smtClean="0">
                <a:hlinkClick r:id="rId4"/>
              </a:rPr>
              <a:t>cours-physique.lps.ens.fr/index.php/TD4</a:t>
            </a:r>
            <a:endParaRPr lang="en-US" sz="1000" dirty="0" smtClean="0"/>
          </a:p>
          <a:p>
            <a:r>
              <a:rPr lang="en-US" sz="1000" dirty="0" smtClean="0"/>
              <a:t>_</a:t>
            </a:r>
            <a:r>
              <a:rPr lang="en-US" sz="1000" dirty="0"/>
              <a:t>Errors_2012_Fluctuations</a:t>
            </a:r>
          </a:p>
        </p:txBody>
      </p:sp>
      <p:pic>
        <p:nvPicPr>
          <p:cNvPr id="10" name="Picture 2" descr="The BBC's coverage of major revolutions such as Libya, pictured. were prioritised over reporting from countries where regimes were not overthrown resulting in 'insufficient' cover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38" y="2132296"/>
            <a:ext cx="2430016" cy="160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15765" y="3891374"/>
            <a:ext cx="33843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6"/>
              </a:rPr>
              <a:t>http://www.dailymail.co.uk/news/article-2164536</a:t>
            </a:r>
            <a:r>
              <a:rPr lang="en-US" sz="1000" dirty="0" smtClean="0">
                <a:hlinkClick r:id="rId6"/>
              </a:rPr>
              <a:t>/</a:t>
            </a:r>
            <a:endParaRPr lang="en-US" sz="1000" dirty="0" smtClean="0"/>
          </a:p>
          <a:p>
            <a:r>
              <a:rPr lang="en-US" sz="1000" dirty="0" smtClean="0"/>
              <a:t>BBCs-coverage-Arab-Spring-sporadic-ignoring-uprisings</a:t>
            </a:r>
          </a:p>
          <a:p>
            <a:r>
              <a:rPr lang="en-US" sz="1000" dirty="0" smtClean="0"/>
              <a:t>-failed-favour-big-stories-Libya-Egypt.html</a:t>
            </a:r>
            <a:endParaRPr lang="en-US" sz="1000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47" y="2102310"/>
            <a:ext cx="1713812" cy="186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07847" y="40516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8"/>
              </a:rPr>
              <a:t>http://</a:t>
            </a:r>
            <a:r>
              <a:rPr lang="en-US" sz="1000" dirty="0" smtClean="0">
                <a:hlinkClick r:id="rId8"/>
              </a:rPr>
              <a:t>www.shutterstock.com/s/global</a:t>
            </a:r>
            <a:endParaRPr lang="en-US" sz="1000" dirty="0" smtClean="0"/>
          </a:p>
          <a:p>
            <a:r>
              <a:rPr lang="en-US" sz="1000" dirty="0" smtClean="0"/>
              <a:t>+</a:t>
            </a:r>
            <a:r>
              <a:rPr lang="en-US" sz="1000" dirty="0"/>
              <a:t>warming/search.html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87" y="4975795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72536" y="6127923"/>
            <a:ext cx="33722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http://blogs.swa-jkt.com/swa/10321/tag/economics/</a:t>
            </a:r>
          </a:p>
        </p:txBody>
      </p:sp>
      <p:sp>
        <p:nvSpPr>
          <p:cNvPr id="9" name="Rectangle 8"/>
          <p:cNvSpPr/>
          <p:nvPr/>
        </p:nvSpPr>
        <p:spPr>
          <a:xfrm>
            <a:off x="963018" y="1706453"/>
            <a:ext cx="1385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Statistics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65987" y="1706452"/>
            <a:ext cx="1464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Sociology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916301" y="1706453"/>
            <a:ext cx="1096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Nature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34778" y="4507737"/>
            <a:ext cx="161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Economics</a:t>
            </a:r>
          </a:p>
        </p:txBody>
      </p:sp>
    </p:spTree>
    <p:extLst>
      <p:ext uri="{BB962C8B-B14F-4D97-AF65-F5344CB8AC3E}">
        <p14:creationId xmlns:p14="http://schemas.microsoft.com/office/powerpoint/2010/main" val="1202724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dirty="0" smtClean="0"/>
              <a:t>Reality is More of a Levy Walk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06/30/2014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24864"/>
            <a:ext cx="3029744" cy="223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68880"/>
            <a:ext cx="5043463" cy="198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0" y="3272936"/>
            <a:ext cx="3529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Fig. 2.8 Simulating the formation of </a:t>
            </a:r>
            <a:r>
              <a:rPr lang="en-US" sz="1200" dirty="0" err="1"/>
              <a:t>flashmob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smtClean="0"/>
              <a:t>spontaneously </a:t>
            </a:r>
            <a:r>
              <a:rPr lang="en-US" sz="1200" dirty="0"/>
              <a:t>formed by listening to </a:t>
            </a:r>
            <a:r>
              <a:rPr lang="en-US" sz="1200" dirty="0" smtClean="0"/>
              <a:t>neighbors </a:t>
            </a:r>
          </a:p>
          <a:p>
            <a:r>
              <a:rPr lang="en-US" sz="1200" dirty="0" smtClean="0"/>
              <a:t>leads </a:t>
            </a:r>
            <a:r>
              <a:rPr lang="en-US" sz="1200" dirty="0"/>
              <a:t>to a long-tailed size-distribution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 bwMode="auto">
          <a:xfrm>
            <a:off x="1691680" y="4149080"/>
            <a:ext cx="288032" cy="216024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834806" y="4382858"/>
            <a:ext cx="101835" cy="75171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59632" y="5134574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Self-Similar Statistics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331640" y="2624864"/>
            <a:ext cx="288032" cy="6480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1580" y="2276872"/>
            <a:ext cx="5004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EXTREME</a:t>
            </a:r>
            <a:r>
              <a:rPr lang="en-US" sz="1200" dirty="0" smtClean="0"/>
              <a:t> events are </a:t>
            </a:r>
            <a:r>
              <a:rPr lang="en-US" sz="1200" i="1" dirty="0" smtClean="0"/>
              <a:t>NATURAL</a:t>
            </a:r>
            <a:r>
              <a:rPr lang="en-US" sz="1200" dirty="0" smtClean="0"/>
              <a:t>.  What are some causes??</a:t>
            </a:r>
            <a:endParaRPr lang="en-US" sz="12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26" y="1849018"/>
            <a:ext cx="2908739" cy="136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724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7084" y="2492896"/>
            <a:ext cx="9144000" cy="935038"/>
          </a:xfrm>
        </p:spPr>
        <p:txBody>
          <a:bodyPr/>
          <a:lstStyle/>
          <a:p>
            <a:pPr eaLnBrk="1" hangingPunct="1"/>
            <a:r>
              <a:rPr lang="en-US" sz="3400" dirty="0" smtClean="0"/>
              <a:t>Sociological Extreme Events</a:t>
            </a:r>
            <a:endParaRPr lang="en-US" sz="3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06/30/2014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74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sz="3400" dirty="0" err="1" smtClean="0"/>
              <a:t>Flashmobs</a:t>
            </a:r>
            <a:r>
              <a:rPr lang="en-US" sz="3400" dirty="0" smtClean="0"/>
              <a:t> are Levy Flights</a:t>
            </a:r>
            <a:endParaRPr lang="en-US" sz="3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06/30/2014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4578" name="Picture 2" descr="The BBC's coverage of major revolutions such as Libya, pictured. were prioritised over reporting from countries where regimes were not overthrown resulting in 'insufficient' cover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7436"/>
            <a:ext cx="3806602" cy="252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83968" y="50117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http://www.dailymail.co.uk/news/article-2164536/BBCs-coverage-Arab-Spring-sporadic-ignoring-uprisings-failed-favour-big-stories-Libya-Egypt.html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18739" y="1874498"/>
            <a:ext cx="1913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Arab Spring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0756" y="2221117"/>
            <a:ext cx="34563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“A group of people who assemble suddenly in a public space, perform an unusual and seemingly pointless act for a brief time, then disperse, often for the purposes of entertainment , satire, and artistic expression.  </a:t>
            </a:r>
          </a:p>
          <a:p>
            <a:endParaRPr lang="en-US" sz="1600" dirty="0"/>
          </a:p>
          <a:p>
            <a:r>
              <a:rPr lang="en-US" sz="1600" dirty="0" smtClean="0"/>
              <a:t>Big events mimic small events.</a:t>
            </a:r>
            <a:r>
              <a:rPr lang="en-US" sz="1600" dirty="0"/>
              <a:t> Mobs of long-tailed size emerge from randomness with little provocation and a lot</a:t>
            </a:r>
          </a:p>
          <a:p>
            <a:r>
              <a:rPr lang="en-US" sz="1600" dirty="0"/>
              <a:t>of peer pressure. Spontaneous order emerges out of chaos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smtClean="0"/>
              <a:t>EXTREME EVENT – Long-tailed”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163738" y="1772816"/>
            <a:ext cx="171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/>
              <a:t>Flashmobs</a:t>
            </a:r>
            <a:r>
              <a:rPr lang="en-US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9354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sz="3400" dirty="0" err="1" smtClean="0"/>
              <a:t>Flashmobs</a:t>
            </a:r>
            <a:r>
              <a:rPr lang="en-US" sz="3400" dirty="0" smtClean="0"/>
              <a:t> are Levy Flights</a:t>
            </a:r>
            <a:endParaRPr lang="en-US" sz="3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06/30/2014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72786"/>
            <a:ext cx="5040560" cy="153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5040559" cy="153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58" y="4941168"/>
            <a:ext cx="4983401" cy="160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155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sz="3400" dirty="0" smtClean="0"/>
              <a:t>Hubs and </a:t>
            </a:r>
            <a:r>
              <a:rPr lang="en-US" sz="3400" dirty="0" err="1" smtClean="0"/>
              <a:t>Flashmobs</a:t>
            </a:r>
            <a:endParaRPr lang="en-US" sz="3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06/30/2014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7544" y="2639126"/>
            <a:ext cx="3744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b="1" i="1" dirty="0" smtClean="0"/>
              <a:t>a </a:t>
            </a:r>
            <a:r>
              <a:rPr lang="en-US" sz="1400" b="1" i="1" dirty="0"/>
              <a:t>hub</a:t>
            </a:r>
            <a:r>
              <a:rPr lang="en-US" sz="1400" dirty="0"/>
              <a:t>. In almost all social networks there is one actor that has far </a:t>
            </a:r>
            <a:r>
              <a:rPr lang="en-US" sz="1400" dirty="0" smtClean="0"/>
              <a:t>more connections </a:t>
            </a:r>
            <a:r>
              <a:rPr lang="en-US" sz="1400" dirty="0"/>
              <a:t>than the average. This highly connected actor is called a hub, </a:t>
            </a:r>
            <a:r>
              <a:rPr lang="en-US" sz="1400" dirty="0" smtClean="0"/>
              <a:t>for obvious reasons</a:t>
            </a:r>
            <a:r>
              <a:rPr lang="en-US" sz="1400" dirty="0"/>
              <a:t> </a:t>
            </a:r>
            <a:r>
              <a:rPr lang="en-US" sz="1400" dirty="0" smtClean="0"/>
              <a:t>and greatly influences a </a:t>
            </a:r>
            <a:r>
              <a:rPr lang="en-US" sz="1400" dirty="0" err="1" smtClean="0"/>
              <a:t>flashmob</a:t>
            </a:r>
            <a:r>
              <a:rPr lang="en-US" sz="1400" dirty="0" smtClean="0"/>
              <a:t>. </a:t>
            </a:r>
            <a:r>
              <a:rPr lang="en-US" sz="1400" i="1" dirty="0"/>
              <a:t>Pinning a</a:t>
            </a:r>
          </a:p>
          <a:p>
            <a:r>
              <a:rPr lang="en-US" sz="1400" i="1" dirty="0"/>
              <a:t>hub introduces polarization of the network. The hub exercises social control over</a:t>
            </a:r>
          </a:p>
          <a:p>
            <a:r>
              <a:rPr lang="en-US" sz="1400" i="1" dirty="0"/>
              <a:t>the mob</a:t>
            </a:r>
            <a:r>
              <a:rPr lang="en-US" sz="1400" dirty="0"/>
              <a:t>.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72473"/>
            <a:ext cx="444726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9632" y="573325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Fig. 2.7 A social network forms groups—mobs—around RED and BLUE positions. The strip</a:t>
            </a:r>
          </a:p>
          <a:p>
            <a:r>
              <a:rPr lang="en-US" sz="1200" dirty="0"/>
              <a:t>chart at the bottom of the simulation display shows the change in mob size versus elapsed time.</a:t>
            </a:r>
          </a:p>
          <a:p>
            <a:r>
              <a:rPr lang="en-US" sz="1200" dirty="0"/>
              <a:t>Vertical lines mark points where the sizes are equal or cross each other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8671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765175"/>
            <a:ext cx="9144000" cy="935038"/>
          </a:xfrm>
        </p:spPr>
        <p:txBody>
          <a:bodyPr/>
          <a:lstStyle/>
          <a:p>
            <a:pPr eaLnBrk="1" hangingPunct="1"/>
            <a:r>
              <a:rPr lang="en-US" sz="3400" dirty="0" smtClean="0"/>
              <a:t>Hubs and </a:t>
            </a:r>
            <a:r>
              <a:rPr lang="en-US" sz="3400" dirty="0" err="1" smtClean="0"/>
              <a:t>Flashmobs</a:t>
            </a:r>
            <a:endParaRPr lang="en-US" sz="3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AFC Workshop Series @ MESALAB @ </a:t>
            </a:r>
            <a:r>
              <a:rPr lang="en-US" dirty="0" err="1" smtClean="0"/>
              <a:t>UCMerced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06/30/2014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0585" y="1988840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“What </a:t>
            </a:r>
            <a:r>
              <a:rPr lang="en-US" sz="1600" dirty="0"/>
              <a:t>we know for sure is that if you want to stop a </a:t>
            </a:r>
            <a:r>
              <a:rPr lang="en-US" sz="1600" dirty="0" err="1"/>
              <a:t>flashmob</a:t>
            </a:r>
            <a:r>
              <a:rPr lang="en-US" sz="1600" dirty="0"/>
              <a:t>, you have to </a:t>
            </a:r>
            <a:r>
              <a:rPr lang="en-US" sz="1600" dirty="0" smtClean="0"/>
              <a:t>attack its </a:t>
            </a:r>
            <a:r>
              <a:rPr lang="en-US" sz="1600" dirty="0"/>
              <a:t>hubs—the most highly linked actors</a:t>
            </a:r>
            <a:r>
              <a:rPr lang="en-US" sz="1600" dirty="0" smtClean="0"/>
              <a:t>. </a:t>
            </a:r>
            <a:r>
              <a:rPr lang="en-US" sz="1600" dirty="0"/>
              <a:t>This is the key to governance in the 21st century where governments must walk </a:t>
            </a:r>
            <a:r>
              <a:rPr lang="en-US" sz="1600" dirty="0" smtClean="0"/>
              <a:t>a tightrope </a:t>
            </a:r>
            <a:r>
              <a:rPr lang="en-US" sz="1600" dirty="0"/>
              <a:t>between anarchy and mob rule in the age of the global Internet</a:t>
            </a:r>
            <a:r>
              <a:rPr lang="en-US" sz="1600" dirty="0" smtClean="0"/>
              <a:t>.”</a:t>
            </a:r>
            <a:endParaRPr lang="en-US" sz="1600" dirty="0"/>
          </a:p>
        </p:txBody>
      </p:sp>
      <p:pic>
        <p:nvPicPr>
          <p:cNvPr id="50178" name="Picture 2" descr="Occupy Wall Street Anti-Bank Pro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11" y="3429000"/>
            <a:ext cx="3757949" cy="225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03648" y="5733256"/>
            <a:ext cx="5598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http://www.theguardian.com/commentisfree/cifamerica/2011/sep/25/occupy-wall-street-protest</a:t>
            </a:r>
          </a:p>
        </p:txBody>
      </p:sp>
    </p:spTree>
    <p:extLst>
      <p:ext uri="{BB962C8B-B14F-4D97-AF65-F5344CB8AC3E}">
        <p14:creationId xmlns:p14="http://schemas.microsoft.com/office/powerpoint/2010/main" val="3987226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46547</TotalTime>
  <Words>1505</Words>
  <Application>Microsoft Office PowerPoint</Application>
  <PresentationFormat>On-screen Show (4:3)</PresentationFormat>
  <Paragraphs>215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Blank Presentation</vt:lpstr>
      <vt:lpstr>Equation</vt:lpstr>
      <vt:lpstr>Main viewpoints of “Book of Extremes” and Why Fractional Calculus is the Tool  Applied Fractional Calculus Workshop Series</vt:lpstr>
      <vt:lpstr>Outline</vt:lpstr>
      <vt:lpstr>Statistics, Sociology, Natural Phenomenon, and Economics</vt:lpstr>
      <vt:lpstr>Reality is More of a Levy Walk</vt:lpstr>
      <vt:lpstr>Sociological Extreme Events</vt:lpstr>
      <vt:lpstr>Flashmobs are Levy Flights</vt:lpstr>
      <vt:lpstr>Flashmobs are Levy Flights</vt:lpstr>
      <vt:lpstr>Hubs and Flashmobs</vt:lpstr>
      <vt:lpstr>Hubs and Flashmobs</vt:lpstr>
      <vt:lpstr>What Sparks a Flashmob?</vt:lpstr>
      <vt:lpstr>Conditional Probability and Its Link to Reality</vt:lpstr>
      <vt:lpstr>Economic Extreme Events:  Monopolies</vt:lpstr>
      <vt:lpstr>Gause’s Competitive Exclusion Principle</vt:lpstr>
      <vt:lpstr>Gause’s Competitive Exclusion Principle</vt:lpstr>
      <vt:lpstr>Gause’s Competitive Exclusion Principle</vt:lpstr>
      <vt:lpstr>Economic Extreme Events:  Bubbles</vt:lpstr>
      <vt:lpstr>Paradox of Enrichment and Bubbles</vt:lpstr>
      <vt:lpstr>Paradox of Enrichment and Bubbles</vt:lpstr>
      <vt:lpstr>Shocks, Globalization, and Interdependence</vt:lpstr>
      <vt:lpstr>Controlling the Economy</vt:lpstr>
      <vt:lpstr>Redistribution of Wealth</vt:lpstr>
      <vt:lpstr>Leaps</vt:lpstr>
      <vt:lpstr>Leaps</vt:lpstr>
      <vt:lpstr>Why Fractional Calculus is the Tool</vt:lpstr>
      <vt:lpstr>Tomas Oppenheim</vt:lpstr>
      <vt:lpstr>Tomas Oppenheim</vt:lpstr>
    </vt:vector>
  </TitlesOfParts>
  <Company>CSOIS, Utah State University</Company>
  <LinksUpToDate>false</LinksUpToDate>
  <SharedDoc>false</SharedDoc>
  <HyperlinkBase>http://fractionalcalculus.googlepages.com/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Fractional Order Motion Control</dc:title>
  <dc:subject>Applied Fractional Calculus</dc:subject>
  <dc:creator>YangQuan Chen</dc:creator>
  <cp:lastModifiedBy>Admin</cp:lastModifiedBy>
  <cp:revision>1010</cp:revision>
  <cp:lastPrinted>2004-07-08T02:38:27Z</cp:lastPrinted>
  <dcterms:created xsi:type="dcterms:W3CDTF">2003-12-02T17:03:49Z</dcterms:created>
  <dcterms:modified xsi:type="dcterms:W3CDTF">2014-06-30T22:17:30Z</dcterms:modified>
</cp:coreProperties>
</file>