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57" r:id="rId3"/>
    <p:sldId id="259" r:id="rId4"/>
    <p:sldId id="258" r:id="rId5"/>
    <p:sldId id="268" r:id="rId6"/>
    <p:sldId id="265" r:id="rId7"/>
    <p:sldId id="260" r:id="rId8"/>
    <p:sldId id="261" r:id="rId9"/>
    <p:sldId id="262" r:id="rId10"/>
    <p:sldId id="263" r:id="rId11"/>
    <p:sldId id="266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EC36B-0A6D-B44A-AF9D-F46E82BEB2D1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BE5E0-DC98-3B46-8BFB-1EB9185CA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7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DC4D7898-987A-4F4C-9326-8AB5622F02F6}" type="slidenum">
              <a:rPr lang="en-US" sz="1200">
                <a:latin typeface="Times New Roman" pitchFamily="18" charset="0"/>
              </a:rPr>
              <a:pPr eaLnBrk="1" hangingPunct="1"/>
              <a:t>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154-1C73-8F43-86C3-B9FDCCBEDBF8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D3B9-57CB-6943-9609-B30AA033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62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154-1C73-8F43-86C3-B9FDCCBEDBF8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D3B9-57CB-6943-9609-B30AA033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9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154-1C73-8F43-86C3-B9FDCCBEDBF8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D3B9-57CB-6943-9609-B30AA033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5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154-1C73-8F43-86C3-B9FDCCBEDBF8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D3B9-57CB-6943-9609-B30AA033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16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154-1C73-8F43-86C3-B9FDCCBEDBF8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D3B9-57CB-6943-9609-B30AA033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7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154-1C73-8F43-86C3-B9FDCCBEDBF8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D3B9-57CB-6943-9609-B30AA033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02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154-1C73-8F43-86C3-B9FDCCBEDBF8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D3B9-57CB-6943-9609-B30AA033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43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154-1C73-8F43-86C3-B9FDCCBEDBF8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D3B9-57CB-6943-9609-B30AA033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9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154-1C73-8F43-86C3-B9FDCCBEDBF8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D3B9-57CB-6943-9609-B30AA033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154-1C73-8F43-86C3-B9FDCCBEDBF8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D3B9-57CB-6943-9609-B30AA033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13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154-1C73-8F43-86C3-B9FDCCBEDBF8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D3B9-57CB-6943-9609-B30AA033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8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30154-1C73-8F43-86C3-B9FDCCBEDBF8}" type="datetimeFigureOut">
              <a:rPr lang="en-US" smtClean="0"/>
              <a:t>7/28/2014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3D3B9-57CB-6943-9609-B30AA033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6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900" y="764704"/>
            <a:ext cx="8964612" cy="129698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Vanderbilt haptic paddle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Applied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Fractional Calculus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Workshop Series</a:t>
            </a:r>
            <a:endParaRPr lang="en-US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588" y="2636912"/>
            <a:ext cx="9144000" cy="280831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C000"/>
                </a:solidFill>
              </a:rPr>
              <a:t>Niloufar Irannejad</a:t>
            </a:r>
            <a:endParaRPr lang="en-US" sz="2400" dirty="0" smtClean="0">
              <a:solidFill>
                <a:srgbClr val="FFC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 cap="all" spc="-15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gium" pitchFamily="82" charset="0"/>
              </a:rPr>
              <a:t>MESA </a:t>
            </a:r>
            <a:r>
              <a:rPr lang="en-US" sz="2400" b="1" dirty="0" smtClean="0"/>
              <a:t>(Mechatronics, Embedded Systems and Automation)</a:t>
            </a:r>
            <a:r>
              <a:rPr lang="en-US" sz="2400" b="1" cap="all" spc="-15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gium" pitchFamily="82" charset="0"/>
              </a:rPr>
              <a:t>Lab</a:t>
            </a:r>
            <a:endParaRPr lang="en-US" sz="2400" b="1" spc="300" dirty="0" smtClean="0">
              <a:solidFill>
                <a:srgbClr val="00FF00"/>
              </a:solidFill>
              <a:latin typeface="Mistral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School of Engineering,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University of California, Merced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E</a:t>
            </a:r>
            <a:r>
              <a:rPr lang="en-US" sz="2400" dirty="0" smtClean="0"/>
              <a:t>: </a:t>
            </a:r>
            <a:r>
              <a:rPr lang="en-US" sz="2400" dirty="0" err="1" smtClean="0">
                <a:latin typeface="Garamond" pitchFamily="18" charset="0"/>
              </a:rPr>
              <a:t>nirannejad@ucmerced.edu</a:t>
            </a:r>
            <a:endParaRPr lang="en-US" sz="2400" b="1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sym typeface="Wingdings" pitchFamily="2" charset="2"/>
              </a:rPr>
              <a:t>Lab</a:t>
            </a:r>
            <a:r>
              <a:rPr lang="en-US" sz="2400" dirty="0" smtClean="0">
                <a:sym typeface="Wingdings" pitchFamily="2" charset="2"/>
              </a:rPr>
              <a:t>: CAS </a:t>
            </a:r>
            <a:r>
              <a:rPr lang="en-US" sz="2400" dirty="0" err="1" smtClean="0">
                <a:sym typeface="Wingdings" pitchFamily="2" charset="2"/>
              </a:rPr>
              <a:t>Eng</a:t>
            </a:r>
            <a:r>
              <a:rPr lang="en-US" sz="2400" dirty="0" smtClean="0">
                <a:sym typeface="Wingdings" pitchFamily="2" charset="2"/>
              </a:rPr>
              <a:t> 820 (</a:t>
            </a:r>
            <a:r>
              <a:rPr lang="en-US" sz="2400" b="1" dirty="0" smtClean="0">
                <a:sym typeface="Wingdings" pitchFamily="2" charset="2"/>
              </a:rPr>
              <a:t>T</a:t>
            </a:r>
            <a:r>
              <a:rPr lang="en-US" sz="2400" dirty="0" smtClean="0">
                <a:sym typeface="Wingdings" pitchFamily="2" charset="2"/>
              </a:rPr>
              <a:t>: 228-4398)</a:t>
            </a:r>
            <a:endParaRPr lang="en-US" sz="1800" b="1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1588" y="5844173"/>
            <a:ext cx="91455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dirty="0" smtClean="0">
                <a:latin typeface="Times New Roman" pitchFamily="18" charset="0"/>
              </a:rPr>
              <a:t>July 28, 2014. Monday 4:00-6:00 PM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Applied Fractional Calculus Workshop Series </a:t>
            </a:r>
            <a:r>
              <a:rPr lang="en-US" sz="2000" b="1" dirty="0" smtClean="0">
                <a:latin typeface="Times New Roman" pitchFamily="18" charset="0"/>
              </a:rPr>
              <a:t>@ MESA Lab @ </a:t>
            </a:r>
            <a:r>
              <a:rPr lang="en-US" sz="2000" b="1" dirty="0" err="1" smtClean="0">
                <a:latin typeface="Times New Roman" pitchFamily="18" charset="0"/>
              </a:rPr>
              <a:t>UCMerced</a:t>
            </a:r>
            <a:endParaRPr lang="en-US" b="1" dirty="0">
              <a:latin typeface="Garamon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7714" y="3810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8286" y="36285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052286" y="243114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016000" y="215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4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Integrate force sensor with two directions and full functionality.</a:t>
            </a:r>
          </a:p>
          <a:p>
            <a:r>
              <a:rPr lang="en-US" dirty="0" smtClean="0"/>
              <a:t>Run experiments on fractional model of human muscles with Dr. Huang.  </a:t>
            </a:r>
          </a:p>
          <a:p>
            <a:r>
              <a:rPr lang="en-US" dirty="0" smtClean="0"/>
              <a:t>Realize the remodeled haptic device and run experiments with that too.</a:t>
            </a:r>
          </a:p>
          <a:p>
            <a:r>
              <a:rPr lang="en-US" dirty="0" smtClean="0"/>
              <a:t>Use the device to teach dynamics and control systems at UC Merced.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0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800" dirty="0" smtClean="0"/>
              <a:t>Richard, Christopher, Allison M. Okamura, and Mark R. </a:t>
            </a:r>
            <a:r>
              <a:rPr lang="en-US" sz="1800" dirty="0" err="1" smtClean="0"/>
              <a:t>Cutkosky</a:t>
            </a:r>
            <a:r>
              <a:rPr lang="en-US" sz="1800" dirty="0" smtClean="0"/>
              <a:t>. "Getting a feel for dynamics: Using haptic interface kits for teaching dynamics and controls." </a:t>
            </a:r>
            <a:r>
              <a:rPr lang="en-US" sz="1800" i="1" dirty="0" smtClean="0"/>
              <a:t>1997 ASME IMECE 6th Annual Symposium on Haptic Interfaces, Dallas, TX, Nov</a:t>
            </a:r>
            <a:r>
              <a:rPr lang="en-US" sz="1800" dirty="0" smtClean="0"/>
              <a:t>. 1997.</a:t>
            </a:r>
          </a:p>
          <a:p>
            <a:r>
              <a:rPr lang="en-US" sz="1800" dirty="0" smtClean="0"/>
              <a:t>Gillespie, R. Brent, M. B. </a:t>
            </a:r>
            <a:r>
              <a:rPr lang="en-US" sz="1800" dirty="0" err="1" smtClean="0"/>
              <a:t>Hoffinan</a:t>
            </a:r>
            <a:r>
              <a:rPr lang="en-US" sz="1800" dirty="0" smtClean="0"/>
              <a:t>, and James Freudenberg. "Haptic interface for hands-on instruction in system dynamics and embedded control." </a:t>
            </a:r>
            <a:r>
              <a:rPr lang="en-US" sz="1800" i="1" dirty="0" smtClean="0"/>
              <a:t>Haptic Interfaces for Virtual Environment and </a:t>
            </a:r>
            <a:r>
              <a:rPr lang="en-US" sz="1800" i="1" dirty="0" err="1" smtClean="0"/>
              <a:t>Teleoperator</a:t>
            </a:r>
            <a:r>
              <a:rPr lang="en-US" sz="1800" i="1" dirty="0" smtClean="0"/>
              <a:t> Systems, 2003. HAPTICS 2003. Proceedings. 11th Symposium on</a:t>
            </a:r>
            <a:r>
              <a:rPr lang="en-US" sz="1800" dirty="0" smtClean="0"/>
              <a:t>. IEEE, 2003.</a:t>
            </a:r>
          </a:p>
          <a:p>
            <a:r>
              <a:rPr lang="en-US" sz="1800" dirty="0" smtClean="0"/>
              <a:t>Bowen, Kevin, and Marcia </a:t>
            </a:r>
            <a:r>
              <a:rPr lang="en-US" sz="1800" dirty="0" err="1" smtClean="0"/>
              <a:t>Kilchenman</a:t>
            </a:r>
            <a:r>
              <a:rPr lang="en-US" sz="1800" dirty="0" smtClean="0"/>
              <a:t> O'Malley. "Adaptation of haptic interfaces for a </a:t>
            </a:r>
            <a:r>
              <a:rPr lang="en-US" sz="1800" dirty="0" err="1" smtClean="0"/>
              <a:t>labview</a:t>
            </a:r>
            <a:r>
              <a:rPr lang="en-US" sz="1800" dirty="0" smtClean="0"/>
              <a:t>-based system dynamics course." </a:t>
            </a:r>
            <a:r>
              <a:rPr lang="en-US" sz="1800" i="1" dirty="0" smtClean="0"/>
              <a:t>Haptic Interfaces for Virtual Environment and </a:t>
            </a:r>
            <a:r>
              <a:rPr lang="en-US" sz="1800" i="1" dirty="0" err="1" smtClean="0"/>
              <a:t>Teleoperator</a:t>
            </a:r>
            <a:r>
              <a:rPr lang="en-US" sz="1800" i="1" dirty="0" smtClean="0"/>
              <a:t> Systems, 2006 14th Symposium on</a:t>
            </a:r>
            <a:r>
              <a:rPr lang="en-US" sz="1800" dirty="0" smtClean="0"/>
              <a:t>. IEEE, 2006.</a:t>
            </a:r>
          </a:p>
          <a:p>
            <a:r>
              <a:rPr lang="en-US" sz="1800" dirty="0" smtClean="0"/>
              <a:t>Hogan, Neville. "Impedance control: An approach to manipulation." </a:t>
            </a:r>
            <a:r>
              <a:rPr lang="en-US" sz="1800" i="1" dirty="0" smtClean="0"/>
              <a:t>American Control Conference, 1984</a:t>
            </a:r>
            <a:r>
              <a:rPr lang="en-US" sz="1800" dirty="0" smtClean="0"/>
              <a:t>. IEEE, 1984.</a:t>
            </a:r>
          </a:p>
          <a:p>
            <a:r>
              <a:rPr lang="en-US" sz="1800" dirty="0" smtClean="0"/>
              <a:t>Kobayashi, </a:t>
            </a:r>
            <a:r>
              <a:rPr lang="en-US" sz="1800" dirty="0" err="1" smtClean="0"/>
              <a:t>Yo</a:t>
            </a:r>
            <a:r>
              <a:rPr lang="en-US" sz="1800" dirty="0" smtClean="0"/>
              <a:t>, et al. "Fractional impedance control for reproducing the material properties of muscle." </a:t>
            </a:r>
            <a:r>
              <a:rPr lang="en-US" sz="1800" i="1" dirty="0" smtClean="0"/>
              <a:t>Intelligent Robots and Systems (IROS), 2010 IEEE/RSJ International Conference on</a:t>
            </a:r>
            <a:r>
              <a:rPr lang="en-US" sz="1800" dirty="0" smtClean="0"/>
              <a:t>. IEEE, 2010.</a:t>
            </a:r>
          </a:p>
          <a:p>
            <a:r>
              <a:rPr lang="en-US" sz="1800" dirty="0" smtClean="0"/>
              <a:t>Schneider, Stanley A., and Robert H. Cannon Jr. "Object impedance control for cooperative manipulation: Theory and experimental results." </a:t>
            </a:r>
            <a:r>
              <a:rPr lang="en-US" sz="1800" i="1" dirty="0" smtClean="0"/>
              <a:t>Robotics and Automation, IEEE Transactions on</a:t>
            </a:r>
            <a:r>
              <a:rPr lang="en-US" sz="1800" dirty="0" smtClean="0"/>
              <a:t> 8.3 (1992): 383-394.</a:t>
            </a:r>
          </a:p>
          <a:p>
            <a:r>
              <a:rPr lang="en-US" sz="1800" dirty="0" smtClean="0"/>
              <a:t>Kobayashi, </a:t>
            </a:r>
            <a:r>
              <a:rPr lang="en-US" sz="1800" dirty="0" err="1" smtClean="0"/>
              <a:t>Yo</a:t>
            </a:r>
            <a:r>
              <a:rPr lang="en-US" sz="1800" dirty="0" smtClean="0"/>
              <a:t>, et al. "Haptic feedback control in medical robots through fractional viscoelastic tissue model." </a:t>
            </a:r>
            <a:r>
              <a:rPr lang="en-US" sz="1800" i="1" dirty="0" smtClean="0"/>
              <a:t>Engineering in Medicine and Biology Society, EMBC, 2011 Annual International Conference of the IEEE</a:t>
            </a:r>
            <a:r>
              <a:rPr lang="en-US" sz="1800" dirty="0" smtClean="0"/>
              <a:t>. IEEE, 2011.</a:t>
            </a:r>
          </a:p>
          <a:p>
            <a:r>
              <a:rPr lang="en-US" sz="1800" dirty="0" smtClean="0"/>
              <a:t>http://</a:t>
            </a:r>
            <a:r>
              <a:rPr lang="en-US" sz="1800" dirty="0" err="1" smtClean="0"/>
              <a:t>eduhaptics.org</a:t>
            </a:r>
            <a:r>
              <a:rPr lang="en-US" sz="1800" dirty="0" smtClean="0"/>
              <a:t>/</a:t>
            </a:r>
            <a:r>
              <a:rPr lang="en-US" sz="1800" dirty="0" err="1" smtClean="0"/>
              <a:t>index.php</a:t>
            </a:r>
            <a:r>
              <a:rPr lang="en-US" sz="1800" dirty="0" smtClean="0"/>
              <a:t>/</a:t>
            </a:r>
            <a:r>
              <a:rPr lang="en-US" sz="1800" dirty="0" err="1" smtClean="0"/>
              <a:t>HapticDevices</a:t>
            </a:r>
            <a:r>
              <a:rPr lang="en-US" sz="1800" dirty="0" smtClean="0"/>
              <a:t>/</a:t>
            </a:r>
            <a:r>
              <a:rPr lang="en-US" sz="1800" dirty="0" err="1" smtClean="0"/>
              <a:t>HapticPaddles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52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Thanks for your attention</a:t>
            </a:r>
            <a:br>
              <a:rPr lang="en-US" dirty="0" smtClean="0"/>
            </a:br>
            <a:r>
              <a:rPr lang="en-US" dirty="0" smtClean="0"/>
              <a:t>Questions?!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68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Haptic platform to feel force in virtual environments such as medical or tele-operation applications.</a:t>
            </a:r>
          </a:p>
          <a:p>
            <a:r>
              <a:rPr lang="en-US" dirty="0" smtClean="0"/>
              <a:t>Originally created for educational purposes to teach dynamic and control systems.</a:t>
            </a:r>
          </a:p>
          <a:p>
            <a:r>
              <a:rPr lang="en-US" dirty="0" smtClean="0"/>
              <a:t>Vanderbilt university designed an inexpensive, portable and robust version.</a:t>
            </a:r>
          </a:p>
          <a:p>
            <a:r>
              <a:rPr lang="en-US" dirty="0" smtClean="0"/>
              <a:t>Can be further extended to medical usages.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10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Haptic Paddle</a:t>
            </a:r>
            <a:endParaRPr lang="en-US" dirty="0"/>
          </a:p>
        </p:txBody>
      </p:sp>
      <p:pic>
        <p:nvPicPr>
          <p:cNvPr id="6" name="Content Placeholder 5" descr="Screen shot 2014-07-27 at 14.24.2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45" r="-30845"/>
          <a:stretch>
            <a:fillRect/>
          </a:stretch>
        </p:blipFill>
        <p:spPr>
          <a:xfrm>
            <a:off x="-1154649" y="1217993"/>
            <a:ext cx="6474794" cy="40514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47" y="3129710"/>
            <a:ext cx="4971053" cy="37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2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 device with 1 Degree of Freedom.</a:t>
            </a:r>
          </a:p>
          <a:p>
            <a:r>
              <a:rPr lang="en-US" dirty="0" smtClean="0"/>
              <a:t>Printed with a 3D printer.</a:t>
            </a:r>
          </a:p>
          <a:p>
            <a:r>
              <a:rPr lang="en-US" dirty="0" smtClean="0"/>
              <a:t>An angle sensor is connected through a magnet to drive wheel.</a:t>
            </a:r>
          </a:p>
          <a:p>
            <a:r>
              <a:rPr lang="en-US" dirty="0" smtClean="0"/>
              <a:t>A DC motor actuates the paddle.</a:t>
            </a:r>
          </a:p>
          <a:p>
            <a:r>
              <a:rPr lang="en-US" dirty="0" smtClean="0"/>
              <a:t>Arduino board and </a:t>
            </a:r>
            <a:r>
              <a:rPr lang="en-US" dirty="0" err="1" smtClean="0"/>
              <a:t>Ardumoto</a:t>
            </a:r>
            <a:r>
              <a:rPr lang="en-US" dirty="0" smtClean="0"/>
              <a:t> shield control the system.</a:t>
            </a:r>
          </a:p>
          <a:p>
            <a:r>
              <a:rPr lang="en-US" dirty="0" smtClean="0"/>
              <a:t>Programmed with </a:t>
            </a:r>
            <a:r>
              <a:rPr lang="en-US" dirty="0" err="1" smtClean="0"/>
              <a:t>Matlab</a:t>
            </a:r>
            <a:r>
              <a:rPr lang="en-US" dirty="0" smtClean="0"/>
              <a:t> and Simulink.</a:t>
            </a:r>
          </a:p>
          <a:p>
            <a:r>
              <a:rPr lang="en-US" dirty="0" smtClean="0"/>
              <a:t>1 directional Load cell recently added.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With additional hardware such as </a:t>
            </a:r>
            <a:r>
              <a:rPr lang="en-US" b="1" dirty="0" smtClean="0"/>
              <a:t>Force sensors, electro optical encoders or high- performance data acquisitions cards </a:t>
            </a:r>
            <a:r>
              <a:rPr lang="en-US" dirty="0" smtClean="0"/>
              <a:t>we can do </a:t>
            </a:r>
            <a:r>
              <a:rPr lang="en-US" dirty="0"/>
              <a:t>some </a:t>
            </a:r>
            <a:r>
              <a:rPr lang="en-US" dirty="0" smtClean="0"/>
              <a:t>typical </a:t>
            </a:r>
            <a:r>
              <a:rPr lang="en-US" dirty="0"/>
              <a:t>projects </a:t>
            </a:r>
            <a:r>
              <a:rPr lang="en-US" dirty="0" smtClean="0"/>
              <a:t>:</a:t>
            </a:r>
          </a:p>
          <a:p>
            <a:r>
              <a:rPr lang="en-US" dirty="0" smtClean="0"/>
              <a:t>Impedance control with force feedback</a:t>
            </a:r>
          </a:p>
          <a:p>
            <a:r>
              <a:rPr lang="en-US" dirty="0" smtClean="0"/>
              <a:t>Admittance control</a:t>
            </a:r>
          </a:p>
          <a:p>
            <a:r>
              <a:rPr lang="en-US" dirty="0" smtClean="0"/>
              <a:t>The effect of velocity estimation on stability</a:t>
            </a:r>
          </a:p>
          <a:p>
            <a:r>
              <a:rPr lang="en-US" smtClean="0"/>
              <a:t>Electromyography </a:t>
            </a:r>
            <a:r>
              <a:rPr lang="en-US" dirty="0" smtClean="0"/>
              <a:t>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7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Application</a:t>
            </a:r>
            <a:endParaRPr lang="en-US" dirty="0"/>
          </a:p>
        </p:txBody>
      </p:sp>
      <p:pic>
        <p:nvPicPr>
          <p:cNvPr id="5" name="SensAble PHANTOM Omni Haptic Device In Action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5000" y="1600201"/>
            <a:ext cx="4464050" cy="3797300"/>
          </a:xfrm>
          <a:prstGeom prst="rect">
            <a:avLst/>
          </a:prstGeom>
        </p:spPr>
      </p:pic>
      <p:pic>
        <p:nvPicPr>
          <p:cNvPr id="7" name="Vortex - Spinal Surgery Simulation with Haptics Device.mp4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624" y="1600202"/>
            <a:ext cx="4143375" cy="3797300"/>
          </a:xfrm>
        </p:spPr>
      </p:pic>
    </p:spTree>
    <p:extLst>
      <p:ext uri="{BB962C8B-B14F-4D97-AF65-F5344CB8AC3E}">
        <p14:creationId xmlns:p14="http://schemas.microsoft.com/office/powerpoint/2010/main" val="34768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Remodeled Haptic Paddle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Changed in shape of the parts with </a:t>
            </a:r>
            <a:r>
              <a:rPr lang="en-US" dirty="0" err="1" smtClean="0"/>
              <a:t>Huong</a:t>
            </a:r>
            <a:r>
              <a:rPr lang="en-US" dirty="0" smtClean="0"/>
              <a:t> </a:t>
            </a:r>
            <a:r>
              <a:rPr lang="en-US" dirty="0" err="1" smtClean="0"/>
              <a:t>Phan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Adjusted the parts to 3D printer capabilities.</a:t>
            </a:r>
          </a:p>
          <a:p>
            <a:r>
              <a:rPr lang="en-US" dirty="0" smtClean="0"/>
              <a:t>Printable in 5 hours compared to 16 hours of the old model.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06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Remodeled Haptic Paddle(cont.)</a:t>
            </a:r>
            <a:endParaRPr lang="en-US" dirty="0"/>
          </a:p>
        </p:txBody>
      </p:sp>
      <p:pic>
        <p:nvPicPr>
          <p:cNvPr id="4" name="Content Placeholder 3" descr="vanderbilt_as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7" t="19611" r="20105" b="5468"/>
          <a:stretch/>
        </p:blipFill>
        <p:spPr>
          <a:xfrm>
            <a:off x="171449" y="1238249"/>
            <a:ext cx="4661676" cy="5492751"/>
          </a:xfrm>
        </p:spPr>
      </p:pic>
      <p:pic>
        <p:nvPicPr>
          <p:cNvPr id="5" name="Picture 4" descr="baseplate_revised_h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3571" b="15000"/>
          <a:stretch/>
        </p:blipFill>
        <p:spPr>
          <a:xfrm>
            <a:off x="5540375" y="1238249"/>
            <a:ext cx="2526927" cy="1587500"/>
          </a:xfrm>
          <a:prstGeom prst="rect">
            <a:avLst/>
          </a:prstGeom>
        </p:spPr>
      </p:pic>
      <p:pic>
        <p:nvPicPr>
          <p:cNvPr id="6" name="Picture 5" descr="frontplaterevised_h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r="10203" b="8391"/>
          <a:stretch/>
        </p:blipFill>
        <p:spPr>
          <a:xfrm>
            <a:off x="5540375" y="2825750"/>
            <a:ext cx="2526927" cy="2079626"/>
          </a:xfrm>
          <a:prstGeom prst="rect">
            <a:avLst/>
          </a:prstGeom>
        </p:spPr>
      </p:pic>
      <p:pic>
        <p:nvPicPr>
          <p:cNvPr id="7" name="Picture 6" descr="paddl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b="3496"/>
          <a:stretch/>
        </p:blipFill>
        <p:spPr>
          <a:xfrm>
            <a:off x="5540375" y="4973637"/>
            <a:ext cx="2526927" cy="18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Simulink Model</a:t>
            </a:r>
            <a:endParaRPr lang="en-US" dirty="0"/>
          </a:p>
        </p:txBody>
      </p:sp>
      <p:pic>
        <p:nvPicPr>
          <p:cNvPr id="4" name="Content Placeholder 3" descr="VHP_Simulin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r="10083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3623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582</Words>
  <Application>Microsoft Office PowerPoint</Application>
  <PresentationFormat>On-screen Show (4:3)</PresentationFormat>
  <Paragraphs>55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Vanderbilt haptic paddle  Applied Fractional Calculus Workshop Series</vt:lpstr>
      <vt:lpstr>Introduction</vt:lpstr>
      <vt:lpstr>Haptic Paddle</vt:lpstr>
      <vt:lpstr>Specifications</vt:lpstr>
      <vt:lpstr>Additional Projects</vt:lpstr>
      <vt:lpstr>Example Application</vt:lpstr>
      <vt:lpstr>Remodeled Haptic Paddle</vt:lpstr>
      <vt:lpstr>Remodeled Haptic Paddle(cont.)</vt:lpstr>
      <vt:lpstr>Sample Simulink Model</vt:lpstr>
      <vt:lpstr>Future Works</vt:lpstr>
      <vt:lpstr>References</vt:lpstr>
      <vt:lpstr>Thanks for your attention Questions?!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Vanderbilt haptic paddle</dc:title>
  <dc:creator>Niloufar Irani</dc:creator>
  <cp:lastModifiedBy>Niloufar</cp:lastModifiedBy>
  <cp:revision>46</cp:revision>
  <dcterms:created xsi:type="dcterms:W3CDTF">2014-07-27T20:21:02Z</dcterms:created>
  <dcterms:modified xsi:type="dcterms:W3CDTF">2014-07-28T22:55:21Z</dcterms:modified>
</cp:coreProperties>
</file>