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9809-4039-B088-4439-6FB5E785B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179F8-3675-445D-90FC-5F3C7964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A928-D948-4374-6A6B-76E55219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708DA-BED9-4082-70A7-0F4F6D7D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5E71-4076-700E-E698-FC317A5E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BCCF-9075-2807-ED6F-249E37F2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58384-B682-8429-85EB-9E739A3AD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EAE0-F3F6-EB5E-2C52-78205C81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7C7F-91F0-80BD-B4D7-6D706542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8F00-1DA7-3676-BCD8-CD719ECA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A6A0F-6A8F-AE16-3058-6350C3BA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12ADB-2F7F-E5B5-4E29-DD2C2B6DD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CAA34-BDED-218A-C2DB-F4029F6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63AB-08C2-A014-2ABF-3F7107BC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BD09-D165-7920-1CED-2B84F580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14F2-39E8-6805-6C16-A7A9489C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C9EA9-9940-2C5C-B434-1984622C8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8885-7352-DE1A-FA39-F73058A7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5160-47B9-D477-81B8-B126E59C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A9070-5C56-598F-E9FF-00DC024F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211D-47FF-13D3-3145-A69D29B9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2733-FC60-12C7-06D2-F65A66B6C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F7F6A-ECF6-03E7-F257-D2C4F9D3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CABB-4862-3161-1C67-E1D77819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F779-A15F-3D88-00EF-57DC7158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8869-96D8-3F24-72C6-3C96FD21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C548-716C-5D72-4F25-E3835702D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6D274-D1BE-0E27-BBEE-4B01B5E84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A6DAE-84D4-FAA9-F2C8-F884C33E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7C0BE-9124-F37D-FDEA-39D24808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4D7AC-0A85-7B99-733A-E29DDBA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396C-9C8B-CA8B-D9DA-94CAE717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02445-3A75-468D-79FF-B81D2B69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6BFAF-C646-EEA6-AFD4-D3B5B8F9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7FC77-ED79-D664-66B0-ADEF13A1E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8E02-537D-5842-A428-3C0CDBA88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EC94C-43FA-2F8F-4F62-15EAE533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170A1-F216-3FBE-AB82-71506F7E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196E0-DBEB-AC5C-F92D-096D5876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229B-7617-604F-3182-107380A6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C4BED-A5A7-9B58-5A11-0F9D5854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679DD-DCB4-CF15-C297-DA1F97E0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D3F47-F45B-3490-11A2-5520CC7B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975EB-52D7-AF23-64C8-FC6F550B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4650B-D46C-06DA-8AD8-7EB9B4C4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46DCB-6507-FE87-9165-2087F056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3FC0-239C-14FD-EEF6-B7DE4868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C067-E047-C815-42B4-88DAC8CB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8E652-C632-7ED7-BC6F-78337DB30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EB7F-6F09-6689-FF27-28C18233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6B005-11F2-DB92-D15B-E5BED04E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D0B1-900E-6365-DA4D-8015A035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5FE4-BECA-59F2-5122-9CC88B8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FA2BE-F0D3-58A7-C92B-FCB1DD726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0BCF7-58A2-671B-F959-B409E45D4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6734D-A94E-C873-E5F4-BCAD9B34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999C9-CF2F-461A-E280-027F5ECE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B713-92CC-DAEF-7242-B46F9FA2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4D22C-B46A-634A-53B9-D2CC2D9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753E-85B7-E8A2-AA4A-7539F607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0364-BC3D-F247-1E16-9E59D8A5D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932B27-6418-40A4-9ED0-749F2EFF847B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5DA1C-AB14-D031-F094-45E42570B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0CA2-56E9-4C63-87C5-8D713DEE0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EBC63-D1E3-4CD1-B547-8CED5D24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hane.ucmerced.edu/" TargetMode="External"/><Relationship Id="rId4" Type="http://schemas.openxmlformats.org/officeDocument/2006/relationships/hyperlink" Target="http://mechatronics.ucmerced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chatronics.ucmerced.edu/spm" TargetMode="External"/><Relationship Id="rId3" Type="http://schemas.openxmlformats.org/officeDocument/2006/relationships/hyperlink" Target="https://mechatronics.ucmerced.edu/sites/mechatronics.ucmerced.edu/files/page/documents/lam-seminar-cognitive-process-control-12-3-13-chen.ppt" TargetMode="External"/><Relationship Id="rId7" Type="http://schemas.openxmlformats.org/officeDocument/2006/relationships/hyperlink" Target="https://doi.org/10.1109/DTPI52967.2021.9540196" TargetMode="External"/><Relationship Id="rId12" Type="http://schemas.openxmlformats.org/officeDocument/2006/relationships/hyperlink" Target="https://mechatronics.ucmerced.edu/sites/mechatronics.ucmerced.edu/files/page/documents/me152-digital-twins-flyer-march-2024.pdf" TargetMode="External"/><Relationship Id="rId2" Type="http://schemas.openxmlformats.org/officeDocument/2006/relationships/hyperlink" Target="https://mechatronics.ucmerced.edu/digital-tw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15/DETC2021-70708" TargetMode="External"/><Relationship Id="rId11" Type="http://schemas.openxmlformats.org/officeDocument/2006/relationships/hyperlink" Target="https://www.routledge.com/Handbook-of-Digital-Twins/Lyu/p/book/9781032546070" TargetMode="External"/><Relationship Id="rId5" Type="http://schemas.openxmlformats.org/officeDocument/2006/relationships/hyperlink" Target="http://www.theedgeai.com/" TargetMode="External"/><Relationship Id="rId10" Type="http://schemas.openxmlformats.org/officeDocument/2006/relationships/hyperlink" Target="https://2023.ieee-dtpi.org/" TargetMode="External"/><Relationship Id="rId4" Type="http://schemas.openxmlformats.org/officeDocument/2006/relationships/hyperlink" Target="https://mechatronics.ucmerced.edu/sites/mechatronics.ucmerced.edu/files/page/documents/lam-seminar-cognitive-process-control-12-3-13-chen.pdf" TargetMode="External"/><Relationship Id="rId9" Type="http://schemas.openxmlformats.org/officeDocument/2006/relationships/hyperlink" Target="https://link.springer.com/book/10.1007/978-3-031-22140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E0765F2-B5BB-478D-AF87-9685E645D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11" y="-1101"/>
            <a:ext cx="4229795" cy="17022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F96AF5-B60B-5635-7E77-A1BA9324B5DA}"/>
              </a:ext>
            </a:extLst>
          </p:cNvPr>
          <p:cNvCxnSpPr>
            <a:cxnSpLocks/>
          </p:cNvCxnSpPr>
          <p:nvPr/>
        </p:nvCxnSpPr>
        <p:spPr>
          <a:xfrm>
            <a:off x="5785658" y="0"/>
            <a:ext cx="58189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327DF0-D75F-12EB-1667-0CE445C74BD0}"/>
              </a:ext>
            </a:extLst>
          </p:cNvPr>
          <p:cNvCxnSpPr>
            <a:cxnSpLocks/>
          </p:cNvCxnSpPr>
          <p:nvPr/>
        </p:nvCxnSpPr>
        <p:spPr>
          <a:xfrm>
            <a:off x="0" y="333340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7E7029-A9D4-DB69-2B8A-BF439CE29E85}"/>
              </a:ext>
            </a:extLst>
          </p:cNvPr>
          <p:cNvSpPr txBox="1"/>
          <p:nvPr/>
        </p:nvSpPr>
        <p:spPr>
          <a:xfrm>
            <a:off x="724591" y="734733"/>
            <a:ext cx="24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Research Excellence</a:t>
            </a:r>
          </a:p>
        </p:txBody>
      </p:sp>
      <p:pic>
        <p:nvPicPr>
          <p:cNvPr id="14" name="Picture 13" descr="A green and black logo&#10;&#10;Description automatically generated">
            <a:extLst>
              <a:ext uri="{FF2B5EF4-FFF2-40B4-BE49-F238E27FC236}">
                <a16:creationId xmlns:a16="http://schemas.microsoft.com/office/drawing/2014/main" id="{51C093DB-2F72-D2AC-3B90-A9F2D55D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95" y="2173190"/>
            <a:ext cx="2315114" cy="2320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8C4C02-46F9-6836-21AD-2BEA44BF577A}"/>
              </a:ext>
            </a:extLst>
          </p:cNvPr>
          <p:cNvSpPr txBox="1"/>
          <p:nvPr/>
        </p:nvSpPr>
        <p:spPr>
          <a:xfrm>
            <a:off x="1381277" y="3339930"/>
            <a:ext cx="24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Service Excellence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2F53C-2B83-4A08-EB18-B16FCBDA04C0}"/>
              </a:ext>
            </a:extLst>
          </p:cNvPr>
          <p:cNvSpPr txBox="1"/>
          <p:nvPr/>
        </p:nvSpPr>
        <p:spPr>
          <a:xfrm>
            <a:off x="7783834" y="151785"/>
            <a:ext cx="299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Educational Excellence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0082A-F07A-F26C-9953-562FC5781B06}"/>
              </a:ext>
            </a:extLst>
          </p:cNvPr>
          <p:cNvSpPr txBox="1"/>
          <p:nvPr/>
        </p:nvSpPr>
        <p:spPr>
          <a:xfrm>
            <a:off x="8380965" y="3333404"/>
            <a:ext cx="24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28F24-AF93-1B9D-E121-FB764203CF84}"/>
              </a:ext>
            </a:extLst>
          </p:cNvPr>
          <p:cNvSpPr txBox="1"/>
          <p:nvPr/>
        </p:nvSpPr>
        <p:spPr>
          <a:xfrm>
            <a:off x="-3624" y="1018895"/>
            <a:ext cx="5685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Mechatronics, smart control engineering, </a:t>
            </a:r>
            <a:r>
              <a:rPr lang="en-US" dirty="0" err="1"/>
              <a:t>XAIoT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Cyber-physical human systems (CPHS)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UAVs / UGVs as mobile sensors &amp; mobile 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Methane localization, quantification,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Complexity-aware machine learning &amp; smart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Applied fractional calculus in complex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Precision ag, forestry, environmental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Digital Twins for smarter processes &amp;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8EBF8-2F0C-94C0-3CB0-F556B04E8E9C}"/>
              </a:ext>
            </a:extLst>
          </p:cNvPr>
          <p:cNvSpPr txBox="1"/>
          <p:nvPr/>
        </p:nvSpPr>
        <p:spPr>
          <a:xfrm>
            <a:off x="10656" y="3644863"/>
            <a:ext cx="59194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UCEAP Merced Campus Faculty Director (s’20)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Distinguished Scholarly Public Service Award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Editor-in-chief, Ag and Forestry Section of Drones (s’20)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Editor-in-chief (EiC), Optimization/big data/AI/ML Section of Fractal and Fractional (proposed 23, s’24)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Topical EiC in Field Robotics for Int. J. Adv. Rob. Sys.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</a:t>
            </a:r>
            <a:r>
              <a:rPr lang="en-US" dirty="0" err="1"/>
              <a:t>CoChair</a:t>
            </a:r>
            <a:r>
              <a:rPr lang="en-US" dirty="0"/>
              <a:t>, Int. Conf. of UAS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 Series coeditor: AFC4STEM, CRC Press (s’23).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 for IEEE Trans. NNLS, IV, ICPS; Nonlinear Dynamics; Mechatronics; Fract. Calc. &amp; Applied Analysis (FCAA)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Founding AE for Industrial AI and </a:t>
            </a:r>
            <a:r>
              <a:rPr lang="en-US" dirty="0" err="1"/>
              <a:t>InteCom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0D194-D43D-CC91-4603-A6B9D6C8AB4C}"/>
              </a:ext>
            </a:extLst>
          </p:cNvPr>
          <p:cNvSpPr txBox="1"/>
          <p:nvPr/>
        </p:nvSpPr>
        <p:spPr>
          <a:xfrm>
            <a:off x="5992971" y="490339"/>
            <a:ext cx="6322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Undergraduates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ME142 Mechatronics (4cr, lab intensive)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ME190/ME152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Digital Twins </a:t>
            </a:r>
            <a:r>
              <a:rPr lang="en-US" dirty="0">
                <a:highlight>
                  <a:srgbClr val="FFFF00"/>
                </a:highlight>
              </a:rPr>
              <a:t>(4cr, lab intensive)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ME143 Introduction to Drones (4cr, lab intensive)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195 series: Independent Research (1 to 4 </a:t>
            </a:r>
            <a:r>
              <a:rPr lang="en-US" dirty="0" err="1">
                <a:highlight>
                  <a:srgbClr val="FFFF00"/>
                </a:highlight>
              </a:rPr>
              <a:t>cr</a:t>
            </a:r>
            <a:r>
              <a:rPr lang="en-US" dirty="0">
                <a:highlight>
                  <a:srgbClr val="FFFF00"/>
                </a:highligh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Graduates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ME/EECS210: Linear Multivariable Control (3cr)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ME211: Nonlinear Controls (4cr)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ME212: Advanced Control: Optimality and Robustness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ME280: Fractional Order Mechanics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A67A2A-4424-249C-F69B-90C8052073D8}"/>
              </a:ext>
            </a:extLst>
          </p:cNvPr>
          <p:cNvSpPr txBox="1"/>
          <p:nvPr/>
        </p:nvSpPr>
        <p:spPr>
          <a:xfrm>
            <a:off x="10656" y="27849"/>
            <a:ext cx="5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http://mechatronics.ucmerced.edu</a:t>
            </a:r>
            <a:r>
              <a:rPr lang="en-US" sz="14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6BA04F-8BA6-138A-0C1B-9B94CFB9F23F}"/>
              </a:ext>
            </a:extLst>
          </p:cNvPr>
          <p:cNvSpPr txBox="1"/>
          <p:nvPr/>
        </p:nvSpPr>
        <p:spPr>
          <a:xfrm>
            <a:off x="0" y="237081"/>
            <a:ext cx="5685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http://methane.ucmerced.edu/</a:t>
            </a:r>
            <a:r>
              <a:rPr lang="en-US" sz="1400" dirty="0"/>
              <a:t> </a:t>
            </a:r>
          </a:p>
          <a:p>
            <a:r>
              <a:rPr lang="en-US" sz="1600" dirty="0"/>
              <a:t>Prof. YangQuan Chen (yqchen@ieee.org)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4DBBF-D715-FFC7-4FBC-13681EA385FC}"/>
              </a:ext>
            </a:extLst>
          </p:cNvPr>
          <p:cNvSpPr txBox="1"/>
          <p:nvPr/>
        </p:nvSpPr>
        <p:spPr>
          <a:xfrm>
            <a:off x="6698660" y="3702736"/>
            <a:ext cx="549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Google citations 55.1K; H-index: 100; H-10 index: 642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534D54-DAB7-E4C7-A295-8868A1D52DCF}"/>
              </a:ext>
            </a:extLst>
          </p:cNvPr>
          <p:cNvSpPr txBox="1"/>
          <p:nvPr/>
        </p:nvSpPr>
        <p:spPr>
          <a:xfrm>
            <a:off x="6320788" y="4038816"/>
            <a:ext cx="5860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Utah State University Robins Award (Researcher of The Year) (2012)</a:t>
            </a:r>
          </a:p>
          <a:p>
            <a:r>
              <a:rPr lang="en-US" dirty="0">
                <a:highlight>
                  <a:srgbClr val="FFFF00"/>
                </a:highlight>
              </a:rPr>
              <a:t>UC Merced Distinction in Research Award (2022)</a:t>
            </a:r>
          </a:p>
          <a:p>
            <a:r>
              <a:rPr lang="en-US" dirty="0">
                <a:highlight>
                  <a:srgbClr val="FFFF00"/>
                </a:highlight>
              </a:rPr>
              <a:t>ICFDA Dissemination Award (2010)</a:t>
            </a:r>
          </a:p>
          <a:p>
            <a:r>
              <a:rPr lang="en-US" dirty="0">
                <a:highlight>
                  <a:srgbClr val="FFFF00"/>
                </a:highlight>
              </a:rPr>
              <a:t>ICUAS 2015 Best Paper Award</a:t>
            </a:r>
          </a:p>
          <a:p>
            <a:r>
              <a:rPr lang="en-US" dirty="0">
                <a:highlight>
                  <a:srgbClr val="FFFF00"/>
                </a:highlight>
              </a:rPr>
              <a:t>International Award, Slovak Republic (2021) …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19 PH.D. finished; 24 MSc finished; 5 Ph.D. on-going</a:t>
            </a:r>
          </a:p>
          <a:p>
            <a:r>
              <a:rPr lang="en-US" dirty="0">
                <a:highlight>
                  <a:srgbClr val="FFFF00"/>
                </a:highlight>
              </a:rPr>
              <a:t>200+ undergrads research experienced with MESA Lab</a:t>
            </a:r>
          </a:p>
          <a:p>
            <a:r>
              <a:rPr lang="en-US" dirty="0">
                <a:highlight>
                  <a:srgbClr val="FFFF00"/>
                </a:highlight>
              </a:rPr>
              <a:t>120+ Int. exchange scholars/students/professors hosted</a:t>
            </a:r>
          </a:p>
        </p:txBody>
      </p:sp>
    </p:spTree>
    <p:extLst>
      <p:ext uri="{BB962C8B-B14F-4D97-AF65-F5344CB8AC3E}">
        <p14:creationId xmlns:p14="http://schemas.microsoft.com/office/powerpoint/2010/main" val="15428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41BE-A514-A99B-D459-D46B6175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897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funded research projects (as of May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894BB-D783-5076-174C-E64E3A0D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30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Lam Research (since 2013) [Justus/Osama] [</a:t>
            </a:r>
            <a:r>
              <a:rPr lang="en-US" dirty="0" err="1"/>
              <a:t>Zhuo</a:t>
            </a:r>
            <a:r>
              <a:rPr lang="en-US" dirty="0"/>
              <a:t>/Kai/Sina/Jairo]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Digital Twins</a:t>
            </a:r>
            <a:r>
              <a:rPr lang="en-US" dirty="0"/>
              <a:t>; Smart Control Engineering, Self-Optimizing Control, smart predictive maintenance, smart big data</a:t>
            </a:r>
          </a:p>
          <a:p>
            <a:r>
              <a:rPr lang="en-US" dirty="0"/>
              <a:t>NSF INFEWS (2020-2025)  food-energy-water nexus [Shiang]</a:t>
            </a:r>
          </a:p>
          <a:p>
            <a:pPr lvl="1"/>
            <a:r>
              <a:rPr lang="en-US" dirty="0"/>
              <a:t>Salt water greenhouse – digital twins, economic model predictive control, IoT</a:t>
            </a:r>
          </a:p>
          <a:p>
            <a:r>
              <a:rPr lang="en-US" dirty="0"/>
              <a:t>CMERI: Center for Methane Emission Research and Innovation (23-25) [Derek/Sachin/Rafal]</a:t>
            </a:r>
          </a:p>
          <a:p>
            <a:endParaRPr lang="en-US" dirty="0"/>
          </a:p>
          <a:p>
            <a:r>
              <a:rPr lang="en-US" dirty="0"/>
              <a:t>Pending USDA NIFA - Walnut rootstock genotyping/phenotyping for nematodes ($5M)</a:t>
            </a:r>
          </a:p>
        </p:txBody>
      </p:sp>
    </p:spTree>
    <p:extLst>
      <p:ext uri="{BB962C8B-B14F-4D97-AF65-F5344CB8AC3E}">
        <p14:creationId xmlns:p14="http://schemas.microsoft.com/office/powerpoint/2010/main" val="197004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28CD-0321-5D0C-8398-4730F5C8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/>
          <a:lstStyle/>
          <a:p>
            <a:r>
              <a:rPr lang="en-US" dirty="0"/>
              <a:t>Recent MESA Lab books (2022-2024)</a:t>
            </a:r>
          </a:p>
        </p:txBody>
      </p:sp>
      <p:pic>
        <p:nvPicPr>
          <p:cNvPr id="5" name="Content Placeholder 4" descr="A book cover with a picture of two people&#10;&#10;Description automatically generated">
            <a:extLst>
              <a:ext uri="{FF2B5EF4-FFF2-40B4-BE49-F238E27FC236}">
                <a16:creationId xmlns:a16="http://schemas.microsoft.com/office/drawing/2014/main" id="{1EEA5C7A-C989-2AB3-43CB-4EA2D3530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6" y="1546167"/>
            <a:ext cx="2212414" cy="3158837"/>
          </a:xfrm>
        </p:spPr>
      </p:pic>
      <p:pic>
        <p:nvPicPr>
          <p:cNvPr id="7" name="Picture 6" descr="A book cover with green and white text&#10;&#10;Description automatically generated">
            <a:extLst>
              <a:ext uri="{FF2B5EF4-FFF2-40B4-BE49-F238E27FC236}">
                <a16:creationId xmlns:a16="http://schemas.microsoft.com/office/drawing/2014/main" id="{90576663-0838-F87C-5C6F-D670406D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75" y="1526019"/>
            <a:ext cx="2114861" cy="3178985"/>
          </a:xfrm>
          <a:prstGeom prst="rect">
            <a:avLst/>
          </a:prstGeom>
        </p:spPr>
      </p:pic>
      <p:pic>
        <p:nvPicPr>
          <p:cNvPr id="9" name="Picture 8" descr="A book cover with text&#10;&#10;Description automatically generated">
            <a:extLst>
              <a:ext uri="{FF2B5EF4-FFF2-40B4-BE49-F238E27FC236}">
                <a16:creationId xmlns:a16="http://schemas.microsoft.com/office/drawing/2014/main" id="{C7FA7438-E1AD-3E03-ACA2-FEB8CFDC7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48" y="1526019"/>
            <a:ext cx="2110418" cy="3178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B70828-9509-A710-7A09-744889013D7B}"/>
              </a:ext>
            </a:extLst>
          </p:cNvPr>
          <p:cNvSpPr txBox="1"/>
          <p:nvPr/>
        </p:nvSpPr>
        <p:spPr>
          <a:xfrm>
            <a:off x="928948" y="5311833"/>
            <a:ext cx="858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3A3C0-0BD0-6DAB-65F2-38528D465037}"/>
              </a:ext>
            </a:extLst>
          </p:cNvPr>
          <p:cNvSpPr txBox="1"/>
          <p:nvPr/>
        </p:nvSpPr>
        <p:spPr>
          <a:xfrm>
            <a:off x="3160013" y="5331981"/>
            <a:ext cx="858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38DA5-0B89-4A11-90E5-8B5892511A01}"/>
              </a:ext>
            </a:extLst>
          </p:cNvPr>
          <p:cNvSpPr txBox="1"/>
          <p:nvPr/>
        </p:nvSpPr>
        <p:spPr>
          <a:xfrm>
            <a:off x="5468722" y="5311833"/>
            <a:ext cx="863485" cy="38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</a:t>
            </a:r>
          </a:p>
        </p:txBody>
      </p:sp>
      <p:pic>
        <p:nvPicPr>
          <p:cNvPr id="17" name="Picture 16" descr="A book cover with text&#10;&#10;Description automatically generated">
            <a:extLst>
              <a:ext uri="{FF2B5EF4-FFF2-40B4-BE49-F238E27FC236}">
                <a16:creationId xmlns:a16="http://schemas.microsoft.com/office/drawing/2014/main" id="{D9C26BD9-F8ED-F41F-85CC-0C53A4FC9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4" y="1550322"/>
            <a:ext cx="2110417" cy="3199017"/>
          </a:xfrm>
          <a:prstGeom prst="rect">
            <a:avLst/>
          </a:prstGeom>
        </p:spPr>
      </p:pic>
      <p:pic>
        <p:nvPicPr>
          <p:cNvPr id="19" name="Picture 18" descr="A red cover with black text&#10;&#10;Description automatically generated">
            <a:extLst>
              <a:ext uri="{FF2B5EF4-FFF2-40B4-BE49-F238E27FC236}">
                <a16:creationId xmlns:a16="http://schemas.microsoft.com/office/drawing/2014/main" id="{2C152062-1731-27DC-C2AA-BC85D9D5F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45" y="1526019"/>
            <a:ext cx="2249649" cy="3199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80954F-F143-CDDA-029B-9D49DCE8131F}"/>
              </a:ext>
            </a:extLst>
          </p:cNvPr>
          <p:cNvSpPr txBox="1"/>
          <p:nvPr/>
        </p:nvSpPr>
        <p:spPr>
          <a:xfrm>
            <a:off x="7782627" y="5298146"/>
            <a:ext cx="863485" cy="38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E9E26D-A407-666D-4953-0342612A5A31}"/>
              </a:ext>
            </a:extLst>
          </p:cNvPr>
          <p:cNvSpPr txBox="1"/>
          <p:nvPr/>
        </p:nvSpPr>
        <p:spPr>
          <a:xfrm>
            <a:off x="10265309" y="5338007"/>
            <a:ext cx="863485" cy="38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2504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19D-0FBA-75DB-25B8-08209481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DT (Digital Twins) related credentials @ MESA Lab</a:t>
            </a:r>
            <a:br>
              <a:rPr lang="en-US" dirty="0"/>
            </a:br>
            <a:r>
              <a:rPr lang="en-US" sz="4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2"/>
              </a:rPr>
              <a:t>https://mechatronics.ucmerced.edu/digital-twin</a:t>
            </a:r>
            <a:br>
              <a:rPr lang="en-US" sz="4400" u="sng" dirty="0">
                <a:solidFill>
                  <a:srgbClr val="0563C1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813B-B7FE-B889-0CE0-773A04D2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504602"/>
            <a:ext cx="11853949" cy="5228707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2012. “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Cognitive Process Control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for Lam Research. 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PPT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PDF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2019. A DT website we developed: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http://www.theedgeai.com/</a:t>
            </a:r>
            <a:endParaRPr lang="en-US" sz="1800" u="sng" dirty="0">
              <a:solidFill>
                <a:srgbClr val="0563C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2021.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DT education paper: </a:t>
            </a:r>
            <a:r>
              <a:rPr lang="en-US" sz="1800" b="1" u="none" strike="noStrike" dirty="0">
                <a:solidFill>
                  <a:srgbClr val="00548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https://doi.org/10.1115/DETC2021-70708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+ another one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https://doi.org/10.1109/DTPI52967.2021.9540196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2022. A tutorial on DT at IFAC Mechatronics at UCLA.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https://mechatronics.ucmerced.edu/spm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2022. A DT research monograph: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https://link.springer.com/book/10.1007/978-3-031-22140-8</a:t>
            </a:r>
            <a:endParaRPr lang="en-US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2022. Ph.D.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dissertation finished "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Self-Optimizing Smart Control Engineering Enabled by Digital Twins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(Dr. Jairo Viola)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2022. Ph.D.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dissertation finished “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Twin Enabled Collective Sensing and Steering for Source Determination Problems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(Dr. Derek Hollenbeck)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Ph.D.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finished “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Big Data in Precision Agricultural Applications: Acquisition, Advanced Analytics, and Plant Physiology-informed Machine Learning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(Dr. Haoyu Niu)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2023. Ph.D.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dissertation finished “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Predictive Maintenance Enabled by Digital Twins and Physics Informed Smart Big Data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(Dr. Furkan Guc)</a:t>
            </a:r>
            <a:endParaRPr lang="en-US" sz="1800" u="sng" dirty="0">
              <a:solidFill>
                <a:srgbClr val="0563C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2023. The Best Paper Award in the flagship DT conference (only one award, paper title: “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FPGA-Based Digital Twin Implementation for Power Converter System Monitoring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”)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https://2023.ieee-dtpi.org/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u="sng" dirty="0">
              <a:solidFill>
                <a:srgbClr val="0563C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 A chapter in DT handbook (chapter 34 is from us):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https://www.routledge.com/Handbook-of-Digital-Twins/Lyu/p/book/9781032546070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2024.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Ph.D.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dissertation finished 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"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XAIOT Enabled Smart Sensing of Soil Carbon Content for Smart Application of Biochar” (</a:t>
            </a:r>
            <a:r>
              <a:rPr lang="en-US" sz="1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Dr. Di An</a:t>
            </a: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 A DT undergraduate 4 cr. lab intensive course (Fall 2024) (ME190/ME152) [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course flyer PDF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844</Words>
  <Application>Microsoft Office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Current funded research projects (as of May 2024)</vt:lpstr>
      <vt:lpstr>Recent MESA Lab books (2022-2024)</vt:lpstr>
      <vt:lpstr>DT (Digital Twins) related credentials @ MESA Lab https://mechatronics.ucmerced.edu/digital-twin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YangQuan Chen</dc:creator>
  <cp:lastModifiedBy>YangQuan Chen</cp:lastModifiedBy>
  <cp:revision>8</cp:revision>
  <dcterms:created xsi:type="dcterms:W3CDTF">2024-05-03T17:22:41Z</dcterms:created>
  <dcterms:modified xsi:type="dcterms:W3CDTF">2024-05-29T06:06:46Z</dcterms:modified>
</cp:coreProperties>
</file>