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8" autoAdjust="0"/>
    <p:restoredTop sz="94660"/>
  </p:normalViewPr>
  <p:slideViewPr>
    <p:cSldViewPr snapToGrid="0" showGuides="1">
      <p:cViewPr varScale="1">
        <p:scale>
          <a:sx n="86" d="100"/>
          <a:sy n="86" d="100"/>
        </p:scale>
        <p:origin x="2868"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A6A19B-58FD-412A-BAAF-2A8A43D8B7F0}"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195609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A6A19B-58FD-412A-BAAF-2A8A43D8B7F0}"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1644902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A6A19B-58FD-412A-BAAF-2A8A43D8B7F0}"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357397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A6A19B-58FD-412A-BAAF-2A8A43D8B7F0}"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83638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A6A19B-58FD-412A-BAAF-2A8A43D8B7F0}"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117234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A6A19B-58FD-412A-BAAF-2A8A43D8B7F0}"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77741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A6A19B-58FD-412A-BAAF-2A8A43D8B7F0}"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1430396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A6A19B-58FD-412A-BAAF-2A8A43D8B7F0}" type="datetimeFigureOut">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195749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6A19B-58FD-412A-BAAF-2A8A43D8B7F0}" type="datetimeFigureOut">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166741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A6A19B-58FD-412A-BAAF-2A8A43D8B7F0}"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2540443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A6A19B-58FD-412A-BAAF-2A8A43D8B7F0}"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078BB-0868-4858-933F-E2401C94E882}" type="slidenum">
              <a:rPr lang="en-US" smtClean="0"/>
              <a:t>‹#›</a:t>
            </a:fld>
            <a:endParaRPr lang="en-US"/>
          </a:p>
        </p:txBody>
      </p:sp>
    </p:spTree>
    <p:extLst>
      <p:ext uri="{BB962C8B-B14F-4D97-AF65-F5344CB8AC3E}">
        <p14:creationId xmlns:p14="http://schemas.microsoft.com/office/powerpoint/2010/main" val="324421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7A6A19B-58FD-412A-BAAF-2A8A43D8B7F0}" type="datetimeFigureOut">
              <a:rPr lang="en-US" smtClean="0"/>
              <a:t>4/20/2021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18078BB-0868-4858-933F-E2401C94E882}" type="slidenum">
              <a:rPr lang="en-US" smtClean="0"/>
              <a:t>‹#›</a:t>
            </a:fld>
            <a:endParaRPr lang="en-US"/>
          </a:p>
        </p:txBody>
      </p:sp>
    </p:spTree>
    <p:extLst>
      <p:ext uri="{BB962C8B-B14F-4D97-AF65-F5344CB8AC3E}">
        <p14:creationId xmlns:p14="http://schemas.microsoft.com/office/powerpoint/2010/main" val="2798395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cmerced.zoom.us/j/6404390317"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DDF0ED7-64E6-48BF-ADE6-8FA2115023C8}"/>
              </a:ext>
            </a:extLst>
          </p:cNvPr>
          <p:cNvSpPr/>
          <p:nvPr/>
        </p:nvSpPr>
        <p:spPr>
          <a:xfrm>
            <a:off x="0" y="2682996"/>
            <a:ext cx="6858000" cy="881483"/>
          </a:xfrm>
          <a:prstGeom prst="rect">
            <a:avLst/>
          </a:prstGeom>
          <a:solidFill>
            <a:srgbClr val="DA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7" name="TextBox 6">
            <a:extLst>
              <a:ext uri="{FF2B5EF4-FFF2-40B4-BE49-F238E27FC236}">
                <a16:creationId xmlns:a16="http://schemas.microsoft.com/office/drawing/2014/main" id="{19720D2A-146D-4915-8776-1983BE06D1E3}"/>
              </a:ext>
            </a:extLst>
          </p:cNvPr>
          <p:cNvSpPr txBox="1"/>
          <p:nvPr/>
        </p:nvSpPr>
        <p:spPr>
          <a:xfrm>
            <a:off x="2779730" y="4082097"/>
            <a:ext cx="3608579" cy="1223412"/>
          </a:xfrm>
          <a:prstGeom prst="rect">
            <a:avLst/>
          </a:prstGeom>
          <a:noFill/>
        </p:spPr>
        <p:txBody>
          <a:bodyPr wrap="square" rtlCol="0">
            <a:spAutoFit/>
          </a:bodyPr>
          <a:lstStyle/>
          <a:p>
            <a:r>
              <a:rPr lang="en-US" sz="1050" dirty="0">
                <a:solidFill>
                  <a:srgbClr val="5B5B5B"/>
                </a:solidFill>
              </a:rPr>
              <a:t>Guoxiang Zhang is a Ph.D. Candidate at the University of California, Merced. Before joining UC Merced, he received his M.S. degree and B.E. degree from </a:t>
            </a:r>
            <a:r>
              <a:rPr lang="en-US" sz="1050" dirty="0" err="1">
                <a:solidFill>
                  <a:srgbClr val="5B5B5B"/>
                </a:solidFill>
              </a:rPr>
              <a:t>Xidian</a:t>
            </a:r>
            <a:r>
              <a:rPr lang="en-US" sz="1050" dirty="0">
                <a:solidFill>
                  <a:srgbClr val="5B5B5B"/>
                </a:solidFill>
              </a:rPr>
              <a:t> University. His research centers around 3D scene reconstruction and understanding. His current research interests are visual simultaneous localization and mapping, fractional order calculus, and 3D semantic mapping.</a:t>
            </a:r>
            <a:endParaRPr lang="en-US" sz="1000" dirty="0">
              <a:solidFill>
                <a:srgbClr val="5B5B5B"/>
              </a:solidFill>
              <a:latin typeface="Arial Narrow" panose="020B0604020202020204" pitchFamily="34" charset="0"/>
              <a:cs typeface="Arial Narrow" panose="020B0604020202020204" pitchFamily="34" charset="0"/>
            </a:endParaRPr>
          </a:p>
        </p:txBody>
      </p:sp>
      <p:sp>
        <p:nvSpPr>
          <p:cNvPr id="8" name="TextBox 7">
            <a:extLst>
              <a:ext uri="{FF2B5EF4-FFF2-40B4-BE49-F238E27FC236}">
                <a16:creationId xmlns:a16="http://schemas.microsoft.com/office/drawing/2014/main" id="{4D557B2E-AEFC-4CE8-B390-15C84E726296}"/>
              </a:ext>
            </a:extLst>
          </p:cNvPr>
          <p:cNvSpPr txBox="1"/>
          <p:nvPr/>
        </p:nvSpPr>
        <p:spPr>
          <a:xfrm>
            <a:off x="2779731" y="3688961"/>
            <a:ext cx="2658011" cy="334707"/>
          </a:xfrm>
          <a:prstGeom prst="rect">
            <a:avLst/>
          </a:prstGeom>
          <a:noFill/>
        </p:spPr>
        <p:txBody>
          <a:bodyPr wrap="square" rtlCol="0">
            <a:spAutoFit/>
          </a:bodyPr>
          <a:lstStyle/>
          <a:p>
            <a:r>
              <a:rPr lang="en-US" sz="1575" b="1" dirty="0">
                <a:solidFill>
                  <a:srgbClr val="002856"/>
                </a:solidFill>
              </a:rPr>
              <a:t>Biography</a:t>
            </a:r>
            <a:endParaRPr lang="en-US" sz="1575" b="1" dirty="0">
              <a:solidFill>
                <a:srgbClr val="002856"/>
              </a:solidFill>
              <a:latin typeface="Arial Narrow" panose="020B0604020202020204" pitchFamily="34" charset="0"/>
              <a:cs typeface="Arial Narrow" panose="020B0604020202020204" pitchFamily="34" charset="0"/>
            </a:endParaRPr>
          </a:p>
        </p:txBody>
      </p:sp>
      <p:sp>
        <p:nvSpPr>
          <p:cNvPr id="9" name="Rectangle 8">
            <a:extLst>
              <a:ext uri="{FF2B5EF4-FFF2-40B4-BE49-F238E27FC236}">
                <a16:creationId xmlns:a16="http://schemas.microsoft.com/office/drawing/2014/main" id="{7BB0A135-28D0-4968-919D-3E434E8173B2}"/>
              </a:ext>
            </a:extLst>
          </p:cNvPr>
          <p:cNvSpPr/>
          <p:nvPr/>
        </p:nvSpPr>
        <p:spPr>
          <a:xfrm>
            <a:off x="367393" y="2215096"/>
            <a:ext cx="2118633" cy="3091600"/>
          </a:xfrm>
          <a:prstGeom prst="rect">
            <a:avLst/>
          </a:prstGeom>
          <a:solidFill>
            <a:srgbClr val="002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 name="TextBox 9">
            <a:extLst>
              <a:ext uri="{FF2B5EF4-FFF2-40B4-BE49-F238E27FC236}">
                <a16:creationId xmlns:a16="http://schemas.microsoft.com/office/drawing/2014/main" id="{DCE41509-7604-4B5A-BE50-CD3E99270F69}"/>
              </a:ext>
            </a:extLst>
          </p:cNvPr>
          <p:cNvSpPr txBox="1"/>
          <p:nvPr/>
        </p:nvSpPr>
        <p:spPr>
          <a:xfrm>
            <a:off x="483319" y="2259520"/>
            <a:ext cx="1501571" cy="307777"/>
          </a:xfrm>
          <a:prstGeom prst="rect">
            <a:avLst/>
          </a:prstGeom>
          <a:noFill/>
        </p:spPr>
        <p:txBody>
          <a:bodyPr wrap="square" rtlCol="0">
            <a:spAutoFit/>
          </a:bodyPr>
          <a:lstStyle/>
          <a:p>
            <a:r>
              <a:rPr lang="en-US" sz="1400" b="1" dirty="0">
                <a:solidFill>
                  <a:schemeClr val="bg1"/>
                </a:solidFill>
                <a:latin typeface="Arial Narrow" panose="020B0604020202020204" pitchFamily="34" charset="0"/>
                <a:cs typeface="Arial Narrow" panose="020B0604020202020204" pitchFamily="34" charset="0"/>
              </a:rPr>
              <a:t>Schedule</a:t>
            </a:r>
          </a:p>
        </p:txBody>
      </p:sp>
      <p:sp>
        <p:nvSpPr>
          <p:cNvPr id="11" name="TextBox 10">
            <a:extLst>
              <a:ext uri="{FF2B5EF4-FFF2-40B4-BE49-F238E27FC236}">
                <a16:creationId xmlns:a16="http://schemas.microsoft.com/office/drawing/2014/main" id="{D1D35B28-0418-4158-AC4D-81DEFFA91865}"/>
              </a:ext>
            </a:extLst>
          </p:cNvPr>
          <p:cNvSpPr txBox="1"/>
          <p:nvPr/>
        </p:nvSpPr>
        <p:spPr>
          <a:xfrm>
            <a:off x="483319" y="2611670"/>
            <a:ext cx="1501571" cy="871713"/>
          </a:xfrm>
          <a:prstGeom prst="rect">
            <a:avLst/>
          </a:prstGeom>
          <a:noFill/>
        </p:spPr>
        <p:txBody>
          <a:bodyPr wrap="square" rtlCol="0">
            <a:spAutoFit/>
          </a:bodyPr>
          <a:lstStyle/>
          <a:p>
            <a:r>
              <a:rPr lang="en-US" sz="1013" dirty="0">
                <a:solidFill>
                  <a:schemeClr val="bg1"/>
                </a:solidFill>
              </a:rPr>
              <a:t>Date: 05/06/2021</a:t>
            </a:r>
          </a:p>
          <a:p>
            <a:r>
              <a:rPr lang="en-US" sz="1013" dirty="0">
                <a:solidFill>
                  <a:schemeClr val="bg1"/>
                </a:solidFill>
              </a:rPr>
              <a:t>Time: 9:00 am- 10:00 am</a:t>
            </a:r>
          </a:p>
          <a:p>
            <a:r>
              <a:rPr lang="en-US" sz="1013" dirty="0">
                <a:solidFill>
                  <a:schemeClr val="bg1"/>
                </a:solidFill>
              </a:rPr>
              <a:t>Zoom Link: </a:t>
            </a:r>
            <a:r>
              <a:rPr lang="en-US" sz="1013" dirty="0">
                <a:solidFill>
                  <a:schemeClr val="bg1"/>
                </a:solidFill>
                <a:hlinkClick r:id="rId2">
                  <a:extLst>
                    <a:ext uri="{A12FA001-AC4F-418D-AE19-62706E023703}">
                      <ahyp:hlinkClr xmlns:ahyp="http://schemas.microsoft.com/office/drawing/2018/hyperlinkcolor" val="tx"/>
                    </a:ext>
                  </a:extLst>
                </a:hlinkClick>
              </a:rPr>
              <a:t>https://ucmerced.zoom.us/j/6404390317</a:t>
            </a:r>
            <a:endParaRPr lang="en-US" sz="1013" dirty="0">
              <a:solidFill>
                <a:schemeClr val="bg1"/>
              </a:solidFill>
            </a:endParaRPr>
          </a:p>
        </p:txBody>
      </p:sp>
      <p:sp>
        <p:nvSpPr>
          <p:cNvPr id="13" name="Rectangle 12">
            <a:extLst>
              <a:ext uri="{FF2B5EF4-FFF2-40B4-BE49-F238E27FC236}">
                <a16:creationId xmlns:a16="http://schemas.microsoft.com/office/drawing/2014/main" id="{6BDC02FC-B1AE-4AF4-A81B-E156A8B14823}"/>
              </a:ext>
            </a:extLst>
          </p:cNvPr>
          <p:cNvSpPr/>
          <p:nvPr/>
        </p:nvSpPr>
        <p:spPr>
          <a:xfrm>
            <a:off x="4341952" y="2482376"/>
            <a:ext cx="107659" cy="1532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4" name="Rectangle 13">
            <a:extLst>
              <a:ext uri="{FF2B5EF4-FFF2-40B4-BE49-F238E27FC236}">
                <a16:creationId xmlns:a16="http://schemas.microsoft.com/office/drawing/2014/main" id="{C0D05CAD-2423-4150-A2C5-000858BFEAF8}"/>
              </a:ext>
            </a:extLst>
          </p:cNvPr>
          <p:cNvSpPr/>
          <p:nvPr/>
        </p:nvSpPr>
        <p:spPr>
          <a:xfrm>
            <a:off x="141427" y="171381"/>
            <a:ext cx="6498524" cy="646331"/>
          </a:xfrm>
          <a:prstGeom prst="rect">
            <a:avLst/>
          </a:prstGeom>
        </p:spPr>
        <p:txBody>
          <a:bodyPr wrap="square">
            <a:spAutoFit/>
          </a:bodyPr>
          <a:lstStyle/>
          <a:p>
            <a:pPr algn="ctr"/>
            <a:r>
              <a:rPr lang="en-US" b="1" dirty="0">
                <a:solidFill>
                  <a:srgbClr val="DAA900"/>
                </a:solidFill>
                <a:latin typeface="Calibri" panose="020F0502020204030204" pitchFamily="34" charset="0"/>
                <a:cs typeface="Calibri" panose="020F0502020204030204" pitchFamily="34" charset="0"/>
              </a:rPr>
              <a:t>Electrical Engineering and Computer Science</a:t>
            </a:r>
            <a:br>
              <a:rPr lang="en-US" dirty="0">
                <a:solidFill>
                  <a:srgbClr val="DAA900"/>
                </a:solidFill>
              </a:rPr>
            </a:br>
            <a:r>
              <a:rPr lang="en-US" dirty="0">
                <a:latin typeface="Calibri Light" panose="020F0502020204030204" pitchFamily="34" charset="0"/>
                <a:cs typeface="Calibri Light" panose="020F0502020204030204" pitchFamily="34" charset="0"/>
              </a:rPr>
              <a:t>Ph.D. Dissertation Defense</a:t>
            </a:r>
            <a:endParaRPr lang="en-US" dirty="0"/>
          </a:p>
        </p:txBody>
      </p:sp>
      <p:sp>
        <p:nvSpPr>
          <p:cNvPr id="15" name="Rectangle 14">
            <a:extLst>
              <a:ext uri="{FF2B5EF4-FFF2-40B4-BE49-F238E27FC236}">
                <a16:creationId xmlns:a16="http://schemas.microsoft.com/office/drawing/2014/main" id="{BAF71AD8-E522-45CA-941B-79740A6C9B73}"/>
              </a:ext>
            </a:extLst>
          </p:cNvPr>
          <p:cNvSpPr/>
          <p:nvPr/>
        </p:nvSpPr>
        <p:spPr>
          <a:xfrm>
            <a:off x="458961" y="888175"/>
            <a:ext cx="5940078" cy="1200329"/>
          </a:xfrm>
          <a:prstGeom prst="rect">
            <a:avLst/>
          </a:prstGeom>
        </p:spPr>
        <p:txBody>
          <a:bodyPr wrap="square">
            <a:spAutoFit/>
          </a:bodyPr>
          <a:lstStyle/>
          <a:p>
            <a:pPr algn="ctr"/>
            <a:r>
              <a:rPr lang="en-US" b="1" dirty="0"/>
              <a:t>Towards Optimal 3D Reconstruction and Semantic Mapping</a:t>
            </a:r>
          </a:p>
          <a:p>
            <a:pPr algn="ctr"/>
            <a:r>
              <a:rPr lang="en-US" b="1" dirty="0"/>
              <a:t>Guoxiang Zhang</a:t>
            </a:r>
          </a:p>
          <a:p>
            <a:pPr algn="ctr"/>
            <a:r>
              <a:rPr lang="en-US" b="1" dirty="0"/>
              <a:t>Electrical Engineering and Computer Science</a:t>
            </a:r>
          </a:p>
          <a:p>
            <a:pPr algn="ctr"/>
            <a:r>
              <a:rPr lang="en-US" b="1" dirty="0"/>
              <a:t>University of California, Merced</a:t>
            </a:r>
          </a:p>
        </p:txBody>
      </p:sp>
      <p:sp>
        <p:nvSpPr>
          <p:cNvPr id="16" name="TextBox 15">
            <a:extLst>
              <a:ext uri="{FF2B5EF4-FFF2-40B4-BE49-F238E27FC236}">
                <a16:creationId xmlns:a16="http://schemas.microsoft.com/office/drawing/2014/main" id="{B3E8871E-28A4-4444-A8BD-4B170A038D8D}"/>
              </a:ext>
            </a:extLst>
          </p:cNvPr>
          <p:cNvSpPr txBox="1"/>
          <p:nvPr/>
        </p:nvSpPr>
        <p:spPr>
          <a:xfrm>
            <a:off x="469690" y="3692467"/>
            <a:ext cx="1949487" cy="307777"/>
          </a:xfrm>
          <a:prstGeom prst="rect">
            <a:avLst/>
          </a:prstGeom>
          <a:noFill/>
        </p:spPr>
        <p:txBody>
          <a:bodyPr wrap="square" rtlCol="0">
            <a:spAutoFit/>
          </a:bodyPr>
          <a:lstStyle/>
          <a:p>
            <a:r>
              <a:rPr lang="en-US" sz="1400" b="1" dirty="0">
                <a:solidFill>
                  <a:schemeClr val="bg1"/>
                </a:solidFill>
                <a:latin typeface="Arial Narrow" panose="020B0604020202020204" pitchFamily="34" charset="0"/>
                <a:cs typeface="Arial Narrow" panose="020B0604020202020204" pitchFamily="34" charset="0"/>
              </a:rPr>
              <a:t>More Information</a:t>
            </a:r>
          </a:p>
        </p:txBody>
      </p:sp>
      <p:sp>
        <p:nvSpPr>
          <p:cNvPr id="17" name="TextBox 16">
            <a:extLst>
              <a:ext uri="{FF2B5EF4-FFF2-40B4-BE49-F238E27FC236}">
                <a16:creationId xmlns:a16="http://schemas.microsoft.com/office/drawing/2014/main" id="{4B20D118-3683-4EF2-BC51-BBE325DFE3B9}"/>
              </a:ext>
            </a:extLst>
          </p:cNvPr>
          <p:cNvSpPr txBox="1"/>
          <p:nvPr/>
        </p:nvSpPr>
        <p:spPr>
          <a:xfrm>
            <a:off x="469690" y="3967354"/>
            <a:ext cx="1501571" cy="1027589"/>
          </a:xfrm>
          <a:prstGeom prst="rect">
            <a:avLst/>
          </a:prstGeom>
          <a:noFill/>
        </p:spPr>
        <p:txBody>
          <a:bodyPr wrap="square" rtlCol="0">
            <a:spAutoFit/>
          </a:bodyPr>
          <a:lstStyle/>
          <a:p>
            <a:r>
              <a:rPr lang="en-US" sz="1013" dirty="0">
                <a:solidFill>
                  <a:schemeClr val="bg1"/>
                </a:solidFill>
                <a:latin typeface="Calibri" panose="020F0502020204030204" pitchFamily="34" charset="0"/>
                <a:cs typeface="Calibri" panose="020F0502020204030204" pitchFamily="34" charset="0"/>
              </a:rPr>
              <a:t>Guoxiang Zhang</a:t>
            </a:r>
          </a:p>
          <a:p>
            <a:r>
              <a:rPr lang="en-US" sz="1013" dirty="0">
                <a:solidFill>
                  <a:schemeClr val="bg1"/>
                </a:solidFill>
                <a:latin typeface="Calibri" panose="020F0502020204030204" pitchFamily="34" charset="0"/>
                <a:cs typeface="Calibri" panose="020F0502020204030204" pitchFamily="34" charset="0"/>
              </a:rPr>
              <a:t>gzhang8@ucmerced.edu</a:t>
            </a:r>
          </a:p>
          <a:p>
            <a:endParaRPr lang="en-US" sz="1013" dirty="0">
              <a:solidFill>
                <a:schemeClr val="bg1"/>
              </a:solidFill>
              <a:latin typeface="Calibri" panose="020F0502020204030204" pitchFamily="34" charset="0"/>
              <a:cs typeface="Calibri" panose="020F0502020204030204" pitchFamily="34" charset="0"/>
            </a:endParaRPr>
          </a:p>
          <a:p>
            <a:r>
              <a:rPr lang="en-US" sz="1013" dirty="0">
                <a:solidFill>
                  <a:schemeClr val="bg1"/>
                </a:solidFill>
                <a:latin typeface="Calibri" panose="020F0502020204030204" pitchFamily="34" charset="0"/>
                <a:cs typeface="Calibri" panose="020F0502020204030204" pitchFamily="34" charset="0"/>
              </a:rPr>
              <a:t>Faculty Advisor:</a:t>
            </a:r>
          </a:p>
          <a:p>
            <a:r>
              <a:rPr lang="en-US" sz="1013" dirty="0" err="1">
                <a:solidFill>
                  <a:schemeClr val="bg1"/>
                </a:solidFill>
                <a:latin typeface="Calibri" panose="020F0502020204030204" pitchFamily="34" charset="0"/>
                <a:cs typeface="Calibri" panose="020F0502020204030204" pitchFamily="34" charset="0"/>
              </a:rPr>
              <a:t>YangQuan</a:t>
            </a:r>
            <a:r>
              <a:rPr lang="en-US" sz="1013" dirty="0">
                <a:solidFill>
                  <a:schemeClr val="bg1"/>
                </a:solidFill>
                <a:latin typeface="Calibri" panose="020F0502020204030204" pitchFamily="34" charset="0"/>
                <a:cs typeface="Calibri" panose="020F0502020204030204" pitchFamily="34" charset="0"/>
              </a:rPr>
              <a:t> Chen</a:t>
            </a:r>
          </a:p>
          <a:p>
            <a:r>
              <a:rPr lang="en-US" sz="1013" dirty="0">
                <a:solidFill>
                  <a:schemeClr val="bg1"/>
                </a:solidFill>
                <a:latin typeface="Calibri" panose="020F0502020204030204" pitchFamily="34" charset="0"/>
                <a:cs typeface="Calibri" panose="020F0502020204030204" pitchFamily="34" charset="0"/>
              </a:rPr>
              <a:t>ychen53@ucmerced.edu</a:t>
            </a:r>
            <a:endParaRPr lang="en-US" sz="1013" dirty="0">
              <a:solidFill>
                <a:schemeClr val="bg1"/>
              </a:solidFill>
            </a:endParaRPr>
          </a:p>
        </p:txBody>
      </p:sp>
      <p:sp>
        <p:nvSpPr>
          <p:cNvPr id="18" name="TextBox 17">
            <a:extLst>
              <a:ext uri="{FF2B5EF4-FFF2-40B4-BE49-F238E27FC236}">
                <a16:creationId xmlns:a16="http://schemas.microsoft.com/office/drawing/2014/main" id="{BB11577C-78AA-4186-B8A2-13DE5C71EBD9}"/>
              </a:ext>
            </a:extLst>
          </p:cNvPr>
          <p:cNvSpPr txBox="1"/>
          <p:nvPr/>
        </p:nvSpPr>
        <p:spPr>
          <a:xfrm>
            <a:off x="336273" y="5422395"/>
            <a:ext cx="2658011" cy="334707"/>
          </a:xfrm>
          <a:prstGeom prst="rect">
            <a:avLst/>
          </a:prstGeom>
          <a:noFill/>
        </p:spPr>
        <p:txBody>
          <a:bodyPr wrap="square" rtlCol="0">
            <a:spAutoFit/>
          </a:bodyPr>
          <a:lstStyle/>
          <a:p>
            <a:r>
              <a:rPr lang="en-US" sz="1575" b="1" dirty="0">
                <a:solidFill>
                  <a:srgbClr val="002856"/>
                </a:solidFill>
              </a:rPr>
              <a:t>Abstract</a:t>
            </a:r>
            <a:endParaRPr lang="en-US" sz="1575" b="1" dirty="0">
              <a:solidFill>
                <a:srgbClr val="002856"/>
              </a:solidFill>
              <a:latin typeface="Arial Narrow" panose="020B0604020202020204" pitchFamily="34" charset="0"/>
              <a:cs typeface="Arial Narrow" panose="020B0604020202020204" pitchFamily="34" charset="0"/>
            </a:endParaRPr>
          </a:p>
        </p:txBody>
      </p:sp>
      <p:sp>
        <p:nvSpPr>
          <p:cNvPr id="19" name="Rectangle 18">
            <a:extLst>
              <a:ext uri="{FF2B5EF4-FFF2-40B4-BE49-F238E27FC236}">
                <a16:creationId xmlns:a16="http://schemas.microsoft.com/office/drawing/2014/main" id="{EFE13F5A-B16B-4C37-9289-46640EF5AC70}"/>
              </a:ext>
            </a:extLst>
          </p:cNvPr>
          <p:cNvSpPr/>
          <p:nvPr/>
        </p:nvSpPr>
        <p:spPr>
          <a:xfrm>
            <a:off x="336273" y="5718572"/>
            <a:ext cx="6185453" cy="2462213"/>
          </a:xfrm>
          <a:prstGeom prst="rect">
            <a:avLst/>
          </a:prstGeom>
        </p:spPr>
        <p:txBody>
          <a:bodyPr wrap="square">
            <a:spAutoFit/>
          </a:bodyPr>
          <a:lstStyle/>
          <a:p>
            <a:r>
              <a:rPr lang="en-US" sz="1100" dirty="0">
                <a:solidFill>
                  <a:srgbClr val="5B5B5B"/>
                </a:solidFill>
                <a:latin typeface="Calibri" panose="020F0502020204030204" pitchFamily="34" charset="0"/>
                <a:cs typeface="Calibri" panose="020F0502020204030204" pitchFamily="34" charset="0"/>
              </a:rPr>
              <a:t>3D reconstruction and semantic mapping are of great importance for many tasks and applications, such as consumer robots, augmented reality, and autonomous vehicles. Despite the drastic advancements in solving the 3D reconstruction problem, it is still challenging to reconstruct accurate 3D models and create semantic maps. Within this dissertation, contributions are made to take steps closer towards optimal 3D reconstruction and semantic mapping. First,  we introduce a novel 3D reconstruction system that corrects surface loops with sparse feature-based bundle adjustment. In the system, fast 3D surface-based loop detection is done by a GPU-accelerated random sample consensus algorithm (RANSAC) with optimized randomness supported by fractional calculus. Then, to solve a low-precision problem in surface loop detection, an online method for loop sifting is proposed for real-time feedback to the users. For the best 3D reconstruction performance, an offline method for loop sifting and majorization is also proposed.  To overcome the difficulty in collecting ground truth data for evaluating 3D mapping systems, we propose dense map posterior (DMP) as a metric for 3D reconstruction and mapping evaluation that can work without any costly ground truth data. Finally, a simple and effective real-time 3D semantic mapping method is proposed. Besides, a benchmark suite for semantic mapping evaluation </a:t>
            </a:r>
            <a:r>
              <a:rPr lang="en-US" sz="1100">
                <a:solidFill>
                  <a:srgbClr val="5B5B5B"/>
                </a:solidFill>
                <a:latin typeface="Calibri" panose="020F0502020204030204" pitchFamily="34" charset="0"/>
                <a:cs typeface="Calibri" panose="020F0502020204030204" pitchFamily="34" charset="0"/>
              </a:rPr>
              <a:t>is presented.</a:t>
            </a:r>
            <a:endParaRPr lang="en-US" sz="1100" dirty="0">
              <a:solidFill>
                <a:srgbClr val="5B5B5B"/>
              </a:solidFill>
              <a:latin typeface="Calibri" panose="020F0502020204030204" pitchFamily="34" charset="0"/>
              <a:cs typeface="Calibri" panose="020F0502020204030204" pitchFamily="34" charset="0"/>
            </a:endParaRPr>
          </a:p>
        </p:txBody>
      </p:sp>
      <p:pic>
        <p:nvPicPr>
          <p:cNvPr id="21" name="Picture 20">
            <a:extLst>
              <a:ext uri="{FF2B5EF4-FFF2-40B4-BE49-F238E27FC236}">
                <a16:creationId xmlns:a16="http://schemas.microsoft.com/office/drawing/2014/main" id="{3C74E60A-E533-4816-800B-52B76410279B}"/>
              </a:ext>
            </a:extLst>
          </p:cNvPr>
          <p:cNvPicPr>
            <a:picLocks noChangeAspect="1"/>
          </p:cNvPicPr>
          <p:nvPr/>
        </p:nvPicPr>
        <p:blipFill>
          <a:blip r:embed="rId3"/>
          <a:stretch>
            <a:fillRect/>
          </a:stretch>
        </p:blipFill>
        <p:spPr>
          <a:xfrm>
            <a:off x="3562647" y="2172177"/>
            <a:ext cx="1618658" cy="1618658"/>
          </a:xfrm>
          <a:prstGeom prst="rect">
            <a:avLst/>
          </a:prstGeom>
          <a:effectLst>
            <a:outerShdw blurRad="63500" sx="102000" sy="102000" algn="ctr" rotWithShape="0">
              <a:prstClr val="black">
                <a:alpha val="40000"/>
              </a:prstClr>
            </a:outerShdw>
          </a:effectLst>
        </p:spPr>
      </p:pic>
      <p:pic>
        <p:nvPicPr>
          <p:cNvPr id="23" name="Picture 22">
            <a:extLst>
              <a:ext uri="{FF2B5EF4-FFF2-40B4-BE49-F238E27FC236}">
                <a16:creationId xmlns:a16="http://schemas.microsoft.com/office/drawing/2014/main" id="{71607D3B-F9EA-44C9-ACB9-07AF760C0C9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888526" y="8750105"/>
            <a:ext cx="1969474" cy="393894"/>
          </a:xfrm>
          <a:prstGeom prst="rect">
            <a:avLst/>
          </a:prstGeom>
        </p:spPr>
      </p:pic>
    </p:spTree>
    <p:extLst>
      <p:ext uri="{BB962C8B-B14F-4D97-AF65-F5344CB8AC3E}">
        <p14:creationId xmlns:p14="http://schemas.microsoft.com/office/powerpoint/2010/main" val="31462759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TotalTime>
  <Words>379</Words>
  <Application>Microsoft Office PowerPoint</Application>
  <PresentationFormat>Letter Paper (8.5x11 in)</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Guoxiang dissertation defense flyer</dc:title>
  <dc:creator>Isabel De Santiago</dc:creator>
  <cp:lastModifiedBy>Guoxiang Zhang</cp:lastModifiedBy>
  <cp:revision>34</cp:revision>
  <dcterms:created xsi:type="dcterms:W3CDTF">2021-02-25T19:24:56Z</dcterms:created>
  <dcterms:modified xsi:type="dcterms:W3CDTF">2021-04-20T19:08:43Z</dcterms:modified>
</cp:coreProperties>
</file>