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19"/>
  </p:notesMasterIdLst>
  <p:handoutMasterIdLst>
    <p:handoutMasterId r:id="rId20"/>
  </p:handoutMasterIdLst>
  <p:sldIdLst>
    <p:sldId id="1029" r:id="rId2"/>
    <p:sldId id="1041" r:id="rId3"/>
    <p:sldId id="1529" r:id="rId4"/>
    <p:sldId id="1532" r:id="rId5"/>
    <p:sldId id="1498" r:id="rId6"/>
    <p:sldId id="1534" r:id="rId7"/>
    <p:sldId id="1531" r:id="rId8"/>
    <p:sldId id="1535" r:id="rId9"/>
    <p:sldId id="1536" r:id="rId10"/>
    <p:sldId id="1530" r:id="rId11"/>
    <p:sldId id="1540" r:id="rId12"/>
    <p:sldId id="1541" r:id="rId13"/>
    <p:sldId id="1542" r:id="rId14"/>
    <p:sldId id="1543" r:id="rId15"/>
    <p:sldId id="1537" r:id="rId16"/>
    <p:sldId id="1538" r:id="rId17"/>
    <p:sldId id="1539" r:id="rId18"/>
  </p:sldIdLst>
  <p:sldSz cx="9144000" cy="6858000" type="screen4x3"/>
  <p:notesSz cx="6858000" cy="9144000"/>
  <p:custDataLst>
    <p:tags r:id="rId21"/>
  </p:custData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521415D9-36F7-43E2-AB2F-B90AF26B5E84}">
      <p14:sectionLst xmlns:p14="http://schemas.microsoft.com/office/powerpoint/2010/main">
        <p14:section name="Sección predeterminada" id="{299F4C43-B170-4592-9131-6E982ABB9F6C}">
          <p14:sldIdLst>
            <p14:sldId id="1029"/>
            <p14:sldId id="1041"/>
            <p14:sldId id="1529"/>
            <p14:sldId id="1532"/>
            <p14:sldId id="1498"/>
            <p14:sldId id="1534"/>
            <p14:sldId id="1531"/>
            <p14:sldId id="1535"/>
            <p14:sldId id="1536"/>
            <p14:sldId id="1530"/>
            <p14:sldId id="1540"/>
            <p14:sldId id="1541"/>
            <p14:sldId id="1542"/>
            <p14:sldId id="1543"/>
            <p14:sldId id="1537"/>
            <p14:sldId id="1538"/>
            <p14:sldId id="1539"/>
          </p14:sldIdLst>
        </p14:section>
        <p14:section name="Sección sin título" id="{406F4CCE-38BF-44F4-A17C-3C0B351BD6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iro bernardo viola villamizar" initials="jbvv" lastIdx="20" clrIdx="0">
    <p:extLst>
      <p:ext uri="{19B8F6BF-5375-455C-9EA6-DF929625EA0E}">
        <p15:presenceInfo xmlns:p15="http://schemas.microsoft.com/office/powerpoint/2012/main" userId="d42e90dcf30f559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00"/>
    <a:srgbClr val="DDDDDD"/>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5226" autoAdjust="0"/>
  </p:normalViewPr>
  <p:slideViewPr>
    <p:cSldViewPr>
      <p:cViewPr varScale="1">
        <p:scale>
          <a:sx n="86" d="100"/>
          <a:sy n="86" d="100"/>
        </p:scale>
        <p:origin x="1315" y="58"/>
      </p:cViewPr>
      <p:guideLst>
        <p:guide orient="horz" pos="2160"/>
        <p:guide pos="2880"/>
      </p:guideLst>
    </p:cSldViewPr>
  </p:slideViewPr>
  <p:outlineViewPr>
    <p:cViewPr>
      <p:scale>
        <a:sx n="33" d="100"/>
        <a:sy n="33" d="100"/>
      </p:scale>
      <p:origin x="0" y="9612"/>
    </p:cViewPr>
    <p:sldLst>
      <p:sld r:id="rId1" collapse="1"/>
    </p:sldLst>
  </p:outlineViewPr>
  <p:notesTextViewPr>
    <p:cViewPr>
      <p:scale>
        <a:sx n="3" d="2"/>
        <a:sy n="3" d="2"/>
      </p:scale>
      <p:origin x="0" y="0"/>
    </p:cViewPr>
  </p:notesTextViewPr>
  <p:sorterViewPr>
    <p:cViewPr>
      <p:scale>
        <a:sx n="66" d="100"/>
        <a:sy n="66" d="100"/>
      </p:scale>
      <p:origin x="0" y="0"/>
    </p:cViewPr>
  </p:sorterViewPr>
  <p:notesViewPr>
    <p:cSldViewPr>
      <p:cViewPr>
        <p:scale>
          <a:sx n="95" d="100"/>
          <a:sy n="95" d="100"/>
        </p:scale>
        <p:origin x="2506" y="-859"/>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_rels/data3.xml.rels><?xml version="1.0" encoding="UTF-8" standalone="yes"?>
<Relationships xmlns="http://schemas.openxmlformats.org/package/2006/relationships"><Relationship Id="rId1" Type="http://schemas.openxmlformats.org/officeDocument/2006/relationships/image" Target="../media/image540.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AC512F-5612-45B9-A54C-C636C28E84C4}"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s-CO"/>
        </a:p>
      </dgm:t>
    </dgm:pt>
    <dgm:pt modelId="{320CC4A0-DD9C-4613-BF8C-2C568FEA515E}">
      <dgm:prSet phldrT="[Texto]" custT="1"/>
      <dgm:spPr/>
      <dgm:t>
        <a:bodyPr/>
        <a:lstStyle/>
        <a:p>
          <a:r>
            <a:rPr lang="en-US" sz="2800" noProof="0" dirty="0">
              <a:solidFill>
                <a:schemeClr val="tx1"/>
              </a:solidFill>
            </a:rPr>
            <a:t>1</a:t>
          </a:r>
        </a:p>
      </dgm:t>
    </dgm:pt>
    <dgm:pt modelId="{A33548CC-DD25-499F-A119-844504FFAEAD}" type="parTrans" cxnId="{B95558F0-CDB9-4257-99E8-2C6E6BE55D69}">
      <dgm:prSet/>
      <dgm:spPr/>
      <dgm:t>
        <a:bodyPr/>
        <a:lstStyle/>
        <a:p>
          <a:endParaRPr lang="es-CO" sz="2800">
            <a:solidFill>
              <a:schemeClr val="tx1"/>
            </a:solidFill>
          </a:endParaRPr>
        </a:p>
      </dgm:t>
    </dgm:pt>
    <dgm:pt modelId="{73607B7D-881E-4483-A768-76BC25B5CB7A}" type="sibTrans" cxnId="{B95558F0-CDB9-4257-99E8-2C6E6BE55D69}">
      <dgm:prSet/>
      <dgm:spPr/>
      <dgm:t>
        <a:bodyPr/>
        <a:lstStyle/>
        <a:p>
          <a:endParaRPr lang="es-CO" sz="2800">
            <a:solidFill>
              <a:schemeClr val="tx1"/>
            </a:solidFill>
          </a:endParaRPr>
        </a:p>
      </dgm:t>
    </dgm:pt>
    <dgm:pt modelId="{092A7CF7-8917-4C2D-A726-10BC247C8CDD}">
      <dgm:prSet phldrT="[Texto]" custT="1"/>
      <dgm:spPr/>
      <dgm:t>
        <a:bodyPr/>
        <a:lstStyle/>
        <a:p>
          <a:r>
            <a:rPr lang="en-GB" sz="2800" noProof="0" dirty="0">
              <a:solidFill>
                <a:schemeClr val="tx1"/>
              </a:solidFill>
            </a:rPr>
            <a:t>Introduction</a:t>
          </a:r>
          <a:endParaRPr lang="en-US" sz="2800" noProof="0" dirty="0">
            <a:solidFill>
              <a:schemeClr val="tx1"/>
            </a:solidFill>
          </a:endParaRPr>
        </a:p>
      </dgm:t>
    </dgm:pt>
    <dgm:pt modelId="{43CAFF0B-8C80-49B6-993E-D58AD0F4F839}" type="parTrans" cxnId="{EF1B4B2D-DCEB-4B89-A54A-093A292A7AFE}">
      <dgm:prSet/>
      <dgm:spPr/>
      <dgm:t>
        <a:bodyPr/>
        <a:lstStyle/>
        <a:p>
          <a:endParaRPr lang="es-CO" sz="2800">
            <a:solidFill>
              <a:schemeClr val="tx1"/>
            </a:solidFill>
          </a:endParaRPr>
        </a:p>
      </dgm:t>
    </dgm:pt>
    <dgm:pt modelId="{EC3793F7-D1D9-492F-9385-6C43AE7F6401}" type="sibTrans" cxnId="{EF1B4B2D-DCEB-4B89-A54A-093A292A7AFE}">
      <dgm:prSet/>
      <dgm:spPr/>
      <dgm:t>
        <a:bodyPr/>
        <a:lstStyle/>
        <a:p>
          <a:endParaRPr lang="es-CO" sz="2800">
            <a:solidFill>
              <a:schemeClr val="tx1"/>
            </a:solidFill>
          </a:endParaRPr>
        </a:p>
      </dgm:t>
    </dgm:pt>
    <dgm:pt modelId="{CBEB3076-342D-47BC-B8FA-03D61D58AA56}">
      <dgm:prSet phldrT="[Texto]" custT="1"/>
      <dgm:spPr/>
      <dgm:t>
        <a:bodyPr/>
        <a:lstStyle/>
        <a:p>
          <a:r>
            <a:rPr lang="en-GB" sz="2800" noProof="0" dirty="0">
              <a:solidFill>
                <a:schemeClr val="tx1"/>
              </a:solidFill>
            </a:rPr>
            <a:t>2</a:t>
          </a:r>
          <a:endParaRPr lang="en-US" sz="2800" noProof="0" dirty="0">
            <a:solidFill>
              <a:schemeClr val="tx1"/>
            </a:solidFill>
          </a:endParaRPr>
        </a:p>
      </dgm:t>
    </dgm:pt>
    <dgm:pt modelId="{4F9E2BB8-6353-4144-9AE3-6F3ABD6E4252}" type="parTrans" cxnId="{A3D963A2-F372-4807-BDD5-DAE4AAC15C2D}">
      <dgm:prSet/>
      <dgm:spPr/>
      <dgm:t>
        <a:bodyPr/>
        <a:lstStyle/>
        <a:p>
          <a:endParaRPr lang="es-CO" sz="2800">
            <a:solidFill>
              <a:schemeClr val="tx1"/>
            </a:solidFill>
          </a:endParaRPr>
        </a:p>
      </dgm:t>
    </dgm:pt>
    <dgm:pt modelId="{6F5B56BD-0A80-4103-903D-BEC99FEC54B6}" type="sibTrans" cxnId="{A3D963A2-F372-4807-BDD5-DAE4AAC15C2D}">
      <dgm:prSet/>
      <dgm:spPr/>
      <dgm:t>
        <a:bodyPr/>
        <a:lstStyle/>
        <a:p>
          <a:endParaRPr lang="es-CO" sz="2800">
            <a:solidFill>
              <a:schemeClr val="tx1"/>
            </a:solidFill>
          </a:endParaRPr>
        </a:p>
      </dgm:t>
    </dgm:pt>
    <dgm:pt modelId="{A473C11E-CBEB-4EA3-8532-855BF6CEA2C3}">
      <dgm:prSet phldrT="[Texto]" custT="1"/>
      <dgm:spPr/>
      <dgm:t>
        <a:bodyPr/>
        <a:lstStyle/>
        <a:p>
          <a:r>
            <a:rPr lang="en-GB" sz="2800" noProof="0" dirty="0">
              <a:solidFill>
                <a:schemeClr val="tx1"/>
              </a:solidFill>
            </a:rPr>
            <a:t>3</a:t>
          </a:r>
          <a:endParaRPr lang="en-US" sz="2800" noProof="0" dirty="0">
            <a:solidFill>
              <a:schemeClr val="tx1"/>
            </a:solidFill>
          </a:endParaRPr>
        </a:p>
      </dgm:t>
    </dgm:pt>
    <dgm:pt modelId="{CCA35D2B-0BF2-46BB-8AAB-25686BCFADE1}" type="parTrans" cxnId="{246DB9FA-B1FA-458D-A4F0-FACC859927A3}">
      <dgm:prSet/>
      <dgm:spPr/>
      <dgm:t>
        <a:bodyPr/>
        <a:lstStyle/>
        <a:p>
          <a:endParaRPr lang="es-CO" sz="2800">
            <a:solidFill>
              <a:schemeClr val="tx1"/>
            </a:solidFill>
          </a:endParaRPr>
        </a:p>
      </dgm:t>
    </dgm:pt>
    <dgm:pt modelId="{C62A3D91-097C-4917-85FD-C82CBC06AE5A}" type="sibTrans" cxnId="{246DB9FA-B1FA-458D-A4F0-FACC859927A3}">
      <dgm:prSet/>
      <dgm:spPr/>
      <dgm:t>
        <a:bodyPr/>
        <a:lstStyle/>
        <a:p>
          <a:endParaRPr lang="es-CO" sz="2800">
            <a:solidFill>
              <a:schemeClr val="tx1"/>
            </a:solidFill>
          </a:endParaRPr>
        </a:p>
      </dgm:t>
    </dgm:pt>
    <dgm:pt modelId="{3C58AA48-1F94-4E4A-8C2E-BB2B39741F40}">
      <dgm:prSet phldrT="[Texto]" custT="1"/>
      <dgm:spPr>
        <a:ln>
          <a:solidFill>
            <a:schemeClr val="accent3">
              <a:lumMod val="50000"/>
            </a:schemeClr>
          </a:solidFill>
        </a:ln>
      </dgm:spPr>
      <dgm:t>
        <a:bodyPr/>
        <a:lstStyle/>
        <a:p>
          <a:r>
            <a:rPr lang="en-GB" sz="2800" noProof="0" dirty="0">
              <a:solidFill>
                <a:schemeClr val="tx1"/>
              </a:solidFill>
            </a:rPr>
            <a:t>L-Type network Plasma Impedance Matching</a:t>
          </a:r>
          <a:endParaRPr lang="en-US" sz="2800" noProof="0" dirty="0">
            <a:solidFill>
              <a:schemeClr val="tx1"/>
            </a:solidFill>
          </a:endParaRPr>
        </a:p>
      </dgm:t>
    </dgm:pt>
    <dgm:pt modelId="{D79D6C5B-7188-46C9-B061-F871083DFC9A}" type="parTrans" cxnId="{6376A0DB-AED7-4CB3-8F41-E2087F240A78}">
      <dgm:prSet/>
      <dgm:spPr/>
      <dgm:t>
        <a:bodyPr/>
        <a:lstStyle/>
        <a:p>
          <a:endParaRPr lang="en-US"/>
        </a:p>
      </dgm:t>
    </dgm:pt>
    <dgm:pt modelId="{62127F2F-0B3F-479A-B604-6941CF2B5D6F}" type="sibTrans" cxnId="{6376A0DB-AED7-4CB3-8F41-E2087F240A78}">
      <dgm:prSet/>
      <dgm:spPr/>
      <dgm:t>
        <a:bodyPr/>
        <a:lstStyle/>
        <a:p>
          <a:endParaRPr lang="en-US"/>
        </a:p>
      </dgm:t>
    </dgm:pt>
    <dgm:pt modelId="{E787AD6D-AE25-4E03-AA81-708BB7040F76}">
      <dgm:prSet phldrT="[Texto]" custT="1"/>
      <dgm:spPr>
        <a:solidFill>
          <a:schemeClr val="accent5">
            <a:lumMod val="60000"/>
            <a:lumOff val="40000"/>
          </a:schemeClr>
        </a:solidFill>
        <a:ln>
          <a:solidFill>
            <a:schemeClr val="accent3">
              <a:lumMod val="50000"/>
            </a:schemeClr>
          </a:solidFill>
        </a:ln>
      </dgm:spPr>
      <dgm:t>
        <a:bodyPr/>
        <a:lstStyle/>
        <a:p>
          <a:r>
            <a:rPr lang="en-GB" sz="2800" noProof="0" dirty="0">
              <a:solidFill>
                <a:schemeClr val="tx1"/>
              </a:solidFill>
            </a:rPr>
            <a:t>4</a:t>
          </a:r>
          <a:endParaRPr lang="en-US" sz="2800" noProof="0" dirty="0">
            <a:solidFill>
              <a:schemeClr val="tx1"/>
            </a:solidFill>
          </a:endParaRPr>
        </a:p>
      </dgm:t>
    </dgm:pt>
    <dgm:pt modelId="{4925FA83-57BE-48A8-9382-B180D4B48275}" type="parTrans" cxnId="{C1076541-B08F-4646-935F-F1B221423831}">
      <dgm:prSet/>
      <dgm:spPr/>
      <dgm:t>
        <a:bodyPr/>
        <a:lstStyle/>
        <a:p>
          <a:endParaRPr lang="en-US"/>
        </a:p>
      </dgm:t>
    </dgm:pt>
    <dgm:pt modelId="{F3C2A2AF-0A4C-4469-8C32-0C0F27BE39EF}" type="sibTrans" cxnId="{C1076541-B08F-4646-935F-F1B221423831}">
      <dgm:prSet/>
      <dgm:spPr/>
      <dgm:t>
        <a:bodyPr/>
        <a:lstStyle/>
        <a:p>
          <a:endParaRPr lang="en-US"/>
        </a:p>
      </dgm:t>
    </dgm:pt>
    <dgm:pt modelId="{C3E6CAB7-A3EB-4B58-B36A-BF7BDB9955D3}">
      <dgm:prSet phldrT="[Texto]" custT="1"/>
      <dgm:spPr>
        <a:ln>
          <a:solidFill>
            <a:schemeClr val="accent3">
              <a:lumMod val="50000"/>
            </a:schemeClr>
          </a:solidFill>
        </a:ln>
      </dgm:spPr>
      <dgm:t>
        <a:bodyPr/>
        <a:lstStyle/>
        <a:p>
          <a:r>
            <a:rPr lang="en-GB" sz="2800" noProof="0" dirty="0">
              <a:solidFill>
                <a:schemeClr val="tx1"/>
              </a:solidFill>
            </a:rPr>
            <a:t>Conclusions and future works</a:t>
          </a:r>
          <a:endParaRPr lang="en-US" sz="2800" noProof="0" dirty="0">
            <a:solidFill>
              <a:schemeClr val="tx1"/>
            </a:solidFill>
          </a:endParaRPr>
        </a:p>
      </dgm:t>
    </dgm:pt>
    <dgm:pt modelId="{773C4310-DB7A-45FB-9147-B0B04F2FCCDF}" type="parTrans" cxnId="{EABBCF8F-65DF-49E0-8D0C-E5E38787BDB9}">
      <dgm:prSet/>
      <dgm:spPr/>
      <dgm:t>
        <a:bodyPr/>
        <a:lstStyle/>
        <a:p>
          <a:endParaRPr lang="en-US"/>
        </a:p>
      </dgm:t>
    </dgm:pt>
    <dgm:pt modelId="{55FDD917-745A-4DD5-A18F-86FE19C1C25B}" type="sibTrans" cxnId="{EABBCF8F-65DF-49E0-8D0C-E5E38787BDB9}">
      <dgm:prSet/>
      <dgm:spPr/>
      <dgm:t>
        <a:bodyPr/>
        <a:lstStyle/>
        <a:p>
          <a:endParaRPr lang="en-US"/>
        </a:p>
      </dgm:t>
    </dgm:pt>
    <dgm:pt modelId="{5C493A0B-16C5-4587-A3FA-171E164C1304}">
      <dgm:prSet phldrT="[Texto]" custT="1"/>
      <dgm:spPr/>
      <dgm:t>
        <a:bodyPr/>
        <a:lstStyle/>
        <a:p>
          <a:r>
            <a:rPr lang="en-GB" sz="2800" noProof="0" dirty="0">
              <a:solidFill>
                <a:schemeClr val="tx1"/>
              </a:solidFill>
            </a:rPr>
            <a:t>Fractional-Order Extremum Seeking Control</a:t>
          </a:r>
          <a:endParaRPr lang="en-US" sz="2800" noProof="0" dirty="0">
            <a:solidFill>
              <a:schemeClr val="tx1"/>
            </a:solidFill>
          </a:endParaRPr>
        </a:p>
      </dgm:t>
    </dgm:pt>
    <dgm:pt modelId="{DAEC2ACC-5F45-4BB5-9729-43E858F8BD84}" type="parTrans" cxnId="{1F9E137F-DB8D-42C8-B675-A0DF8092CE0C}">
      <dgm:prSet/>
      <dgm:spPr/>
      <dgm:t>
        <a:bodyPr/>
        <a:lstStyle/>
        <a:p>
          <a:endParaRPr lang="en-US"/>
        </a:p>
      </dgm:t>
    </dgm:pt>
    <dgm:pt modelId="{ECF66EE2-231D-479D-834C-8803DF6768C5}" type="sibTrans" cxnId="{1F9E137F-DB8D-42C8-B675-A0DF8092CE0C}">
      <dgm:prSet/>
      <dgm:spPr/>
      <dgm:t>
        <a:bodyPr/>
        <a:lstStyle/>
        <a:p>
          <a:endParaRPr lang="en-US"/>
        </a:p>
      </dgm:t>
    </dgm:pt>
    <dgm:pt modelId="{7CE74292-5190-422F-9FA2-BCA1C0CF64E8}" type="pres">
      <dgm:prSet presAssocID="{65AC512F-5612-45B9-A54C-C636C28E84C4}" presName="linearFlow" presStyleCnt="0">
        <dgm:presLayoutVars>
          <dgm:dir/>
          <dgm:animLvl val="lvl"/>
          <dgm:resizeHandles val="exact"/>
        </dgm:presLayoutVars>
      </dgm:prSet>
      <dgm:spPr/>
    </dgm:pt>
    <dgm:pt modelId="{392CB1A5-AB59-4C8F-8422-7875DC65EC92}" type="pres">
      <dgm:prSet presAssocID="{320CC4A0-DD9C-4613-BF8C-2C568FEA515E}" presName="composite" presStyleCnt="0"/>
      <dgm:spPr/>
    </dgm:pt>
    <dgm:pt modelId="{3F4BE60B-ECAA-4C77-978B-42A8DF792640}" type="pres">
      <dgm:prSet presAssocID="{320CC4A0-DD9C-4613-BF8C-2C568FEA515E}" presName="parentText" presStyleLbl="alignNode1" presStyleIdx="0" presStyleCnt="4">
        <dgm:presLayoutVars>
          <dgm:chMax val="1"/>
          <dgm:bulletEnabled val="1"/>
        </dgm:presLayoutVars>
      </dgm:prSet>
      <dgm:spPr/>
    </dgm:pt>
    <dgm:pt modelId="{5474B9C0-A526-4F9C-BA83-6F277314A9EB}" type="pres">
      <dgm:prSet presAssocID="{320CC4A0-DD9C-4613-BF8C-2C568FEA515E}" presName="descendantText" presStyleLbl="alignAcc1" presStyleIdx="0" presStyleCnt="4">
        <dgm:presLayoutVars>
          <dgm:bulletEnabled val="1"/>
        </dgm:presLayoutVars>
      </dgm:prSet>
      <dgm:spPr/>
    </dgm:pt>
    <dgm:pt modelId="{46260685-03D2-48C5-9FE6-20DEAAB2EEE3}" type="pres">
      <dgm:prSet presAssocID="{73607B7D-881E-4483-A768-76BC25B5CB7A}" presName="sp" presStyleCnt="0"/>
      <dgm:spPr/>
    </dgm:pt>
    <dgm:pt modelId="{2F5CDD4B-9E4B-41B0-9CBC-96381E0FDA19}" type="pres">
      <dgm:prSet presAssocID="{CBEB3076-342D-47BC-B8FA-03D61D58AA56}" presName="composite" presStyleCnt="0"/>
      <dgm:spPr/>
    </dgm:pt>
    <dgm:pt modelId="{62718F56-1C71-46A5-A1C1-836F7F4B0D99}" type="pres">
      <dgm:prSet presAssocID="{CBEB3076-342D-47BC-B8FA-03D61D58AA56}" presName="parentText" presStyleLbl="alignNode1" presStyleIdx="1" presStyleCnt="4">
        <dgm:presLayoutVars>
          <dgm:chMax val="1"/>
          <dgm:bulletEnabled val="1"/>
        </dgm:presLayoutVars>
      </dgm:prSet>
      <dgm:spPr/>
    </dgm:pt>
    <dgm:pt modelId="{668803DB-26DA-4D34-8500-B3E21198EDF3}" type="pres">
      <dgm:prSet presAssocID="{CBEB3076-342D-47BC-B8FA-03D61D58AA56}" presName="descendantText" presStyleLbl="alignAcc1" presStyleIdx="1" presStyleCnt="4" custLinFactNeighborX="0" custLinFactNeighborY="0">
        <dgm:presLayoutVars>
          <dgm:bulletEnabled val="1"/>
        </dgm:presLayoutVars>
      </dgm:prSet>
      <dgm:spPr/>
    </dgm:pt>
    <dgm:pt modelId="{73441C26-B760-4C12-9B0E-4C11FE5EED37}" type="pres">
      <dgm:prSet presAssocID="{6F5B56BD-0A80-4103-903D-BEC99FEC54B6}" presName="sp" presStyleCnt="0"/>
      <dgm:spPr/>
    </dgm:pt>
    <dgm:pt modelId="{D77EE27E-60C1-406C-9499-8F80EA527019}" type="pres">
      <dgm:prSet presAssocID="{A473C11E-CBEB-4EA3-8532-855BF6CEA2C3}" presName="composite" presStyleCnt="0"/>
      <dgm:spPr/>
    </dgm:pt>
    <dgm:pt modelId="{DA3BB2C2-99B5-47D3-B804-ED5AAD2A7710}" type="pres">
      <dgm:prSet presAssocID="{A473C11E-CBEB-4EA3-8532-855BF6CEA2C3}" presName="parentText" presStyleLbl="alignNode1" presStyleIdx="2" presStyleCnt="4">
        <dgm:presLayoutVars>
          <dgm:chMax val="1"/>
          <dgm:bulletEnabled val="1"/>
        </dgm:presLayoutVars>
      </dgm:prSet>
      <dgm:spPr/>
    </dgm:pt>
    <dgm:pt modelId="{7C0D6F29-52D1-49A8-B1B2-20982A41E98A}" type="pres">
      <dgm:prSet presAssocID="{A473C11E-CBEB-4EA3-8532-855BF6CEA2C3}" presName="descendantText" presStyleLbl="alignAcc1" presStyleIdx="2" presStyleCnt="4">
        <dgm:presLayoutVars>
          <dgm:bulletEnabled val="1"/>
        </dgm:presLayoutVars>
      </dgm:prSet>
      <dgm:spPr/>
    </dgm:pt>
    <dgm:pt modelId="{29F9D797-A752-4721-AC1C-9FAA5AFE9913}" type="pres">
      <dgm:prSet presAssocID="{C62A3D91-097C-4917-85FD-C82CBC06AE5A}" presName="sp" presStyleCnt="0"/>
      <dgm:spPr/>
    </dgm:pt>
    <dgm:pt modelId="{E22F79C3-4493-4CCA-95D3-B2CCAB842DEC}" type="pres">
      <dgm:prSet presAssocID="{E787AD6D-AE25-4E03-AA81-708BB7040F76}" presName="composite" presStyleCnt="0"/>
      <dgm:spPr/>
    </dgm:pt>
    <dgm:pt modelId="{A089CDB4-C3F6-4EDB-AFB6-B317C9B43EBF}" type="pres">
      <dgm:prSet presAssocID="{E787AD6D-AE25-4E03-AA81-708BB7040F76}" presName="parentText" presStyleLbl="alignNode1" presStyleIdx="3" presStyleCnt="4">
        <dgm:presLayoutVars>
          <dgm:chMax val="1"/>
          <dgm:bulletEnabled val="1"/>
        </dgm:presLayoutVars>
      </dgm:prSet>
      <dgm:spPr/>
    </dgm:pt>
    <dgm:pt modelId="{1B6EEEC3-29CD-462B-B096-E1137FCF8BA7}" type="pres">
      <dgm:prSet presAssocID="{E787AD6D-AE25-4E03-AA81-708BB7040F76}" presName="descendantText" presStyleLbl="alignAcc1" presStyleIdx="3" presStyleCnt="4">
        <dgm:presLayoutVars>
          <dgm:bulletEnabled val="1"/>
        </dgm:presLayoutVars>
      </dgm:prSet>
      <dgm:spPr/>
    </dgm:pt>
  </dgm:ptLst>
  <dgm:cxnLst>
    <dgm:cxn modelId="{A71DA213-67F4-4382-80E0-05A8127C5F6D}" type="presOf" srcId="{3C58AA48-1F94-4E4A-8C2E-BB2B39741F40}" destId="{7C0D6F29-52D1-49A8-B1B2-20982A41E98A}" srcOrd="0" destOrd="0" presId="urn:microsoft.com/office/officeart/2005/8/layout/chevron2"/>
    <dgm:cxn modelId="{E042132D-B945-47F7-9883-9FAA107D65B7}" type="presOf" srcId="{320CC4A0-DD9C-4613-BF8C-2C568FEA515E}" destId="{3F4BE60B-ECAA-4C77-978B-42A8DF792640}" srcOrd="0" destOrd="0" presId="urn:microsoft.com/office/officeart/2005/8/layout/chevron2"/>
    <dgm:cxn modelId="{EF1B4B2D-DCEB-4B89-A54A-093A292A7AFE}" srcId="{320CC4A0-DD9C-4613-BF8C-2C568FEA515E}" destId="{092A7CF7-8917-4C2D-A726-10BC247C8CDD}" srcOrd="0" destOrd="0" parTransId="{43CAFF0B-8C80-49B6-993E-D58AD0F4F839}" sibTransId="{EC3793F7-D1D9-492F-9385-6C43AE7F6401}"/>
    <dgm:cxn modelId="{C1076541-B08F-4646-935F-F1B221423831}" srcId="{65AC512F-5612-45B9-A54C-C636C28E84C4}" destId="{E787AD6D-AE25-4E03-AA81-708BB7040F76}" srcOrd="3" destOrd="0" parTransId="{4925FA83-57BE-48A8-9382-B180D4B48275}" sibTransId="{F3C2A2AF-0A4C-4469-8C32-0C0F27BE39EF}"/>
    <dgm:cxn modelId="{A736876A-C5D4-417D-ACA1-4D82527E4A4F}" type="presOf" srcId="{65AC512F-5612-45B9-A54C-C636C28E84C4}" destId="{7CE74292-5190-422F-9FA2-BCA1C0CF64E8}" srcOrd="0" destOrd="0" presId="urn:microsoft.com/office/officeart/2005/8/layout/chevron2"/>
    <dgm:cxn modelId="{F63F034F-DC31-4A17-9090-A68800256496}" type="presOf" srcId="{A473C11E-CBEB-4EA3-8532-855BF6CEA2C3}" destId="{DA3BB2C2-99B5-47D3-B804-ED5AAD2A7710}" srcOrd="0" destOrd="0" presId="urn:microsoft.com/office/officeart/2005/8/layout/chevron2"/>
    <dgm:cxn modelId="{37142354-4D55-42BF-BDAC-D03D12546FDD}" type="presOf" srcId="{E787AD6D-AE25-4E03-AA81-708BB7040F76}" destId="{A089CDB4-C3F6-4EDB-AFB6-B317C9B43EBF}" srcOrd="0" destOrd="0" presId="urn:microsoft.com/office/officeart/2005/8/layout/chevron2"/>
    <dgm:cxn modelId="{1F9E137F-DB8D-42C8-B675-A0DF8092CE0C}" srcId="{CBEB3076-342D-47BC-B8FA-03D61D58AA56}" destId="{5C493A0B-16C5-4587-A3FA-171E164C1304}" srcOrd="0" destOrd="0" parTransId="{DAEC2ACC-5F45-4BB5-9729-43E858F8BD84}" sibTransId="{ECF66EE2-231D-479D-834C-8803DF6768C5}"/>
    <dgm:cxn modelId="{EABBCF8F-65DF-49E0-8D0C-E5E38787BDB9}" srcId="{E787AD6D-AE25-4E03-AA81-708BB7040F76}" destId="{C3E6CAB7-A3EB-4B58-B36A-BF7BDB9955D3}" srcOrd="0" destOrd="0" parTransId="{773C4310-DB7A-45FB-9147-B0B04F2FCCDF}" sibTransId="{55FDD917-745A-4DD5-A18F-86FE19C1C25B}"/>
    <dgm:cxn modelId="{80BBAEA0-C0D8-434F-9C2F-E32B3C30DA10}" type="presOf" srcId="{092A7CF7-8917-4C2D-A726-10BC247C8CDD}" destId="{5474B9C0-A526-4F9C-BA83-6F277314A9EB}" srcOrd="0" destOrd="0" presId="urn:microsoft.com/office/officeart/2005/8/layout/chevron2"/>
    <dgm:cxn modelId="{A3D963A2-F372-4807-BDD5-DAE4AAC15C2D}" srcId="{65AC512F-5612-45B9-A54C-C636C28E84C4}" destId="{CBEB3076-342D-47BC-B8FA-03D61D58AA56}" srcOrd="1" destOrd="0" parTransId="{4F9E2BB8-6353-4144-9AE3-6F3ABD6E4252}" sibTransId="{6F5B56BD-0A80-4103-903D-BEC99FEC54B6}"/>
    <dgm:cxn modelId="{0484E9AC-0E56-4A3C-A9A6-E4ECF7D9D1BE}" type="presOf" srcId="{5C493A0B-16C5-4587-A3FA-171E164C1304}" destId="{668803DB-26DA-4D34-8500-B3E21198EDF3}" srcOrd="0" destOrd="0" presId="urn:microsoft.com/office/officeart/2005/8/layout/chevron2"/>
    <dgm:cxn modelId="{BF1A9BB0-055D-4031-83C8-CC95577CFE86}" type="presOf" srcId="{C3E6CAB7-A3EB-4B58-B36A-BF7BDB9955D3}" destId="{1B6EEEC3-29CD-462B-B096-E1137FCF8BA7}" srcOrd="0" destOrd="0" presId="urn:microsoft.com/office/officeart/2005/8/layout/chevron2"/>
    <dgm:cxn modelId="{437BC2C1-BA72-4722-93E7-B7825ED79DF7}" type="presOf" srcId="{CBEB3076-342D-47BC-B8FA-03D61D58AA56}" destId="{62718F56-1C71-46A5-A1C1-836F7F4B0D99}" srcOrd="0" destOrd="0" presId="urn:microsoft.com/office/officeart/2005/8/layout/chevron2"/>
    <dgm:cxn modelId="{6376A0DB-AED7-4CB3-8F41-E2087F240A78}" srcId="{A473C11E-CBEB-4EA3-8532-855BF6CEA2C3}" destId="{3C58AA48-1F94-4E4A-8C2E-BB2B39741F40}" srcOrd="0" destOrd="0" parTransId="{D79D6C5B-7188-46C9-B061-F871083DFC9A}" sibTransId="{62127F2F-0B3F-479A-B604-6941CF2B5D6F}"/>
    <dgm:cxn modelId="{B95558F0-CDB9-4257-99E8-2C6E6BE55D69}" srcId="{65AC512F-5612-45B9-A54C-C636C28E84C4}" destId="{320CC4A0-DD9C-4613-BF8C-2C568FEA515E}" srcOrd="0" destOrd="0" parTransId="{A33548CC-DD25-499F-A119-844504FFAEAD}" sibTransId="{73607B7D-881E-4483-A768-76BC25B5CB7A}"/>
    <dgm:cxn modelId="{246DB9FA-B1FA-458D-A4F0-FACC859927A3}" srcId="{65AC512F-5612-45B9-A54C-C636C28E84C4}" destId="{A473C11E-CBEB-4EA3-8532-855BF6CEA2C3}" srcOrd="2" destOrd="0" parTransId="{CCA35D2B-0BF2-46BB-8AAB-25686BCFADE1}" sibTransId="{C62A3D91-097C-4917-85FD-C82CBC06AE5A}"/>
    <dgm:cxn modelId="{3053A319-3C87-48AC-BB3A-DDA937DC2957}" type="presParOf" srcId="{7CE74292-5190-422F-9FA2-BCA1C0CF64E8}" destId="{392CB1A5-AB59-4C8F-8422-7875DC65EC92}" srcOrd="0" destOrd="0" presId="urn:microsoft.com/office/officeart/2005/8/layout/chevron2"/>
    <dgm:cxn modelId="{22F98133-09AE-4CFE-9301-51F6A9B91E51}" type="presParOf" srcId="{392CB1A5-AB59-4C8F-8422-7875DC65EC92}" destId="{3F4BE60B-ECAA-4C77-978B-42A8DF792640}" srcOrd="0" destOrd="0" presId="urn:microsoft.com/office/officeart/2005/8/layout/chevron2"/>
    <dgm:cxn modelId="{716DF9A0-7050-4009-8B6D-0B2FC503A726}" type="presParOf" srcId="{392CB1A5-AB59-4C8F-8422-7875DC65EC92}" destId="{5474B9C0-A526-4F9C-BA83-6F277314A9EB}" srcOrd="1" destOrd="0" presId="urn:microsoft.com/office/officeart/2005/8/layout/chevron2"/>
    <dgm:cxn modelId="{BA3A70F4-822D-4DA1-98DB-2CCEBFC99FE1}" type="presParOf" srcId="{7CE74292-5190-422F-9FA2-BCA1C0CF64E8}" destId="{46260685-03D2-48C5-9FE6-20DEAAB2EEE3}" srcOrd="1" destOrd="0" presId="urn:microsoft.com/office/officeart/2005/8/layout/chevron2"/>
    <dgm:cxn modelId="{E43D3735-B662-4935-A3E1-65440749EB4F}" type="presParOf" srcId="{7CE74292-5190-422F-9FA2-BCA1C0CF64E8}" destId="{2F5CDD4B-9E4B-41B0-9CBC-96381E0FDA19}" srcOrd="2" destOrd="0" presId="urn:microsoft.com/office/officeart/2005/8/layout/chevron2"/>
    <dgm:cxn modelId="{2CA1479B-26A7-4D8A-B058-90DC806EC827}" type="presParOf" srcId="{2F5CDD4B-9E4B-41B0-9CBC-96381E0FDA19}" destId="{62718F56-1C71-46A5-A1C1-836F7F4B0D99}" srcOrd="0" destOrd="0" presId="urn:microsoft.com/office/officeart/2005/8/layout/chevron2"/>
    <dgm:cxn modelId="{6AD03ECC-FEF6-47D0-A6AE-CED35954F6E0}" type="presParOf" srcId="{2F5CDD4B-9E4B-41B0-9CBC-96381E0FDA19}" destId="{668803DB-26DA-4D34-8500-B3E21198EDF3}" srcOrd="1" destOrd="0" presId="urn:microsoft.com/office/officeart/2005/8/layout/chevron2"/>
    <dgm:cxn modelId="{04A5D9FC-2AD1-45A8-BEC6-86AB3E64FFBF}" type="presParOf" srcId="{7CE74292-5190-422F-9FA2-BCA1C0CF64E8}" destId="{73441C26-B760-4C12-9B0E-4C11FE5EED37}" srcOrd="3" destOrd="0" presId="urn:microsoft.com/office/officeart/2005/8/layout/chevron2"/>
    <dgm:cxn modelId="{F6526D58-FDD0-428F-8B6C-E287987B776C}" type="presParOf" srcId="{7CE74292-5190-422F-9FA2-BCA1C0CF64E8}" destId="{D77EE27E-60C1-406C-9499-8F80EA527019}" srcOrd="4" destOrd="0" presId="urn:microsoft.com/office/officeart/2005/8/layout/chevron2"/>
    <dgm:cxn modelId="{4BA844B4-42AC-40DD-B014-C12196CD3ABB}" type="presParOf" srcId="{D77EE27E-60C1-406C-9499-8F80EA527019}" destId="{DA3BB2C2-99B5-47D3-B804-ED5AAD2A7710}" srcOrd="0" destOrd="0" presId="urn:microsoft.com/office/officeart/2005/8/layout/chevron2"/>
    <dgm:cxn modelId="{2AF439C4-75CD-4BC6-AF3C-5B147106A71F}" type="presParOf" srcId="{D77EE27E-60C1-406C-9499-8F80EA527019}" destId="{7C0D6F29-52D1-49A8-B1B2-20982A41E98A}" srcOrd="1" destOrd="0" presId="urn:microsoft.com/office/officeart/2005/8/layout/chevron2"/>
    <dgm:cxn modelId="{9FF4FE2A-ECAE-44A1-B439-0874A4B7DF00}" type="presParOf" srcId="{7CE74292-5190-422F-9FA2-BCA1C0CF64E8}" destId="{29F9D797-A752-4721-AC1C-9FAA5AFE9913}" srcOrd="5" destOrd="0" presId="urn:microsoft.com/office/officeart/2005/8/layout/chevron2"/>
    <dgm:cxn modelId="{198D3F77-778B-4CD0-A4AF-71AD95BCB962}" type="presParOf" srcId="{7CE74292-5190-422F-9FA2-BCA1C0CF64E8}" destId="{E22F79C3-4493-4CCA-95D3-B2CCAB842DEC}" srcOrd="6" destOrd="0" presId="urn:microsoft.com/office/officeart/2005/8/layout/chevron2"/>
    <dgm:cxn modelId="{703D7A0F-F39B-46BF-A03D-3400EF9C4764}" type="presParOf" srcId="{E22F79C3-4493-4CCA-95D3-B2CCAB842DEC}" destId="{A089CDB4-C3F6-4EDB-AFB6-B317C9B43EBF}" srcOrd="0" destOrd="0" presId="urn:microsoft.com/office/officeart/2005/8/layout/chevron2"/>
    <dgm:cxn modelId="{0D44AD3B-EBD8-4AA4-900C-582069A43CBF}" type="presParOf" srcId="{E22F79C3-4493-4CCA-95D3-B2CCAB842DEC}" destId="{1B6EEEC3-29CD-462B-B096-E1137FCF8BA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1353A8-8140-40BA-9D4C-7E4D2CBF8C95}"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s-CO"/>
        </a:p>
      </dgm:t>
    </dgm:pt>
    <dgm:pt modelId="{3A94B647-AB6E-4FB6-BD63-D724BEA315D8}">
      <dgm:prSet custT="1"/>
      <dgm:spPr/>
      <dgm:t>
        <a:bodyPr/>
        <a:lstStyle/>
        <a:p>
          <a:r>
            <a:rPr lang="en-GB" sz="1400" dirty="0"/>
            <a:t>A Perturb and Observe Fractional-Order Stochastic Extremum Seeking Control (P&amp;O FO-SESC) with dithering noise was designed for plasma impedance matching.</a:t>
          </a:r>
          <a:endParaRPr lang="en-US" sz="1400" dirty="0"/>
        </a:p>
      </dgm:t>
    </dgm:pt>
    <dgm:pt modelId="{2A78045C-B56F-4493-BCC9-B7DA35BC54C1}" type="parTrans" cxnId="{F8503E1F-1A97-4EBA-BCA7-91D6C28EA318}">
      <dgm:prSet/>
      <dgm:spPr/>
      <dgm:t>
        <a:bodyPr/>
        <a:lstStyle/>
        <a:p>
          <a:endParaRPr lang="en-US" sz="1400"/>
        </a:p>
      </dgm:t>
    </dgm:pt>
    <dgm:pt modelId="{91B28873-4ED1-460C-9CA6-9E2BC1B599C8}" type="sibTrans" cxnId="{F8503E1F-1A97-4EBA-BCA7-91D6C28EA318}">
      <dgm:prSet/>
      <dgm:spPr/>
      <dgm:t>
        <a:bodyPr/>
        <a:lstStyle/>
        <a:p>
          <a:endParaRPr lang="en-US" sz="1400"/>
        </a:p>
      </dgm:t>
    </dgm:pt>
    <mc:AlternateContent xmlns:mc="http://schemas.openxmlformats.org/markup-compatibility/2006" xmlns:a14="http://schemas.microsoft.com/office/drawing/2010/main">
      <mc:Choice Requires="a14">
        <dgm:pt modelId="{80EA6FAD-3A8A-4E2F-8E59-DE4DF6EBE1CD}">
          <dgm:prSet custT="1"/>
          <dgm:spPr/>
          <dgm:t>
            <a:bodyPr/>
            <a:lstStyle/>
            <a:p>
              <a:r>
                <a:rPr lang="en-GB" sz="1400" dirty="0"/>
                <a:t>Obtained results show that using a dithering noise in the P&amp;O FO-SESC controller in the range </a:t>
              </a:r>
              <a14:m>
                <m:oMath xmlns:m="http://schemas.openxmlformats.org/officeDocument/2006/math">
                  <m:r>
                    <a:rPr lang="en-US" sz="1400" b="0" i="1" smtClean="0">
                      <a:latin typeface="Cambria Math" panose="02040503050406030204" pitchFamily="18" charset="0"/>
                    </a:rPr>
                    <m:t>0.5≤</m:t>
                  </m:r>
                  <m:r>
                    <a:rPr lang="en-US" sz="1400" b="0" i="1" smtClean="0">
                      <a:latin typeface="Cambria Math" panose="02040503050406030204" pitchFamily="18" charset="0"/>
                    </a:rPr>
                    <m:t>𝐻</m:t>
                  </m:r>
                  <m:r>
                    <a:rPr lang="en-US" sz="1400" b="0" i="1" smtClean="0">
                      <a:latin typeface="Cambria Math" panose="02040503050406030204" pitchFamily="18" charset="0"/>
                    </a:rPr>
                    <m:t>≤0.6</m:t>
                  </m:r>
                </m:oMath>
              </a14:m>
              <a:r>
                <a:rPr lang="en-GB" sz="1400" dirty="0"/>
                <a:t> can improve the system convergence rate, settling time, and minimize the total reflected power during the impedance matching process. </a:t>
              </a:r>
              <a:endParaRPr lang="en-US" sz="1400" dirty="0"/>
            </a:p>
          </dgm:t>
        </dgm:pt>
      </mc:Choice>
      <mc:Fallback xmlns="">
        <dgm:pt modelId="{80EA6FAD-3A8A-4E2F-8E59-DE4DF6EBE1CD}">
          <dgm:prSet custT="1"/>
          <dgm:spPr/>
          <dgm:t>
            <a:bodyPr/>
            <a:lstStyle/>
            <a:p>
              <a:r>
                <a:rPr lang="en-GB" sz="1400" dirty="0"/>
                <a:t>Obtained results show that using a dithering noise in the P&amp;O FO-SESC controller in the range </a:t>
              </a:r>
              <a:r>
                <a:rPr lang="en-US" sz="1400" b="0" i="0">
                  <a:latin typeface="Cambria Math" panose="02040503050406030204" pitchFamily="18" charset="0"/>
                </a:rPr>
                <a:t>0.5≤𝐻≤0.6</a:t>
              </a:r>
              <a:r>
                <a:rPr lang="en-GB" sz="1400" dirty="0"/>
                <a:t> can improve the system convergence rate, settling time, and minimize the total reflected power during the impedance matching process. </a:t>
              </a:r>
              <a:endParaRPr lang="en-US" sz="1400" dirty="0"/>
            </a:p>
          </dgm:t>
        </dgm:pt>
      </mc:Fallback>
    </mc:AlternateContent>
    <dgm:pt modelId="{4BC00049-C374-4F83-870D-9A6EEBE758D3}" type="parTrans" cxnId="{7759FD77-530B-4BD8-B809-C92499B0508B}">
      <dgm:prSet/>
      <dgm:spPr/>
      <dgm:t>
        <a:bodyPr/>
        <a:lstStyle/>
        <a:p>
          <a:endParaRPr lang="en-US" sz="1400"/>
        </a:p>
      </dgm:t>
    </dgm:pt>
    <dgm:pt modelId="{15B42AD2-4FDB-4CDE-9450-63F86B8263CF}" type="sibTrans" cxnId="{7759FD77-530B-4BD8-B809-C92499B0508B}">
      <dgm:prSet/>
      <dgm:spPr/>
      <dgm:t>
        <a:bodyPr/>
        <a:lstStyle/>
        <a:p>
          <a:endParaRPr lang="en-US" sz="1400"/>
        </a:p>
      </dgm:t>
    </dgm:pt>
    <dgm:pt modelId="{FC1D2AAB-41EA-430F-9DEC-0178717FEBCA}">
      <dgm:prSet custT="1"/>
      <dgm:spPr/>
      <dgm:t>
        <a:bodyPr/>
        <a:lstStyle/>
        <a:p>
          <a:r>
            <a:rPr lang="en-GB" sz="1400" dirty="0"/>
            <a:t>As future works, the P&amp;O FO-SESC controller design, simulation, and evaluation using the admittance model of the matching network instead of impedance is proposed based on Smith chart analysis. Likewise, introducing feedforward mechanisms based on magnitude and phase to improve ESC control performance can be considered.</a:t>
          </a:r>
          <a:endParaRPr lang="en-US" sz="1400" dirty="0"/>
        </a:p>
      </dgm:t>
    </dgm:pt>
    <dgm:pt modelId="{1860D883-89A3-4AED-B4F3-E6A1D230E9CD}" type="parTrans" cxnId="{37E257D5-77D8-49D3-A845-6C70DE987A71}">
      <dgm:prSet/>
      <dgm:spPr/>
      <dgm:t>
        <a:bodyPr/>
        <a:lstStyle/>
        <a:p>
          <a:endParaRPr lang="en-US" sz="1400"/>
        </a:p>
      </dgm:t>
    </dgm:pt>
    <dgm:pt modelId="{D3DB9CE1-08E6-4802-9FCC-DEFB5685109E}" type="sibTrans" cxnId="{37E257D5-77D8-49D3-A845-6C70DE987A71}">
      <dgm:prSet/>
      <dgm:spPr/>
      <dgm:t>
        <a:bodyPr/>
        <a:lstStyle/>
        <a:p>
          <a:endParaRPr lang="en-US" sz="1400"/>
        </a:p>
      </dgm:t>
    </dgm:pt>
    <dgm:pt modelId="{338A476A-32D2-40C8-9E85-197A683DBDC6}">
      <dgm:prSet custT="1"/>
      <dgm:spPr/>
      <dgm:t>
        <a:bodyPr/>
        <a:lstStyle/>
        <a:p>
          <a:r>
            <a:rPr lang="en-GB" sz="1400" dirty="0"/>
            <a:t>The P&amp;O FO-SESC controller is robust under different loads and capacitor initial conditions, indicating that the P&amp;O FO-SESC controller is suitable for plasma impedance matching where plasma load impedance is time variant and unknown.</a:t>
          </a:r>
          <a:endParaRPr lang="en-US" sz="1400" dirty="0"/>
        </a:p>
      </dgm:t>
    </dgm:pt>
    <dgm:pt modelId="{924549E1-5929-4FFD-A2F8-970895DAC7FE}" type="parTrans" cxnId="{F438235D-F5B3-4F38-9AAC-3329B292F5E8}">
      <dgm:prSet/>
      <dgm:spPr/>
      <dgm:t>
        <a:bodyPr/>
        <a:lstStyle/>
        <a:p>
          <a:endParaRPr lang="en-US" sz="1400"/>
        </a:p>
      </dgm:t>
    </dgm:pt>
    <dgm:pt modelId="{2D15A6CD-8868-4957-9F8E-10FE3225A0A0}" type="sibTrans" cxnId="{F438235D-F5B3-4F38-9AAC-3329B292F5E8}">
      <dgm:prSet/>
      <dgm:spPr/>
      <dgm:t>
        <a:bodyPr/>
        <a:lstStyle/>
        <a:p>
          <a:endParaRPr lang="en-US" sz="1400"/>
        </a:p>
      </dgm:t>
    </dgm:pt>
    <dgm:pt modelId="{E2102777-E62A-4634-8CC2-C0DB556EDD60}">
      <dgm:prSet custT="1"/>
      <dgm:spPr/>
      <dgm:t>
        <a:bodyPr/>
        <a:lstStyle/>
        <a:p>
          <a:r>
            <a:rPr lang="en-GB" sz="1400" dirty="0"/>
            <a:t>A L-Type network with two variable capacitors was employed to perform the matching control. The P&amp;O FO-SESC controller was tested for single and multiple loads under different initial conditions and different levels of LRD on the dithering noise given by the Hurst exponent.</a:t>
          </a:r>
          <a:endParaRPr lang="en-US" sz="1400" dirty="0"/>
        </a:p>
      </dgm:t>
    </dgm:pt>
    <dgm:pt modelId="{0086D0B4-A04A-4F0B-942C-285D5E803769}" type="parTrans" cxnId="{3094514C-E8AE-4FE1-8F1E-1F8DBD18FEA4}">
      <dgm:prSet/>
      <dgm:spPr/>
      <dgm:t>
        <a:bodyPr/>
        <a:lstStyle/>
        <a:p>
          <a:endParaRPr lang="en-US"/>
        </a:p>
      </dgm:t>
    </dgm:pt>
    <dgm:pt modelId="{7401F41E-AC01-4B42-B5D6-FCEE811FEB1F}" type="sibTrans" cxnId="{3094514C-E8AE-4FE1-8F1E-1F8DBD18FEA4}">
      <dgm:prSet/>
      <dgm:spPr/>
      <dgm:t>
        <a:bodyPr/>
        <a:lstStyle/>
        <a:p>
          <a:endParaRPr lang="en-US"/>
        </a:p>
      </dgm:t>
    </dgm:pt>
    <dgm:pt modelId="{9F2E9D5C-70F3-448F-937C-6618B65BEB30}" type="pres">
      <dgm:prSet presAssocID="{261353A8-8140-40BA-9D4C-7E4D2CBF8C95}" presName="Name0" presStyleCnt="0">
        <dgm:presLayoutVars>
          <dgm:chMax val="7"/>
          <dgm:chPref val="7"/>
          <dgm:dir/>
        </dgm:presLayoutVars>
      </dgm:prSet>
      <dgm:spPr/>
    </dgm:pt>
    <dgm:pt modelId="{4BD0B781-E009-4E6B-A7BE-B93E17E17259}" type="pres">
      <dgm:prSet presAssocID="{261353A8-8140-40BA-9D4C-7E4D2CBF8C95}" presName="Name1" presStyleCnt="0"/>
      <dgm:spPr/>
    </dgm:pt>
    <dgm:pt modelId="{AF988A5D-83B1-4D74-9073-D9AD619B9B5E}" type="pres">
      <dgm:prSet presAssocID="{261353A8-8140-40BA-9D4C-7E4D2CBF8C95}" presName="cycle" presStyleCnt="0"/>
      <dgm:spPr/>
    </dgm:pt>
    <dgm:pt modelId="{2DF55883-6297-4233-A707-9ABD0877F6DE}" type="pres">
      <dgm:prSet presAssocID="{261353A8-8140-40BA-9D4C-7E4D2CBF8C95}" presName="srcNode" presStyleLbl="node1" presStyleIdx="0" presStyleCnt="5"/>
      <dgm:spPr/>
    </dgm:pt>
    <dgm:pt modelId="{D57A7BBD-8406-4284-83A0-3116B256D827}" type="pres">
      <dgm:prSet presAssocID="{261353A8-8140-40BA-9D4C-7E4D2CBF8C95}" presName="conn" presStyleLbl="parChTrans1D2" presStyleIdx="0" presStyleCnt="1"/>
      <dgm:spPr/>
    </dgm:pt>
    <dgm:pt modelId="{BCF0B10C-06E3-451B-A2D2-A91EA28D8022}" type="pres">
      <dgm:prSet presAssocID="{261353A8-8140-40BA-9D4C-7E4D2CBF8C95}" presName="extraNode" presStyleLbl="node1" presStyleIdx="0" presStyleCnt="5"/>
      <dgm:spPr/>
    </dgm:pt>
    <dgm:pt modelId="{13CD5C1B-EE23-4835-B2BF-63D2ADD51C8C}" type="pres">
      <dgm:prSet presAssocID="{261353A8-8140-40BA-9D4C-7E4D2CBF8C95}" presName="dstNode" presStyleLbl="node1" presStyleIdx="0" presStyleCnt="5"/>
      <dgm:spPr/>
    </dgm:pt>
    <dgm:pt modelId="{A08F1AC6-9C86-448B-8758-1BDDD3131F2C}" type="pres">
      <dgm:prSet presAssocID="{3A94B647-AB6E-4FB6-BD63-D724BEA315D8}" presName="text_1" presStyleLbl="node1" presStyleIdx="0" presStyleCnt="5">
        <dgm:presLayoutVars>
          <dgm:bulletEnabled val="1"/>
        </dgm:presLayoutVars>
      </dgm:prSet>
      <dgm:spPr/>
    </dgm:pt>
    <dgm:pt modelId="{EECDF535-455B-428B-A9FF-FB4E1A19CFEB}" type="pres">
      <dgm:prSet presAssocID="{3A94B647-AB6E-4FB6-BD63-D724BEA315D8}" presName="accent_1" presStyleCnt="0"/>
      <dgm:spPr/>
    </dgm:pt>
    <dgm:pt modelId="{92D95051-5134-4D71-9D86-CF8277FB5AE8}" type="pres">
      <dgm:prSet presAssocID="{3A94B647-AB6E-4FB6-BD63-D724BEA315D8}" presName="accentRepeatNode" presStyleLbl="solidFgAcc1" presStyleIdx="0" presStyleCnt="5"/>
      <dgm:spPr/>
    </dgm:pt>
    <dgm:pt modelId="{352A517A-2F41-4862-BF12-D12A4BB32959}" type="pres">
      <dgm:prSet presAssocID="{E2102777-E62A-4634-8CC2-C0DB556EDD60}" presName="text_2" presStyleLbl="node1" presStyleIdx="1" presStyleCnt="5">
        <dgm:presLayoutVars>
          <dgm:bulletEnabled val="1"/>
        </dgm:presLayoutVars>
      </dgm:prSet>
      <dgm:spPr/>
    </dgm:pt>
    <dgm:pt modelId="{C163082A-15E9-487F-B8E6-EF25685DBE23}" type="pres">
      <dgm:prSet presAssocID="{E2102777-E62A-4634-8CC2-C0DB556EDD60}" presName="accent_2" presStyleCnt="0"/>
      <dgm:spPr/>
    </dgm:pt>
    <dgm:pt modelId="{420F0ACB-FEA0-424E-8E3D-5DCBB2FF62EC}" type="pres">
      <dgm:prSet presAssocID="{E2102777-E62A-4634-8CC2-C0DB556EDD60}" presName="accentRepeatNode" presStyleLbl="solidFgAcc1" presStyleIdx="1" presStyleCnt="5"/>
      <dgm:spPr/>
    </dgm:pt>
    <dgm:pt modelId="{FF903101-0BE3-4C67-8114-2F20011925E9}" type="pres">
      <dgm:prSet presAssocID="{80EA6FAD-3A8A-4E2F-8E59-DE4DF6EBE1CD}" presName="text_3" presStyleLbl="node1" presStyleIdx="2" presStyleCnt="5">
        <dgm:presLayoutVars>
          <dgm:bulletEnabled val="1"/>
        </dgm:presLayoutVars>
      </dgm:prSet>
      <dgm:spPr/>
    </dgm:pt>
    <dgm:pt modelId="{9FE7C6B7-CABA-413D-8084-E0E865D579BA}" type="pres">
      <dgm:prSet presAssocID="{80EA6FAD-3A8A-4E2F-8E59-DE4DF6EBE1CD}" presName="accent_3" presStyleCnt="0"/>
      <dgm:spPr/>
    </dgm:pt>
    <dgm:pt modelId="{EFCC5B02-346B-411A-83EC-F1E98982E30E}" type="pres">
      <dgm:prSet presAssocID="{80EA6FAD-3A8A-4E2F-8E59-DE4DF6EBE1CD}" presName="accentRepeatNode" presStyleLbl="solidFgAcc1" presStyleIdx="2" presStyleCnt="5"/>
      <dgm:spPr/>
    </dgm:pt>
    <dgm:pt modelId="{468F4B2A-E8D3-401F-A240-FB8CAF1B53A1}" type="pres">
      <dgm:prSet presAssocID="{338A476A-32D2-40C8-9E85-197A683DBDC6}" presName="text_4" presStyleLbl="node1" presStyleIdx="3" presStyleCnt="5">
        <dgm:presLayoutVars>
          <dgm:bulletEnabled val="1"/>
        </dgm:presLayoutVars>
      </dgm:prSet>
      <dgm:spPr/>
    </dgm:pt>
    <dgm:pt modelId="{D8027054-0360-40D3-AD18-77D10DF8EA82}" type="pres">
      <dgm:prSet presAssocID="{338A476A-32D2-40C8-9E85-197A683DBDC6}" presName="accent_4" presStyleCnt="0"/>
      <dgm:spPr/>
    </dgm:pt>
    <dgm:pt modelId="{4F092402-BB9F-4F2C-B327-29FB22CE6C1E}" type="pres">
      <dgm:prSet presAssocID="{338A476A-32D2-40C8-9E85-197A683DBDC6}" presName="accentRepeatNode" presStyleLbl="solidFgAcc1" presStyleIdx="3" presStyleCnt="5"/>
      <dgm:spPr/>
    </dgm:pt>
    <dgm:pt modelId="{E879B3FE-598B-4D75-B3BD-DCFC768ECBAC}" type="pres">
      <dgm:prSet presAssocID="{FC1D2AAB-41EA-430F-9DEC-0178717FEBCA}" presName="text_5" presStyleLbl="node1" presStyleIdx="4" presStyleCnt="5">
        <dgm:presLayoutVars>
          <dgm:bulletEnabled val="1"/>
        </dgm:presLayoutVars>
      </dgm:prSet>
      <dgm:spPr/>
    </dgm:pt>
    <dgm:pt modelId="{269F0A4A-99F0-43CB-B1E4-C631579D7676}" type="pres">
      <dgm:prSet presAssocID="{FC1D2AAB-41EA-430F-9DEC-0178717FEBCA}" presName="accent_5" presStyleCnt="0"/>
      <dgm:spPr/>
    </dgm:pt>
    <dgm:pt modelId="{220C377B-F08B-47B0-9F82-2A718712FBC5}" type="pres">
      <dgm:prSet presAssocID="{FC1D2AAB-41EA-430F-9DEC-0178717FEBCA}" presName="accentRepeatNode" presStyleLbl="solidFgAcc1" presStyleIdx="4" presStyleCnt="5"/>
      <dgm:spPr/>
    </dgm:pt>
  </dgm:ptLst>
  <dgm:cxnLst>
    <dgm:cxn modelId="{47AA0D0E-A902-4987-9B30-30A4D7A6F14A}" type="presOf" srcId="{80EA6FAD-3A8A-4E2F-8E59-DE4DF6EBE1CD}" destId="{FF903101-0BE3-4C67-8114-2F20011925E9}" srcOrd="0" destOrd="0" presId="urn:microsoft.com/office/officeart/2008/layout/VerticalCurvedList"/>
    <dgm:cxn modelId="{6E7B811C-97C9-4335-91DF-FAD2713F15C9}" type="presOf" srcId="{338A476A-32D2-40C8-9E85-197A683DBDC6}" destId="{468F4B2A-E8D3-401F-A240-FB8CAF1B53A1}" srcOrd="0" destOrd="0" presId="urn:microsoft.com/office/officeart/2008/layout/VerticalCurvedList"/>
    <dgm:cxn modelId="{F8503E1F-1A97-4EBA-BCA7-91D6C28EA318}" srcId="{261353A8-8140-40BA-9D4C-7E4D2CBF8C95}" destId="{3A94B647-AB6E-4FB6-BD63-D724BEA315D8}" srcOrd="0" destOrd="0" parTransId="{2A78045C-B56F-4493-BCC9-B7DA35BC54C1}" sibTransId="{91B28873-4ED1-460C-9CA6-9E2BC1B599C8}"/>
    <dgm:cxn modelId="{72C8F521-7294-4E4B-93A8-B72CD71A352D}" type="presOf" srcId="{261353A8-8140-40BA-9D4C-7E4D2CBF8C95}" destId="{9F2E9D5C-70F3-448F-937C-6618B65BEB30}" srcOrd="0" destOrd="0" presId="urn:microsoft.com/office/officeart/2008/layout/VerticalCurvedList"/>
    <dgm:cxn modelId="{4F11795C-FCF4-422A-8C54-78F82C0DE052}" type="presOf" srcId="{FC1D2AAB-41EA-430F-9DEC-0178717FEBCA}" destId="{E879B3FE-598B-4D75-B3BD-DCFC768ECBAC}" srcOrd="0" destOrd="0" presId="urn:microsoft.com/office/officeart/2008/layout/VerticalCurvedList"/>
    <dgm:cxn modelId="{F438235D-F5B3-4F38-9AAC-3329B292F5E8}" srcId="{261353A8-8140-40BA-9D4C-7E4D2CBF8C95}" destId="{338A476A-32D2-40C8-9E85-197A683DBDC6}" srcOrd="3" destOrd="0" parTransId="{924549E1-5929-4FFD-A2F8-970895DAC7FE}" sibTransId="{2D15A6CD-8868-4957-9F8E-10FE3225A0A0}"/>
    <dgm:cxn modelId="{3094514C-E8AE-4FE1-8F1E-1F8DBD18FEA4}" srcId="{261353A8-8140-40BA-9D4C-7E4D2CBF8C95}" destId="{E2102777-E62A-4634-8CC2-C0DB556EDD60}" srcOrd="1" destOrd="0" parTransId="{0086D0B4-A04A-4F0B-942C-285D5E803769}" sibTransId="{7401F41E-AC01-4B42-B5D6-FCEE811FEB1F}"/>
    <dgm:cxn modelId="{7759FD77-530B-4BD8-B809-C92499B0508B}" srcId="{261353A8-8140-40BA-9D4C-7E4D2CBF8C95}" destId="{80EA6FAD-3A8A-4E2F-8E59-DE4DF6EBE1CD}" srcOrd="2" destOrd="0" parTransId="{4BC00049-C374-4F83-870D-9A6EEBE758D3}" sibTransId="{15B42AD2-4FDB-4CDE-9450-63F86B8263CF}"/>
    <dgm:cxn modelId="{9973BFC4-FE10-4046-853D-3073F7AC43AC}" type="presOf" srcId="{3A94B647-AB6E-4FB6-BD63-D724BEA315D8}" destId="{A08F1AC6-9C86-448B-8758-1BDDD3131F2C}" srcOrd="0" destOrd="0" presId="urn:microsoft.com/office/officeart/2008/layout/VerticalCurvedList"/>
    <dgm:cxn modelId="{C23EF4D3-A969-4D00-81A2-3BD716E0E1ED}" type="presOf" srcId="{91B28873-4ED1-460C-9CA6-9E2BC1B599C8}" destId="{D57A7BBD-8406-4284-83A0-3116B256D827}" srcOrd="0" destOrd="0" presId="urn:microsoft.com/office/officeart/2008/layout/VerticalCurvedList"/>
    <dgm:cxn modelId="{37E257D5-77D8-49D3-A845-6C70DE987A71}" srcId="{261353A8-8140-40BA-9D4C-7E4D2CBF8C95}" destId="{FC1D2AAB-41EA-430F-9DEC-0178717FEBCA}" srcOrd="4" destOrd="0" parTransId="{1860D883-89A3-4AED-B4F3-E6A1D230E9CD}" sibTransId="{D3DB9CE1-08E6-4802-9FCC-DEFB5685109E}"/>
    <dgm:cxn modelId="{1D0712EC-9813-47E7-89DC-3C38A0A650B7}" type="presOf" srcId="{E2102777-E62A-4634-8CC2-C0DB556EDD60}" destId="{352A517A-2F41-4862-BF12-D12A4BB32959}" srcOrd="0" destOrd="0" presId="urn:microsoft.com/office/officeart/2008/layout/VerticalCurvedList"/>
    <dgm:cxn modelId="{41A065BC-FE21-4E57-9007-31F8B112E291}" type="presParOf" srcId="{9F2E9D5C-70F3-448F-937C-6618B65BEB30}" destId="{4BD0B781-E009-4E6B-A7BE-B93E17E17259}" srcOrd="0" destOrd="0" presId="urn:microsoft.com/office/officeart/2008/layout/VerticalCurvedList"/>
    <dgm:cxn modelId="{AFB2C9DD-9DEB-4D04-BFF9-FFDAC0D2E5F0}" type="presParOf" srcId="{4BD0B781-E009-4E6B-A7BE-B93E17E17259}" destId="{AF988A5D-83B1-4D74-9073-D9AD619B9B5E}" srcOrd="0" destOrd="0" presId="urn:microsoft.com/office/officeart/2008/layout/VerticalCurvedList"/>
    <dgm:cxn modelId="{59B344A0-8F0A-4811-A344-1BBD238EE024}" type="presParOf" srcId="{AF988A5D-83B1-4D74-9073-D9AD619B9B5E}" destId="{2DF55883-6297-4233-A707-9ABD0877F6DE}" srcOrd="0" destOrd="0" presId="urn:microsoft.com/office/officeart/2008/layout/VerticalCurvedList"/>
    <dgm:cxn modelId="{E559A3B5-093C-49A0-850E-CC66BBFEE4FD}" type="presParOf" srcId="{AF988A5D-83B1-4D74-9073-D9AD619B9B5E}" destId="{D57A7BBD-8406-4284-83A0-3116B256D827}" srcOrd="1" destOrd="0" presId="urn:microsoft.com/office/officeart/2008/layout/VerticalCurvedList"/>
    <dgm:cxn modelId="{334C4D1D-903F-4C72-A1CB-F490AC352C2E}" type="presParOf" srcId="{AF988A5D-83B1-4D74-9073-D9AD619B9B5E}" destId="{BCF0B10C-06E3-451B-A2D2-A91EA28D8022}" srcOrd="2" destOrd="0" presId="urn:microsoft.com/office/officeart/2008/layout/VerticalCurvedList"/>
    <dgm:cxn modelId="{2D0B22C3-BAC4-4304-8B8B-2D2C96DD2B08}" type="presParOf" srcId="{AF988A5D-83B1-4D74-9073-D9AD619B9B5E}" destId="{13CD5C1B-EE23-4835-B2BF-63D2ADD51C8C}" srcOrd="3" destOrd="0" presId="urn:microsoft.com/office/officeart/2008/layout/VerticalCurvedList"/>
    <dgm:cxn modelId="{67B67C1A-567D-416E-84ED-75B7313B3AA3}" type="presParOf" srcId="{4BD0B781-E009-4E6B-A7BE-B93E17E17259}" destId="{A08F1AC6-9C86-448B-8758-1BDDD3131F2C}" srcOrd="1" destOrd="0" presId="urn:microsoft.com/office/officeart/2008/layout/VerticalCurvedList"/>
    <dgm:cxn modelId="{AC50072C-33AD-4052-8630-581D762C139F}" type="presParOf" srcId="{4BD0B781-E009-4E6B-A7BE-B93E17E17259}" destId="{EECDF535-455B-428B-A9FF-FB4E1A19CFEB}" srcOrd="2" destOrd="0" presId="urn:microsoft.com/office/officeart/2008/layout/VerticalCurvedList"/>
    <dgm:cxn modelId="{A713F9F5-81CF-4AEF-9B26-C48ED0DD7DFB}" type="presParOf" srcId="{EECDF535-455B-428B-A9FF-FB4E1A19CFEB}" destId="{92D95051-5134-4D71-9D86-CF8277FB5AE8}" srcOrd="0" destOrd="0" presId="urn:microsoft.com/office/officeart/2008/layout/VerticalCurvedList"/>
    <dgm:cxn modelId="{E56FF086-5148-4235-98CF-412692F2310E}" type="presParOf" srcId="{4BD0B781-E009-4E6B-A7BE-B93E17E17259}" destId="{352A517A-2F41-4862-BF12-D12A4BB32959}" srcOrd="3" destOrd="0" presId="urn:microsoft.com/office/officeart/2008/layout/VerticalCurvedList"/>
    <dgm:cxn modelId="{D142B8E2-A704-4890-AF0B-F671186B20D7}" type="presParOf" srcId="{4BD0B781-E009-4E6B-A7BE-B93E17E17259}" destId="{C163082A-15E9-487F-B8E6-EF25685DBE23}" srcOrd="4" destOrd="0" presId="urn:microsoft.com/office/officeart/2008/layout/VerticalCurvedList"/>
    <dgm:cxn modelId="{9D71A75E-2C28-4100-A2D1-199A77992055}" type="presParOf" srcId="{C163082A-15E9-487F-B8E6-EF25685DBE23}" destId="{420F0ACB-FEA0-424E-8E3D-5DCBB2FF62EC}" srcOrd="0" destOrd="0" presId="urn:microsoft.com/office/officeart/2008/layout/VerticalCurvedList"/>
    <dgm:cxn modelId="{DBFB67E5-CC22-48FD-99F6-4EA397B9467D}" type="presParOf" srcId="{4BD0B781-E009-4E6B-A7BE-B93E17E17259}" destId="{FF903101-0BE3-4C67-8114-2F20011925E9}" srcOrd="5" destOrd="0" presId="urn:microsoft.com/office/officeart/2008/layout/VerticalCurvedList"/>
    <dgm:cxn modelId="{4F319105-05CF-4F64-8E29-86416DD97696}" type="presParOf" srcId="{4BD0B781-E009-4E6B-A7BE-B93E17E17259}" destId="{9FE7C6B7-CABA-413D-8084-E0E865D579BA}" srcOrd="6" destOrd="0" presId="urn:microsoft.com/office/officeart/2008/layout/VerticalCurvedList"/>
    <dgm:cxn modelId="{2693808E-59C7-43AA-8FD2-E5728995BAC3}" type="presParOf" srcId="{9FE7C6B7-CABA-413D-8084-E0E865D579BA}" destId="{EFCC5B02-346B-411A-83EC-F1E98982E30E}" srcOrd="0" destOrd="0" presId="urn:microsoft.com/office/officeart/2008/layout/VerticalCurvedList"/>
    <dgm:cxn modelId="{15C08B32-509B-4E69-A976-F6524A726283}" type="presParOf" srcId="{4BD0B781-E009-4E6B-A7BE-B93E17E17259}" destId="{468F4B2A-E8D3-401F-A240-FB8CAF1B53A1}" srcOrd="7" destOrd="0" presId="urn:microsoft.com/office/officeart/2008/layout/VerticalCurvedList"/>
    <dgm:cxn modelId="{79A97DEF-E64D-4EF5-8C3F-23559B53730C}" type="presParOf" srcId="{4BD0B781-E009-4E6B-A7BE-B93E17E17259}" destId="{D8027054-0360-40D3-AD18-77D10DF8EA82}" srcOrd="8" destOrd="0" presId="urn:microsoft.com/office/officeart/2008/layout/VerticalCurvedList"/>
    <dgm:cxn modelId="{01EEA664-7F1B-40F7-8D6A-E87268B294DB}" type="presParOf" srcId="{D8027054-0360-40D3-AD18-77D10DF8EA82}" destId="{4F092402-BB9F-4F2C-B327-29FB22CE6C1E}" srcOrd="0" destOrd="0" presId="urn:microsoft.com/office/officeart/2008/layout/VerticalCurvedList"/>
    <dgm:cxn modelId="{97561F00-9619-4AAD-9F32-D9254C14F989}" type="presParOf" srcId="{4BD0B781-E009-4E6B-A7BE-B93E17E17259}" destId="{E879B3FE-598B-4D75-B3BD-DCFC768ECBAC}" srcOrd="9" destOrd="0" presId="urn:microsoft.com/office/officeart/2008/layout/VerticalCurvedList"/>
    <dgm:cxn modelId="{F6E5DEC2-1E8A-44B0-B809-F4175859DDB5}" type="presParOf" srcId="{4BD0B781-E009-4E6B-A7BE-B93E17E17259}" destId="{269F0A4A-99F0-43CB-B1E4-C631579D7676}" srcOrd="10" destOrd="0" presId="urn:microsoft.com/office/officeart/2008/layout/VerticalCurvedList"/>
    <dgm:cxn modelId="{65F0A7EF-DCC8-400D-8678-9F686785A00B}" type="presParOf" srcId="{269F0A4A-99F0-43CB-B1E4-C631579D7676}" destId="{220C377B-F08B-47B0-9F82-2A718712FBC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1353A8-8140-40BA-9D4C-7E4D2CBF8C95}"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s-CO"/>
        </a:p>
      </dgm:t>
    </dgm:pt>
    <dgm:pt modelId="{3A94B647-AB6E-4FB6-BD63-D724BEA315D8}">
      <dgm:prSet custT="1"/>
      <dgm:spPr/>
      <dgm:t>
        <a:bodyPr/>
        <a:lstStyle/>
        <a:p>
          <a:r>
            <a:rPr lang="en-GB" sz="1400" dirty="0"/>
            <a:t>A Perturb and Observe Fractional-Order Stochastic Extremum Seeking Control (P&amp;O FO-SESC) with dithering noise was designed for plasma impedance matching.</a:t>
          </a:r>
          <a:endParaRPr lang="en-US" sz="1400" dirty="0"/>
        </a:p>
      </dgm:t>
    </dgm:pt>
    <dgm:pt modelId="{2A78045C-B56F-4493-BCC9-B7DA35BC54C1}" type="parTrans" cxnId="{F8503E1F-1A97-4EBA-BCA7-91D6C28EA318}">
      <dgm:prSet/>
      <dgm:spPr/>
      <dgm:t>
        <a:bodyPr/>
        <a:lstStyle/>
        <a:p>
          <a:endParaRPr lang="en-US" sz="1400"/>
        </a:p>
      </dgm:t>
    </dgm:pt>
    <dgm:pt modelId="{91B28873-4ED1-460C-9CA6-9E2BC1B599C8}" type="sibTrans" cxnId="{F8503E1F-1A97-4EBA-BCA7-91D6C28EA318}">
      <dgm:prSet/>
      <dgm:spPr/>
      <dgm:t>
        <a:bodyPr/>
        <a:lstStyle/>
        <a:p>
          <a:endParaRPr lang="en-US" sz="1400"/>
        </a:p>
      </dgm:t>
    </dgm:pt>
    <dgm:pt modelId="{80EA6FAD-3A8A-4E2F-8E59-DE4DF6EBE1CD}">
      <dgm:prSet custT="1"/>
      <dgm:spPr>
        <a:blipFill>
          <a:blip xmlns:r="http://schemas.openxmlformats.org/officeDocument/2006/relationships" r:embed="rId1"/>
          <a:stretch>
            <a:fillRect b="-813"/>
          </a:stretch>
        </a:blipFill>
      </dgm:spPr>
      <dgm:t>
        <a:bodyPr/>
        <a:lstStyle/>
        <a:p>
          <a:r>
            <a:rPr lang="en-US">
              <a:noFill/>
            </a:rPr>
            <a:t> </a:t>
          </a:r>
        </a:p>
      </dgm:t>
    </dgm:pt>
    <dgm:pt modelId="{4BC00049-C374-4F83-870D-9A6EEBE758D3}" type="parTrans" cxnId="{7759FD77-530B-4BD8-B809-C92499B0508B}">
      <dgm:prSet/>
      <dgm:spPr/>
      <dgm:t>
        <a:bodyPr/>
        <a:lstStyle/>
        <a:p>
          <a:endParaRPr lang="en-US" sz="1400"/>
        </a:p>
      </dgm:t>
    </dgm:pt>
    <dgm:pt modelId="{15B42AD2-4FDB-4CDE-9450-63F86B8263CF}" type="sibTrans" cxnId="{7759FD77-530B-4BD8-B809-C92499B0508B}">
      <dgm:prSet/>
      <dgm:spPr/>
      <dgm:t>
        <a:bodyPr/>
        <a:lstStyle/>
        <a:p>
          <a:endParaRPr lang="en-US" sz="1400"/>
        </a:p>
      </dgm:t>
    </dgm:pt>
    <dgm:pt modelId="{FC1D2AAB-41EA-430F-9DEC-0178717FEBCA}">
      <dgm:prSet custT="1"/>
      <dgm:spPr/>
      <dgm:t>
        <a:bodyPr/>
        <a:lstStyle/>
        <a:p>
          <a:r>
            <a:rPr lang="en-GB" sz="1400" dirty="0"/>
            <a:t>As future works, the P&amp;O FO-SESC controller design, simulation, and evaluation using the admittance model of the matching network instead of impedance is proposed based on Smith chart analysis. Likewise, introducing feedforward mechanisms based on magnitude and phase to improve ESC control performance can be considered.</a:t>
          </a:r>
          <a:endParaRPr lang="en-US" sz="1400" dirty="0"/>
        </a:p>
      </dgm:t>
    </dgm:pt>
    <dgm:pt modelId="{1860D883-89A3-4AED-B4F3-E6A1D230E9CD}" type="parTrans" cxnId="{37E257D5-77D8-49D3-A845-6C70DE987A71}">
      <dgm:prSet/>
      <dgm:spPr/>
      <dgm:t>
        <a:bodyPr/>
        <a:lstStyle/>
        <a:p>
          <a:endParaRPr lang="en-US" sz="1400"/>
        </a:p>
      </dgm:t>
    </dgm:pt>
    <dgm:pt modelId="{D3DB9CE1-08E6-4802-9FCC-DEFB5685109E}" type="sibTrans" cxnId="{37E257D5-77D8-49D3-A845-6C70DE987A71}">
      <dgm:prSet/>
      <dgm:spPr/>
      <dgm:t>
        <a:bodyPr/>
        <a:lstStyle/>
        <a:p>
          <a:endParaRPr lang="en-US" sz="1400"/>
        </a:p>
      </dgm:t>
    </dgm:pt>
    <dgm:pt modelId="{338A476A-32D2-40C8-9E85-197A683DBDC6}">
      <dgm:prSet custT="1"/>
      <dgm:spPr/>
      <dgm:t>
        <a:bodyPr/>
        <a:lstStyle/>
        <a:p>
          <a:r>
            <a:rPr lang="en-GB" sz="1400" dirty="0"/>
            <a:t>The P&amp;O FO-SESC controller is robust under different loads and capacitor initial conditions, indicating that the P&amp;O FO-SESC controller is suitable for plasma impedance matching where plasma load impedance is time variant and unknown.</a:t>
          </a:r>
          <a:endParaRPr lang="en-US" sz="1400" dirty="0"/>
        </a:p>
      </dgm:t>
    </dgm:pt>
    <dgm:pt modelId="{924549E1-5929-4FFD-A2F8-970895DAC7FE}" type="parTrans" cxnId="{F438235D-F5B3-4F38-9AAC-3329B292F5E8}">
      <dgm:prSet/>
      <dgm:spPr/>
      <dgm:t>
        <a:bodyPr/>
        <a:lstStyle/>
        <a:p>
          <a:endParaRPr lang="en-US" sz="1400"/>
        </a:p>
      </dgm:t>
    </dgm:pt>
    <dgm:pt modelId="{2D15A6CD-8868-4957-9F8E-10FE3225A0A0}" type="sibTrans" cxnId="{F438235D-F5B3-4F38-9AAC-3329B292F5E8}">
      <dgm:prSet/>
      <dgm:spPr/>
      <dgm:t>
        <a:bodyPr/>
        <a:lstStyle/>
        <a:p>
          <a:endParaRPr lang="en-US" sz="1400"/>
        </a:p>
      </dgm:t>
    </dgm:pt>
    <dgm:pt modelId="{E2102777-E62A-4634-8CC2-C0DB556EDD60}">
      <dgm:prSet custT="1"/>
      <dgm:spPr/>
      <dgm:t>
        <a:bodyPr/>
        <a:lstStyle/>
        <a:p>
          <a:r>
            <a:rPr lang="en-GB" sz="1400" dirty="0"/>
            <a:t>A L-Type network with two variable capacitors was employed to perform the matching control. The P&amp;O FO-SESC controller was tested for single and multiple loads under different initial conditions and different levels of LRD on the dithering noise given by the Hurst exponent.</a:t>
          </a:r>
          <a:endParaRPr lang="en-US" sz="1400" dirty="0"/>
        </a:p>
      </dgm:t>
    </dgm:pt>
    <dgm:pt modelId="{0086D0B4-A04A-4F0B-942C-285D5E803769}" type="parTrans" cxnId="{3094514C-E8AE-4FE1-8F1E-1F8DBD18FEA4}">
      <dgm:prSet/>
      <dgm:spPr/>
      <dgm:t>
        <a:bodyPr/>
        <a:lstStyle/>
        <a:p>
          <a:endParaRPr lang="en-US"/>
        </a:p>
      </dgm:t>
    </dgm:pt>
    <dgm:pt modelId="{7401F41E-AC01-4B42-B5D6-FCEE811FEB1F}" type="sibTrans" cxnId="{3094514C-E8AE-4FE1-8F1E-1F8DBD18FEA4}">
      <dgm:prSet/>
      <dgm:spPr/>
      <dgm:t>
        <a:bodyPr/>
        <a:lstStyle/>
        <a:p>
          <a:endParaRPr lang="en-US"/>
        </a:p>
      </dgm:t>
    </dgm:pt>
    <dgm:pt modelId="{9F2E9D5C-70F3-448F-937C-6618B65BEB30}" type="pres">
      <dgm:prSet presAssocID="{261353A8-8140-40BA-9D4C-7E4D2CBF8C95}" presName="Name0" presStyleCnt="0">
        <dgm:presLayoutVars>
          <dgm:chMax val="7"/>
          <dgm:chPref val="7"/>
          <dgm:dir/>
        </dgm:presLayoutVars>
      </dgm:prSet>
      <dgm:spPr/>
    </dgm:pt>
    <dgm:pt modelId="{4BD0B781-E009-4E6B-A7BE-B93E17E17259}" type="pres">
      <dgm:prSet presAssocID="{261353A8-8140-40BA-9D4C-7E4D2CBF8C95}" presName="Name1" presStyleCnt="0"/>
      <dgm:spPr/>
    </dgm:pt>
    <dgm:pt modelId="{AF988A5D-83B1-4D74-9073-D9AD619B9B5E}" type="pres">
      <dgm:prSet presAssocID="{261353A8-8140-40BA-9D4C-7E4D2CBF8C95}" presName="cycle" presStyleCnt="0"/>
      <dgm:spPr/>
    </dgm:pt>
    <dgm:pt modelId="{2DF55883-6297-4233-A707-9ABD0877F6DE}" type="pres">
      <dgm:prSet presAssocID="{261353A8-8140-40BA-9D4C-7E4D2CBF8C95}" presName="srcNode" presStyleLbl="node1" presStyleIdx="0" presStyleCnt="5"/>
      <dgm:spPr/>
    </dgm:pt>
    <dgm:pt modelId="{D57A7BBD-8406-4284-83A0-3116B256D827}" type="pres">
      <dgm:prSet presAssocID="{261353A8-8140-40BA-9D4C-7E4D2CBF8C95}" presName="conn" presStyleLbl="parChTrans1D2" presStyleIdx="0" presStyleCnt="1"/>
      <dgm:spPr/>
    </dgm:pt>
    <dgm:pt modelId="{BCF0B10C-06E3-451B-A2D2-A91EA28D8022}" type="pres">
      <dgm:prSet presAssocID="{261353A8-8140-40BA-9D4C-7E4D2CBF8C95}" presName="extraNode" presStyleLbl="node1" presStyleIdx="0" presStyleCnt="5"/>
      <dgm:spPr/>
    </dgm:pt>
    <dgm:pt modelId="{13CD5C1B-EE23-4835-B2BF-63D2ADD51C8C}" type="pres">
      <dgm:prSet presAssocID="{261353A8-8140-40BA-9D4C-7E4D2CBF8C95}" presName="dstNode" presStyleLbl="node1" presStyleIdx="0" presStyleCnt="5"/>
      <dgm:spPr/>
    </dgm:pt>
    <dgm:pt modelId="{A08F1AC6-9C86-448B-8758-1BDDD3131F2C}" type="pres">
      <dgm:prSet presAssocID="{3A94B647-AB6E-4FB6-BD63-D724BEA315D8}" presName="text_1" presStyleLbl="node1" presStyleIdx="0" presStyleCnt="5">
        <dgm:presLayoutVars>
          <dgm:bulletEnabled val="1"/>
        </dgm:presLayoutVars>
      </dgm:prSet>
      <dgm:spPr/>
    </dgm:pt>
    <dgm:pt modelId="{EECDF535-455B-428B-A9FF-FB4E1A19CFEB}" type="pres">
      <dgm:prSet presAssocID="{3A94B647-AB6E-4FB6-BD63-D724BEA315D8}" presName="accent_1" presStyleCnt="0"/>
      <dgm:spPr/>
    </dgm:pt>
    <dgm:pt modelId="{92D95051-5134-4D71-9D86-CF8277FB5AE8}" type="pres">
      <dgm:prSet presAssocID="{3A94B647-AB6E-4FB6-BD63-D724BEA315D8}" presName="accentRepeatNode" presStyleLbl="solidFgAcc1" presStyleIdx="0" presStyleCnt="5"/>
      <dgm:spPr/>
    </dgm:pt>
    <dgm:pt modelId="{352A517A-2F41-4862-BF12-D12A4BB32959}" type="pres">
      <dgm:prSet presAssocID="{E2102777-E62A-4634-8CC2-C0DB556EDD60}" presName="text_2" presStyleLbl="node1" presStyleIdx="1" presStyleCnt="5">
        <dgm:presLayoutVars>
          <dgm:bulletEnabled val="1"/>
        </dgm:presLayoutVars>
      </dgm:prSet>
      <dgm:spPr/>
    </dgm:pt>
    <dgm:pt modelId="{C163082A-15E9-487F-B8E6-EF25685DBE23}" type="pres">
      <dgm:prSet presAssocID="{E2102777-E62A-4634-8CC2-C0DB556EDD60}" presName="accent_2" presStyleCnt="0"/>
      <dgm:spPr/>
    </dgm:pt>
    <dgm:pt modelId="{420F0ACB-FEA0-424E-8E3D-5DCBB2FF62EC}" type="pres">
      <dgm:prSet presAssocID="{E2102777-E62A-4634-8CC2-C0DB556EDD60}" presName="accentRepeatNode" presStyleLbl="solidFgAcc1" presStyleIdx="1" presStyleCnt="5"/>
      <dgm:spPr/>
    </dgm:pt>
    <dgm:pt modelId="{FF903101-0BE3-4C67-8114-2F20011925E9}" type="pres">
      <dgm:prSet presAssocID="{80EA6FAD-3A8A-4E2F-8E59-DE4DF6EBE1CD}" presName="text_3" presStyleLbl="node1" presStyleIdx="2" presStyleCnt="5">
        <dgm:presLayoutVars>
          <dgm:bulletEnabled val="1"/>
        </dgm:presLayoutVars>
      </dgm:prSet>
      <dgm:spPr/>
    </dgm:pt>
    <dgm:pt modelId="{9FE7C6B7-CABA-413D-8084-E0E865D579BA}" type="pres">
      <dgm:prSet presAssocID="{80EA6FAD-3A8A-4E2F-8E59-DE4DF6EBE1CD}" presName="accent_3" presStyleCnt="0"/>
      <dgm:spPr/>
    </dgm:pt>
    <dgm:pt modelId="{EFCC5B02-346B-411A-83EC-F1E98982E30E}" type="pres">
      <dgm:prSet presAssocID="{80EA6FAD-3A8A-4E2F-8E59-DE4DF6EBE1CD}" presName="accentRepeatNode" presStyleLbl="solidFgAcc1" presStyleIdx="2" presStyleCnt="5"/>
      <dgm:spPr/>
    </dgm:pt>
    <dgm:pt modelId="{468F4B2A-E8D3-401F-A240-FB8CAF1B53A1}" type="pres">
      <dgm:prSet presAssocID="{338A476A-32D2-40C8-9E85-197A683DBDC6}" presName="text_4" presStyleLbl="node1" presStyleIdx="3" presStyleCnt="5">
        <dgm:presLayoutVars>
          <dgm:bulletEnabled val="1"/>
        </dgm:presLayoutVars>
      </dgm:prSet>
      <dgm:spPr/>
    </dgm:pt>
    <dgm:pt modelId="{D8027054-0360-40D3-AD18-77D10DF8EA82}" type="pres">
      <dgm:prSet presAssocID="{338A476A-32D2-40C8-9E85-197A683DBDC6}" presName="accent_4" presStyleCnt="0"/>
      <dgm:spPr/>
    </dgm:pt>
    <dgm:pt modelId="{4F092402-BB9F-4F2C-B327-29FB22CE6C1E}" type="pres">
      <dgm:prSet presAssocID="{338A476A-32D2-40C8-9E85-197A683DBDC6}" presName="accentRepeatNode" presStyleLbl="solidFgAcc1" presStyleIdx="3" presStyleCnt="5"/>
      <dgm:spPr/>
    </dgm:pt>
    <dgm:pt modelId="{E879B3FE-598B-4D75-B3BD-DCFC768ECBAC}" type="pres">
      <dgm:prSet presAssocID="{FC1D2AAB-41EA-430F-9DEC-0178717FEBCA}" presName="text_5" presStyleLbl="node1" presStyleIdx="4" presStyleCnt="5">
        <dgm:presLayoutVars>
          <dgm:bulletEnabled val="1"/>
        </dgm:presLayoutVars>
      </dgm:prSet>
      <dgm:spPr/>
    </dgm:pt>
    <dgm:pt modelId="{269F0A4A-99F0-43CB-B1E4-C631579D7676}" type="pres">
      <dgm:prSet presAssocID="{FC1D2AAB-41EA-430F-9DEC-0178717FEBCA}" presName="accent_5" presStyleCnt="0"/>
      <dgm:spPr/>
    </dgm:pt>
    <dgm:pt modelId="{220C377B-F08B-47B0-9F82-2A718712FBC5}" type="pres">
      <dgm:prSet presAssocID="{FC1D2AAB-41EA-430F-9DEC-0178717FEBCA}" presName="accentRepeatNode" presStyleLbl="solidFgAcc1" presStyleIdx="4" presStyleCnt="5"/>
      <dgm:spPr/>
    </dgm:pt>
  </dgm:ptLst>
  <dgm:cxnLst>
    <dgm:cxn modelId="{47AA0D0E-A902-4987-9B30-30A4D7A6F14A}" type="presOf" srcId="{80EA6FAD-3A8A-4E2F-8E59-DE4DF6EBE1CD}" destId="{FF903101-0BE3-4C67-8114-2F20011925E9}" srcOrd="0" destOrd="0" presId="urn:microsoft.com/office/officeart/2008/layout/VerticalCurvedList"/>
    <dgm:cxn modelId="{6E7B811C-97C9-4335-91DF-FAD2713F15C9}" type="presOf" srcId="{338A476A-32D2-40C8-9E85-197A683DBDC6}" destId="{468F4B2A-E8D3-401F-A240-FB8CAF1B53A1}" srcOrd="0" destOrd="0" presId="urn:microsoft.com/office/officeart/2008/layout/VerticalCurvedList"/>
    <dgm:cxn modelId="{F8503E1F-1A97-4EBA-BCA7-91D6C28EA318}" srcId="{261353A8-8140-40BA-9D4C-7E4D2CBF8C95}" destId="{3A94B647-AB6E-4FB6-BD63-D724BEA315D8}" srcOrd="0" destOrd="0" parTransId="{2A78045C-B56F-4493-BCC9-B7DA35BC54C1}" sibTransId="{91B28873-4ED1-460C-9CA6-9E2BC1B599C8}"/>
    <dgm:cxn modelId="{72C8F521-7294-4E4B-93A8-B72CD71A352D}" type="presOf" srcId="{261353A8-8140-40BA-9D4C-7E4D2CBF8C95}" destId="{9F2E9D5C-70F3-448F-937C-6618B65BEB30}" srcOrd="0" destOrd="0" presId="urn:microsoft.com/office/officeart/2008/layout/VerticalCurvedList"/>
    <dgm:cxn modelId="{4F11795C-FCF4-422A-8C54-78F82C0DE052}" type="presOf" srcId="{FC1D2AAB-41EA-430F-9DEC-0178717FEBCA}" destId="{E879B3FE-598B-4D75-B3BD-DCFC768ECBAC}" srcOrd="0" destOrd="0" presId="urn:microsoft.com/office/officeart/2008/layout/VerticalCurvedList"/>
    <dgm:cxn modelId="{F438235D-F5B3-4F38-9AAC-3329B292F5E8}" srcId="{261353A8-8140-40BA-9D4C-7E4D2CBF8C95}" destId="{338A476A-32D2-40C8-9E85-197A683DBDC6}" srcOrd="3" destOrd="0" parTransId="{924549E1-5929-4FFD-A2F8-970895DAC7FE}" sibTransId="{2D15A6CD-8868-4957-9F8E-10FE3225A0A0}"/>
    <dgm:cxn modelId="{3094514C-E8AE-4FE1-8F1E-1F8DBD18FEA4}" srcId="{261353A8-8140-40BA-9D4C-7E4D2CBF8C95}" destId="{E2102777-E62A-4634-8CC2-C0DB556EDD60}" srcOrd="1" destOrd="0" parTransId="{0086D0B4-A04A-4F0B-942C-285D5E803769}" sibTransId="{7401F41E-AC01-4B42-B5D6-FCEE811FEB1F}"/>
    <dgm:cxn modelId="{7759FD77-530B-4BD8-B809-C92499B0508B}" srcId="{261353A8-8140-40BA-9D4C-7E4D2CBF8C95}" destId="{80EA6FAD-3A8A-4E2F-8E59-DE4DF6EBE1CD}" srcOrd="2" destOrd="0" parTransId="{4BC00049-C374-4F83-870D-9A6EEBE758D3}" sibTransId="{15B42AD2-4FDB-4CDE-9450-63F86B8263CF}"/>
    <dgm:cxn modelId="{9973BFC4-FE10-4046-853D-3073F7AC43AC}" type="presOf" srcId="{3A94B647-AB6E-4FB6-BD63-D724BEA315D8}" destId="{A08F1AC6-9C86-448B-8758-1BDDD3131F2C}" srcOrd="0" destOrd="0" presId="urn:microsoft.com/office/officeart/2008/layout/VerticalCurvedList"/>
    <dgm:cxn modelId="{C23EF4D3-A969-4D00-81A2-3BD716E0E1ED}" type="presOf" srcId="{91B28873-4ED1-460C-9CA6-9E2BC1B599C8}" destId="{D57A7BBD-8406-4284-83A0-3116B256D827}" srcOrd="0" destOrd="0" presId="urn:microsoft.com/office/officeart/2008/layout/VerticalCurvedList"/>
    <dgm:cxn modelId="{37E257D5-77D8-49D3-A845-6C70DE987A71}" srcId="{261353A8-8140-40BA-9D4C-7E4D2CBF8C95}" destId="{FC1D2AAB-41EA-430F-9DEC-0178717FEBCA}" srcOrd="4" destOrd="0" parTransId="{1860D883-89A3-4AED-B4F3-E6A1D230E9CD}" sibTransId="{D3DB9CE1-08E6-4802-9FCC-DEFB5685109E}"/>
    <dgm:cxn modelId="{1D0712EC-9813-47E7-89DC-3C38A0A650B7}" type="presOf" srcId="{E2102777-E62A-4634-8CC2-C0DB556EDD60}" destId="{352A517A-2F41-4862-BF12-D12A4BB32959}" srcOrd="0" destOrd="0" presId="urn:microsoft.com/office/officeart/2008/layout/VerticalCurvedList"/>
    <dgm:cxn modelId="{41A065BC-FE21-4E57-9007-31F8B112E291}" type="presParOf" srcId="{9F2E9D5C-70F3-448F-937C-6618B65BEB30}" destId="{4BD0B781-E009-4E6B-A7BE-B93E17E17259}" srcOrd="0" destOrd="0" presId="urn:microsoft.com/office/officeart/2008/layout/VerticalCurvedList"/>
    <dgm:cxn modelId="{AFB2C9DD-9DEB-4D04-BFF9-FFDAC0D2E5F0}" type="presParOf" srcId="{4BD0B781-E009-4E6B-A7BE-B93E17E17259}" destId="{AF988A5D-83B1-4D74-9073-D9AD619B9B5E}" srcOrd="0" destOrd="0" presId="urn:microsoft.com/office/officeart/2008/layout/VerticalCurvedList"/>
    <dgm:cxn modelId="{59B344A0-8F0A-4811-A344-1BBD238EE024}" type="presParOf" srcId="{AF988A5D-83B1-4D74-9073-D9AD619B9B5E}" destId="{2DF55883-6297-4233-A707-9ABD0877F6DE}" srcOrd="0" destOrd="0" presId="urn:microsoft.com/office/officeart/2008/layout/VerticalCurvedList"/>
    <dgm:cxn modelId="{E559A3B5-093C-49A0-850E-CC66BBFEE4FD}" type="presParOf" srcId="{AF988A5D-83B1-4D74-9073-D9AD619B9B5E}" destId="{D57A7BBD-8406-4284-83A0-3116B256D827}" srcOrd="1" destOrd="0" presId="urn:microsoft.com/office/officeart/2008/layout/VerticalCurvedList"/>
    <dgm:cxn modelId="{334C4D1D-903F-4C72-A1CB-F490AC352C2E}" type="presParOf" srcId="{AF988A5D-83B1-4D74-9073-D9AD619B9B5E}" destId="{BCF0B10C-06E3-451B-A2D2-A91EA28D8022}" srcOrd="2" destOrd="0" presId="urn:microsoft.com/office/officeart/2008/layout/VerticalCurvedList"/>
    <dgm:cxn modelId="{2D0B22C3-BAC4-4304-8B8B-2D2C96DD2B08}" type="presParOf" srcId="{AF988A5D-83B1-4D74-9073-D9AD619B9B5E}" destId="{13CD5C1B-EE23-4835-B2BF-63D2ADD51C8C}" srcOrd="3" destOrd="0" presId="urn:microsoft.com/office/officeart/2008/layout/VerticalCurvedList"/>
    <dgm:cxn modelId="{67B67C1A-567D-416E-84ED-75B7313B3AA3}" type="presParOf" srcId="{4BD0B781-E009-4E6B-A7BE-B93E17E17259}" destId="{A08F1AC6-9C86-448B-8758-1BDDD3131F2C}" srcOrd="1" destOrd="0" presId="urn:microsoft.com/office/officeart/2008/layout/VerticalCurvedList"/>
    <dgm:cxn modelId="{AC50072C-33AD-4052-8630-581D762C139F}" type="presParOf" srcId="{4BD0B781-E009-4E6B-A7BE-B93E17E17259}" destId="{EECDF535-455B-428B-A9FF-FB4E1A19CFEB}" srcOrd="2" destOrd="0" presId="urn:microsoft.com/office/officeart/2008/layout/VerticalCurvedList"/>
    <dgm:cxn modelId="{A713F9F5-81CF-4AEF-9B26-C48ED0DD7DFB}" type="presParOf" srcId="{EECDF535-455B-428B-A9FF-FB4E1A19CFEB}" destId="{92D95051-5134-4D71-9D86-CF8277FB5AE8}" srcOrd="0" destOrd="0" presId="urn:microsoft.com/office/officeart/2008/layout/VerticalCurvedList"/>
    <dgm:cxn modelId="{E56FF086-5148-4235-98CF-412692F2310E}" type="presParOf" srcId="{4BD0B781-E009-4E6B-A7BE-B93E17E17259}" destId="{352A517A-2F41-4862-BF12-D12A4BB32959}" srcOrd="3" destOrd="0" presId="urn:microsoft.com/office/officeart/2008/layout/VerticalCurvedList"/>
    <dgm:cxn modelId="{D142B8E2-A704-4890-AF0B-F671186B20D7}" type="presParOf" srcId="{4BD0B781-E009-4E6B-A7BE-B93E17E17259}" destId="{C163082A-15E9-487F-B8E6-EF25685DBE23}" srcOrd="4" destOrd="0" presId="urn:microsoft.com/office/officeart/2008/layout/VerticalCurvedList"/>
    <dgm:cxn modelId="{9D71A75E-2C28-4100-A2D1-199A77992055}" type="presParOf" srcId="{C163082A-15E9-487F-B8E6-EF25685DBE23}" destId="{420F0ACB-FEA0-424E-8E3D-5DCBB2FF62EC}" srcOrd="0" destOrd="0" presId="urn:microsoft.com/office/officeart/2008/layout/VerticalCurvedList"/>
    <dgm:cxn modelId="{DBFB67E5-CC22-48FD-99F6-4EA397B9467D}" type="presParOf" srcId="{4BD0B781-E009-4E6B-A7BE-B93E17E17259}" destId="{FF903101-0BE3-4C67-8114-2F20011925E9}" srcOrd="5" destOrd="0" presId="urn:microsoft.com/office/officeart/2008/layout/VerticalCurvedList"/>
    <dgm:cxn modelId="{4F319105-05CF-4F64-8E29-86416DD97696}" type="presParOf" srcId="{4BD0B781-E009-4E6B-A7BE-B93E17E17259}" destId="{9FE7C6B7-CABA-413D-8084-E0E865D579BA}" srcOrd="6" destOrd="0" presId="urn:microsoft.com/office/officeart/2008/layout/VerticalCurvedList"/>
    <dgm:cxn modelId="{2693808E-59C7-43AA-8FD2-E5728995BAC3}" type="presParOf" srcId="{9FE7C6B7-CABA-413D-8084-E0E865D579BA}" destId="{EFCC5B02-346B-411A-83EC-F1E98982E30E}" srcOrd="0" destOrd="0" presId="urn:microsoft.com/office/officeart/2008/layout/VerticalCurvedList"/>
    <dgm:cxn modelId="{15C08B32-509B-4E69-A976-F6524A726283}" type="presParOf" srcId="{4BD0B781-E009-4E6B-A7BE-B93E17E17259}" destId="{468F4B2A-E8D3-401F-A240-FB8CAF1B53A1}" srcOrd="7" destOrd="0" presId="urn:microsoft.com/office/officeart/2008/layout/VerticalCurvedList"/>
    <dgm:cxn modelId="{79A97DEF-E64D-4EF5-8C3F-23559B53730C}" type="presParOf" srcId="{4BD0B781-E009-4E6B-A7BE-B93E17E17259}" destId="{D8027054-0360-40D3-AD18-77D10DF8EA82}" srcOrd="8" destOrd="0" presId="urn:microsoft.com/office/officeart/2008/layout/VerticalCurvedList"/>
    <dgm:cxn modelId="{01EEA664-7F1B-40F7-8D6A-E87268B294DB}" type="presParOf" srcId="{D8027054-0360-40D3-AD18-77D10DF8EA82}" destId="{4F092402-BB9F-4F2C-B327-29FB22CE6C1E}" srcOrd="0" destOrd="0" presId="urn:microsoft.com/office/officeart/2008/layout/VerticalCurvedList"/>
    <dgm:cxn modelId="{97561F00-9619-4AAD-9F32-D9254C14F989}" type="presParOf" srcId="{4BD0B781-E009-4E6B-A7BE-B93E17E17259}" destId="{E879B3FE-598B-4D75-B3BD-DCFC768ECBAC}" srcOrd="9" destOrd="0" presId="urn:microsoft.com/office/officeart/2008/layout/VerticalCurvedList"/>
    <dgm:cxn modelId="{F6E5DEC2-1E8A-44B0-B809-F4175859DDB5}" type="presParOf" srcId="{4BD0B781-E009-4E6B-A7BE-B93E17E17259}" destId="{269F0A4A-99F0-43CB-B1E4-C631579D7676}" srcOrd="10" destOrd="0" presId="urn:microsoft.com/office/officeart/2008/layout/VerticalCurvedList"/>
    <dgm:cxn modelId="{65F0A7EF-DCC8-400D-8678-9F686785A00B}" type="presParOf" srcId="{269F0A4A-99F0-43CB-B1E4-C631579D7676}" destId="{220C377B-F08B-47B0-9F82-2A718712FBC5}"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BE60B-ECAA-4C77-978B-42A8DF792640}">
      <dsp:nvSpPr>
        <dsp:cNvPr id="0" name=""/>
        <dsp:cNvSpPr/>
      </dsp:nvSpPr>
      <dsp:spPr>
        <a:xfrm rot="5400000">
          <a:off x="-178327" y="182282"/>
          <a:ext cx="1188848" cy="832194"/>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noProof="0" dirty="0">
              <a:solidFill>
                <a:schemeClr val="tx1"/>
              </a:solidFill>
            </a:rPr>
            <a:t>1</a:t>
          </a:r>
        </a:p>
      </dsp:txBody>
      <dsp:txXfrm rot="-5400000">
        <a:off x="0" y="420052"/>
        <a:ext cx="832194" cy="356654"/>
      </dsp:txXfrm>
    </dsp:sp>
    <dsp:sp modelId="{5474B9C0-A526-4F9C-BA83-6F277314A9EB}">
      <dsp:nvSpPr>
        <dsp:cNvPr id="0" name=""/>
        <dsp:cNvSpPr/>
      </dsp:nvSpPr>
      <dsp:spPr>
        <a:xfrm rot="5400000">
          <a:off x="4422130" y="-3585980"/>
          <a:ext cx="773158" cy="7953030"/>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GB" sz="2800" kern="1200" noProof="0" dirty="0">
              <a:solidFill>
                <a:schemeClr val="tx1"/>
              </a:solidFill>
            </a:rPr>
            <a:t>Introduction</a:t>
          </a:r>
          <a:endParaRPr lang="en-US" sz="2800" kern="1200" noProof="0" dirty="0">
            <a:solidFill>
              <a:schemeClr val="tx1"/>
            </a:solidFill>
          </a:endParaRPr>
        </a:p>
      </dsp:txBody>
      <dsp:txXfrm rot="-5400000">
        <a:off x="832194" y="41698"/>
        <a:ext cx="7915288" cy="697674"/>
      </dsp:txXfrm>
    </dsp:sp>
    <dsp:sp modelId="{62718F56-1C71-46A5-A1C1-836F7F4B0D99}">
      <dsp:nvSpPr>
        <dsp:cNvPr id="0" name=""/>
        <dsp:cNvSpPr/>
      </dsp:nvSpPr>
      <dsp:spPr>
        <a:xfrm rot="5400000">
          <a:off x="-178327" y="1223754"/>
          <a:ext cx="1188848" cy="832194"/>
        </a:xfrm>
        <a:prstGeom prst="chevron">
          <a:avLst/>
        </a:prstGeom>
        <a:solidFill>
          <a:schemeClr val="accent5">
            <a:hueOff val="1714279"/>
            <a:satOff val="3916"/>
            <a:lumOff val="-10850"/>
            <a:alphaOff val="0"/>
          </a:schemeClr>
        </a:solidFill>
        <a:ln w="25400" cap="flat" cmpd="sng" algn="ctr">
          <a:solidFill>
            <a:schemeClr val="accent5">
              <a:hueOff val="1714279"/>
              <a:satOff val="3916"/>
              <a:lumOff val="-1085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noProof="0" dirty="0">
              <a:solidFill>
                <a:schemeClr val="tx1"/>
              </a:solidFill>
            </a:rPr>
            <a:t>2</a:t>
          </a:r>
          <a:endParaRPr lang="en-US" sz="2800" kern="1200" noProof="0" dirty="0">
            <a:solidFill>
              <a:schemeClr val="tx1"/>
            </a:solidFill>
          </a:endParaRPr>
        </a:p>
      </dsp:txBody>
      <dsp:txXfrm rot="-5400000">
        <a:off x="0" y="1461524"/>
        <a:ext cx="832194" cy="356654"/>
      </dsp:txXfrm>
    </dsp:sp>
    <dsp:sp modelId="{668803DB-26DA-4D34-8500-B3E21198EDF3}">
      <dsp:nvSpPr>
        <dsp:cNvPr id="0" name=""/>
        <dsp:cNvSpPr/>
      </dsp:nvSpPr>
      <dsp:spPr>
        <a:xfrm rot="5400000">
          <a:off x="4422333" y="-2544712"/>
          <a:ext cx="772751" cy="7953030"/>
        </a:xfrm>
        <a:prstGeom prst="round2SameRect">
          <a:avLst/>
        </a:prstGeom>
        <a:solidFill>
          <a:schemeClr val="lt1">
            <a:alpha val="90000"/>
            <a:hueOff val="0"/>
            <a:satOff val="0"/>
            <a:lumOff val="0"/>
            <a:alphaOff val="0"/>
          </a:schemeClr>
        </a:solidFill>
        <a:ln w="25400" cap="flat" cmpd="sng" algn="ctr">
          <a:solidFill>
            <a:schemeClr val="accent5">
              <a:hueOff val="1714279"/>
              <a:satOff val="3916"/>
              <a:lumOff val="-108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GB" sz="2800" kern="1200" noProof="0" dirty="0">
              <a:solidFill>
                <a:schemeClr val="tx1"/>
              </a:solidFill>
            </a:rPr>
            <a:t>Fractional-Order Extremum Seeking Control</a:t>
          </a:r>
          <a:endParaRPr lang="en-US" sz="2800" kern="1200" noProof="0" dirty="0">
            <a:solidFill>
              <a:schemeClr val="tx1"/>
            </a:solidFill>
          </a:endParaRPr>
        </a:p>
      </dsp:txBody>
      <dsp:txXfrm rot="-5400000">
        <a:off x="832194" y="1083150"/>
        <a:ext cx="7915307" cy="697305"/>
      </dsp:txXfrm>
    </dsp:sp>
    <dsp:sp modelId="{DA3BB2C2-99B5-47D3-B804-ED5AAD2A7710}">
      <dsp:nvSpPr>
        <dsp:cNvPr id="0" name=""/>
        <dsp:cNvSpPr/>
      </dsp:nvSpPr>
      <dsp:spPr>
        <a:xfrm rot="5400000">
          <a:off x="-178327" y="2265226"/>
          <a:ext cx="1188848" cy="832194"/>
        </a:xfrm>
        <a:prstGeom prst="chevron">
          <a:avLst/>
        </a:prstGeom>
        <a:solidFill>
          <a:schemeClr val="accent5">
            <a:hueOff val="3428557"/>
            <a:satOff val="7832"/>
            <a:lumOff val="-21699"/>
            <a:alphaOff val="0"/>
          </a:schemeClr>
        </a:solidFill>
        <a:ln w="25400" cap="flat" cmpd="sng" algn="ctr">
          <a:solidFill>
            <a:schemeClr val="accent5">
              <a:hueOff val="3428557"/>
              <a:satOff val="7832"/>
              <a:lumOff val="-2169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noProof="0" dirty="0">
              <a:solidFill>
                <a:schemeClr val="tx1"/>
              </a:solidFill>
            </a:rPr>
            <a:t>3</a:t>
          </a:r>
          <a:endParaRPr lang="en-US" sz="2800" kern="1200" noProof="0" dirty="0">
            <a:solidFill>
              <a:schemeClr val="tx1"/>
            </a:solidFill>
          </a:endParaRPr>
        </a:p>
      </dsp:txBody>
      <dsp:txXfrm rot="-5400000">
        <a:off x="0" y="2502996"/>
        <a:ext cx="832194" cy="356654"/>
      </dsp:txXfrm>
    </dsp:sp>
    <dsp:sp modelId="{7C0D6F29-52D1-49A8-B1B2-20982A41E98A}">
      <dsp:nvSpPr>
        <dsp:cNvPr id="0" name=""/>
        <dsp:cNvSpPr/>
      </dsp:nvSpPr>
      <dsp:spPr>
        <a:xfrm rot="5400000">
          <a:off x="4422333" y="-1503240"/>
          <a:ext cx="772751" cy="7953030"/>
        </a:xfrm>
        <a:prstGeom prst="round2SameRect">
          <a:avLst/>
        </a:prstGeom>
        <a:solidFill>
          <a:schemeClr val="lt1">
            <a:alpha val="90000"/>
            <a:hueOff val="0"/>
            <a:satOff val="0"/>
            <a:lumOff val="0"/>
            <a:alphaOff val="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GB" sz="2800" kern="1200" noProof="0" dirty="0">
              <a:solidFill>
                <a:schemeClr val="tx1"/>
              </a:solidFill>
            </a:rPr>
            <a:t>L-Type network Plasma Impedance Matching</a:t>
          </a:r>
          <a:endParaRPr lang="en-US" sz="2800" kern="1200" noProof="0" dirty="0">
            <a:solidFill>
              <a:schemeClr val="tx1"/>
            </a:solidFill>
          </a:endParaRPr>
        </a:p>
      </dsp:txBody>
      <dsp:txXfrm rot="-5400000">
        <a:off x="832194" y="2124622"/>
        <a:ext cx="7915307" cy="697305"/>
      </dsp:txXfrm>
    </dsp:sp>
    <dsp:sp modelId="{A089CDB4-C3F6-4EDB-AFB6-B317C9B43EBF}">
      <dsp:nvSpPr>
        <dsp:cNvPr id="0" name=""/>
        <dsp:cNvSpPr/>
      </dsp:nvSpPr>
      <dsp:spPr>
        <a:xfrm rot="5400000">
          <a:off x="-178327" y="3306698"/>
          <a:ext cx="1188848" cy="832194"/>
        </a:xfrm>
        <a:prstGeom prst="chevron">
          <a:avLst/>
        </a:prstGeom>
        <a:solidFill>
          <a:schemeClr val="accent5">
            <a:lumMod val="60000"/>
            <a:lumOff val="4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noProof="0" dirty="0">
              <a:solidFill>
                <a:schemeClr val="tx1"/>
              </a:solidFill>
            </a:rPr>
            <a:t>4</a:t>
          </a:r>
          <a:endParaRPr lang="en-US" sz="2800" kern="1200" noProof="0" dirty="0">
            <a:solidFill>
              <a:schemeClr val="tx1"/>
            </a:solidFill>
          </a:endParaRPr>
        </a:p>
      </dsp:txBody>
      <dsp:txXfrm rot="-5400000">
        <a:off x="0" y="3544468"/>
        <a:ext cx="832194" cy="356654"/>
      </dsp:txXfrm>
    </dsp:sp>
    <dsp:sp modelId="{1B6EEEC3-29CD-462B-B096-E1137FCF8BA7}">
      <dsp:nvSpPr>
        <dsp:cNvPr id="0" name=""/>
        <dsp:cNvSpPr/>
      </dsp:nvSpPr>
      <dsp:spPr>
        <a:xfrm rot="5400000">
          <a:off x="4422333" y="-461768"/>
          <a:ext cx="772751" cy="7953030"/>
        </a:xfrm>
        <a:prstGeom prst="round2SameRect">
          <a:avLst/>
        </a:prstGeom>
        <a:solidFill>
          <a:schemeClr val="lt1">
            <a:alpha val="90000"/>
            <a:hueOff val="0"/>
            <a:satOff val="0"/>
            <a:lumOff val="0"/>
            <a:alphaOff val="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GB" sz="2800" kern="1200" noProof="0" dirty="0">
              <a:solidFill>
                <a:schemeClr val="tx1"/>
              </a:solidFill>
            </a:rPr>
            <a:t>Conclusions and future works</a:t>
          </a:r>
          <a:endParaRPr lang="en-US" sz="2800" kern="1200" noProof="0" dirty="0">
            <a:solidFill>
              <a:schemeClr val="tx1"/>
            </a:solidFill>
          </a:endParaRPr>
        </a:p>
      </dsp:txBody>
      <dsp:txXfrm rot="-5400000">
        <a:off x="832194" y="3166094"/>
        <a:ext cx="7915307" cy="6973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A7BBD-8406-4284-83A0-3116B256D827}">
      <dsp:nvSpPr>
        <dsp:cNvPr id="0" name=""/>
        <dsp:cNvSpPr/>
      </dsp:nvSpPr>
      <dsp:spPr>
        <a:xfrm>
          <a:off x="-6564370" y="-1003905"/>
          <a:ext cx="7813074" cy="7813074"/>
        </a:xfrm>
        <a:prstGeom prst="blockArc">
          <a:avLst>
            <a:gd name="adj1" fmla="val 18900000"/>
            <a:gd name="adj2" fmla="val 2700000"/>
            <a:gd name="adj3" fmla="val 276"/>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8F1AC6-9C86-448B-8758-1BDDD3131F2C}">
      <dsp:nvSpPr>
        <dsp:cNvPr id="0" name=""/>
        <dsp:cNvSpPr/>
      </dsp:nvSpPr>
      <dsp:spPr>
        <a:xfrm>
          <a:off x="545441" y="362712"/>
          <a:ext cx="8237855" cy="72589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175"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dirty="0"/>
            <a:t>A Perturb and Observe Fractional-Order Stochastic Extremum Seeking Control (P&amp;O FO-SESC) with dithering noise was designed for plasma impedance matching.</a:t>
          </a:r>
          <a:endParaRPr lang="en-US" sz="1400" kern="1200" dirty="0"/>
        </a:p>
      </dsp:txBody>
      <dsp:txXfrm>
        <a:off x="545441" y="362712"/>
        <a:ext cx="8237855" cy="725890"/>
      </dsp:txXfrm>
    </dsp:sp>
    <dsp:sp modelId="{92D95051-5134-4D71-9D86-CF8277FB5AE8}">
      <dsp:nvSpPr>
        <dsp:cNvPr id="0" name=""/>
        <dsp:cNvSpPr/>
      </dsp:nvSpPr>
      <dsp:spPr>
        <a:xfrm>
          <a:off x="91760" y="271976"/>
          <a:ext cx="907362" cy="90736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2A517A-2F41-4862-BF12-D12A4BB32959}">
      <dsp:nvSpPr>
        <dsp:cNvPr id="0" name=""/>
        <dsp:cNvSpPr/>
      </dsp:nvSpPr>
      <dsp:spPr>
        <a:xfrm>
          <a:off x="1065593" y="1451199"/>
          <a:ext cx="7717703" cy="72589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175"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dirty="0"/>
            <a:t>A L-Type network with two variable capacitors was employed to perform the matching control. The P&amp;O FO-SESC controller was tested for single and multiple loads under different initial conditions and different levels of LRD on the dithering noise given by the Hurst exponent.</a:t>
          </a:r>
          <a:endParaRPr lang="en-US" sz="1400" kern="1200" dirty="0"/>
        </a:p>
      </dsp:txBody>
      <dsp:txXfrm>
        <a:off x="1065593" y="1451199"/>
        <a:ext cx="7717703" cy="725890"/>
      </dsp:txXfrm>
    </dsp:sp>
    <dsp:sp modelId="{420F0ACB-FEA0-424E-8E3D-5DCBB2FF62EC}">
      <dsp:nvSpPr>
        <dsp:cNvPr id="0" name=""/>
        <dsp:cNvSpPr/>
      </dsp:nvSpPr>
      <dsp:spPr>
        <a:xfrm>
          <a:off x="611911" y="1360463"/>
          <a:ext cx="907362" cy="90736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903101-0BE3-4C67-8114-2F20011925E9}">
      <dsp:nvSpPr>
        <dsp:cNvPr id="0" name=""/>
        <dsp:cNvSpPr/>
      </dsp:nvSpPr>
      <dsp:spPr>
        <a:xfrm>
          <a:off x="1225237" y="2539686"/>
          <a:ext cx="7558059" cy="72589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175"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dirty="0"/>
            <a:t>Obtained results show that using a dithering noise in the P&amp;O FO-SESC controller in the range </a:t>
          </a:r>
          <a14:m xmlns:a14="http://schemas.microsoft.com/office/drawing/2010/main">
            <m:oMath xmlns:m="http://schemas.openxmlformats.org/officeDocument/2006/math">
              <m:r>
                <a:rPr lang="en-US" sz="1400" b="0" i="1" kern="1200" smtClean="0">
                  <a:latin typeface="Cambria Math" panose="02040503050406030204" pitchFamily="18" charset="0"/>
                </a:rPr>
                <m:t>0.5≤</m:t>
              </m:r>
              <m:r>
                <a:rPr lang="en-US" sz="1400" b="0" i="1" kern="1200" smtClean="0">
                  <a:latin typeface="Cambria Math" panose="02040503050406030204" pitchFamily="18" charset="0"/>
                </a:rPr>
                <m:t>𝐻</m:t>
              </m:r>
              <m:r>
                <a:rPr lang="en-US" sz="1400" b="0" i="1" kern="1200" smtClean="0">
                  <a:latin typeface="Cambria Math" panose="02040503050406030204" pitchFamily="18" charset="0"/>
                </a:rPr>
                <m:t>≤0.6</m:t>
              </m:r>
            </m:oMath>
          </a14:m>
          <a:r>
            <a:rPr lang="en-GB" sz="1400" kern="1200" dirty="0"/>
            <a:t> can improve the system convergence rate, settling time, and minimize the total reflected power during the impedance matching process. </a:t>
          </a:r>
          <a:endParaRPr lang="en-US" sz="1400" kern="1200" dirty="0"/>
        </a:p>
      </dsp:txBody>
      <dsp:txXfrm>
        <a:off x="1225237" y="2539686"/>
        <a:ext cx="7558059" cy="725890"/>
      </dsp:txXfrm>
    </dsp:sp>
    <dsp:sp modelId="{EFCC5B02-346B-411A-83EC-F1E98982E30E}">
      <dsp:nvSpPr>
        <dsp:cNvPr id="0" name=""/>
        <dsp:cNvSpPr/>
      </dsp:nvSpPr>
      <dsp:spPr>
        <a:xfrm>
          <a:off x="771556" y="2448950"/>
          <a:ext cx="907362" cy="90736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8F4B2A-E8D3-401F-A240-FB8CAF1B53A1}">
      <dsp:nvSpPr>
        <dsp:cNvPr id="0" name=""/>
        <dsp:cNvSpPr/>
      </dsp:nvSpPr>
      <dsp:spPr>
        <a:xfrm>
          <a:off x="1065593" y="3628173"/>
          <a:ext cx="7717703" cy="72589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175"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dirty="0"/>
            <a:t>The P&amp;O FO-SESC controller is robust under different loads and capacitor initial conditions, indicating that the P&amp;O FO-SESC controller is suitable for plasma impedance matching where plasma load impedance is time variant and unknown.</a:t>
          </a:r>
          <a:endParaRPr lang="en-US" sz="1400" kern="1200" dirty="0"/>
        </a:p>
      </dsp:txBody>
      <dsp:txXfrm>
        <a:off x="1065593" y="3628173"/>
        <a:ext cx="7717703" cy="725890"/>
      </dsp:txXfrm>
    </dsp:sp>
    <dsp:sp modelId="{4F092402-BB9F-4F2C-B327-29FB22CE6C1E}">
      <dsp:nvSpPr>
        <dsp:cNvPr id="0" name=""/>
        <dsp:cNvSpPr/>
      </dsp:nvSpPr>
      <dsp:spPr>
        <a:xfrm>
          <a:off x="611911" y="3537437"/>
          <a:ext cx="907362" cy="90736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79B3FE-598B-4D75-B3BD-DCFC768ECBAC}">
      <dsp:nvSpPr>
        <dsp:cNvPr id="0" name=""/>
        <dsp:cNvSpPr/>
      </dsp:nvSpPr>
      <dsp:spPr>
        <a:xfrm>
          <a:off x="545441" y="4716660"/>
          <a:ext cx="8237855" cy="72589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175" tIns="35560" rIns="35560" bIns="35560" numCol="1" spcCol="1270" anchor="ctr" anchorCtr="0">
          <a:noAutofit/>
        </a:bodyPr>
        <a:lstStyle/>
        <a:p>
          <a:pPr marL="0" lvl="0" indent="0" algn="l" defTabSz="622300">
            <a:lnSpc>
              <a:spcPct val="90000"/>
            </a:lnSpc>
            <a:spcBef>
              <a:spcPct val="0"/>
            </a:spcBef>
            <a:spcAft>
              <a:spcPct val="35000"/>
            </a:spcAft>
            <a:buNone/>
          </a:pPr>
          <a:r>
            <a:rPr lang="en-GB" sz="1400" kern="1200" dirty="0"/>
            <a:t>As future works, the P&amp;O FO-SESC controller design, simulation, and evaluation using the admittance model of the matching network instead of impedance is proposed based on Smith chart analysis. Likewise, introducing feedforward mechanisms based on magnitude and phase to improve ESC control performance can be considered.</a:t>
          </a:r>
          <a:endParaRPr lang="en-US" sz="1400" kern="1200" dirty="0"/>
        </a:p>
      </dsp:txBody>
      <dsp:txXfrm>
        <a:off x="545441" y="4716660"/>
        <a:ext cx="8237855" cy="725890"/>
      </dsp:txXfrm>
    </dsp:sp>
    <dsp:sp modelId="{220C377B-F08B-47B0-9F82-2A718712FBC5}">
      <dsp:nvSpPr>
        <dsp:cNvPr id="0" name=""/>
        <dsp:cNvSpPr/>
      </dsp:nvSpPr>
      <dsp:spPr>
        <a:xfrm>
          <a:off x="91760" y="4625924"/>
          <a:ext cx="907362" cy="90736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20E0DD-DFB7-43C0-A214-A32F391177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1BE2CC4-46FD-4E62-9D07-FE138C26A0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00F999-1EB6-486D-A632-60DF420830E0}" type="datetimeFigureOut">
              <a:rPr lang="en-US" smtClean="0"/>
              <a:t>6/28/2021</a:t>
            </a:fld>
            <a:endParaRPr lang="en-US"/>
          </a:p>
        </p:txBody>
      </p:sp>
      <p:sp>
        <p:nvSpPr>
          <p:cNvPr id="4" name="Footer Placeholder 3">
            <a:extLst>
              <a:ext uri="{FF2B5EF4-FFF2-40B4-BE49-F238E27FC236}">
                <a16:creationId xmlns:a16="http://schemas.microsoft.com/office/drawing/2014/main" id="{D991C63C-050F-46FD-B5EE-9C083E65BE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F120B76-704D-437C-BAC5-16CEAAD2DA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B5F6EA-A603-48BF-9AD2-70672DB8C831}" type="slidenum">
              <a:rPr lang="en-US" smtClean="0"/>
              <a:t>‹#›</a:t>
            </a:fld>
            <a:endParaRPr lang="en-US"/>
          </a:p>
        </p:txBody>
      </p:sp>
    </p:spTree>
    <p:extLst>
      <p:ext uri="{BB962C8B-B14F-4D97-AF65-F5344CB8AC3E}">
        <p14:creationId xmlns:p14="http://schemas.microsoft.com/office/powerpoint/2010/main" val="11977594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2068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645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68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2068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75C05DA3-64FB-4CB0-8B4B-A18091FEAF1E}" type="slidenum">
              <a:rPr lang="en-US"/>
              <a:pPr>
                <a:defRPr/>
              </a:pPr>
              <a:t>‹#›</a:t>
            </a:fld>
            <a:endParaRPr lang="en-US" dirty="0"/>
          </a:p>
        </p:txBody>
      </p:sp>
    </p:spTree>
    <p:extLst>
      <p:ext uri="{BB962C8B-B14F-4D97-AF65-F5344CB8AC3E}">
        <p14:creationId xmlns:p14="http://schemas.microsoft.com/office/powerpoint/2010/main" val="3156532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4/30/2019</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ME142 Mechatronics. Homework: Survey on an actuator</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a:t>
            </a:r>
            <a:fld id="{83FC9145-8351-46A6-8F8A-FB107918D2A6}" type="slidenum">
              <a:rPr lang="en-US"/>
              <a:pPr>
                <a:defRPr/>
              </a:pPr>
              <a:t>‹#›</a:t>
            </a:fld>
            <a:r>
              <a:rPr lang="en-US" dirty="0"/>
              <a:t>/1024</a:t>
            </a:r>
          </a:p>
        </p:txBody>
      </p:sp>
    </p:spTree>
    <p:extLst>
      <p:ext uri="{BB962C8B-B14F-4D97-AF65-F5344CB8AC3E}">
        <p14:creationId xmlns:p14="http://schemas.microsoft.com/office/powerpoint/2010/main" val="65830021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a:t>
            </a:r>
            <a:fld id="{80BFFA06-65BA-473E-9D20-EBAE86FC8A45}" type="slidenum">
              <a:rPr lang="en-US"/>
              <a:pPr>
                <a:defRPr/>
              </a:pPr>
              <a:t>‹#›</a:t>
            </a:fld>
            <a:r>
              <a:rPr lang="en-US" dirty="0"/>
              <a:t>/1024</a:t>
            </a:r>
          </a:p>
        </p:txBody>
      </p:sp>
      <p:sp>
        <p:nvSpPr>
          <p:cNvPr id="7" name="Rectangle 4">
            <a:extLst>
              <a:ext uri="{FF2B5EF4-FFF2-40B4-BE49-F238E27FC236}">
                <a16:creationId xmlns:a16="http://schemas.microsoft.com/office/drawing/2014/main" id="{439F40EF-AA94-43F3-AC68-63DBC26BB14B}"/>
              </a:ext>
            </a:extLst>
          </p:cNvPr>
          <p:cNvSpPr>
            <a:spLocks noGrp="1" noChangeArrowheads="1"/>
          </p:cNvSpPr>
          <p:nvPr>
            <p:ph type="dt" sz="half" idx="10"/>
          </p:nvPr>
        </p:nvSpPr>
        <p:spPr>
          <a:xfrm>
            <a:off x="0" y="6453188"/>
            <a:ext cx="1905000" cy="404812"/>
          </a:xfrm>
          <a:ln/>
        </p:spPr>
        <p:txBody>
          <a:bodyPr/>
          <a:lstStyle>
            <a:lvl1pPr>
              <a:defRPr/>
            </a:lvl1pPr>
          </a:lstStyle>
          <a:p>
            <a:pPr>
              <a:defRPr/>
            </a:pPr>
            <a:r>
              <a:rPr lang="en-US" dirty="0"/>
              <a:t>4/02/2020</a:t>
            </a:r>
          </a:p>
        </p:txBody>
      </p:sp>
      <p:sp>
        <p:nvSpPr>
          <p:cNvPr id="8" name="Rectangle 5">
            <a:extLst>
              <a:ext uri="{FF2B5EF4-FFF2-40B4-BE49-F238E27FC236}">
                <a16:creationId xmlns:a16="http://schemas.microsoft.com/office/drawing/2014/main" id="{0E30AC92-1156-4BA6-A8EF-32A0E80E9399}"/>
              </a:ext>
            </a:extLst>
          </p:cNvPr>
          <p:cNvSpPr>
            <a:spLocks noGrp="1" noChangeArrowheads="1"/>
          </p:cNvSpPr>
          <p:nvPr>
            <p:ph type="ftr" sz="quarter" idx="11"/>
          </p:nvPr>
        </p:nvSpPr>
        <p:spPr>
          <a:xfrm>
            <a:off x="1908175" y="6524625"/>
            <a:ext cx="6335713" cy="333375"/>
          </a:xfrm>
          <a:ln/>
        </p:spPr>
        <p:txBody>
          <a:bodyPr/>
          <a:lstStyle>
            <a:lvl1pPr>
              <a:defRPr/>
            </a:lvl1pPr>
          </a:lstStyle>
          <a:p>
            <a:pPr>
              <a:defRPr/>
            </a:pPr>
            <a:r>
              <a:rPr lang="en-GB" dirty="0"/>
              <a:t>Digital Twin applications for industry 4.0 towards smarter manufacturing</a:t>
            </a:r>
            <a:endParaRPr lang="en-US" dirty="0"/>
          </a:p>
        </p:txBody>
      </p:sp>
    </p:spTree>
    <p:extLst>
      <p:ext uri="{BB962C8B-B14F-4D97-AF65-F5344CB8AC3E}">
        <p14:creationId xmlns:p14="http://schemas.microsoft.com/office/powerpoint/2010/main" val="76921173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5175"/>
            <a:ext cx="2286000" cy="54721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765175"/>
            <a:ext cx="6705600" cy="54721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a:t>
            </a:r>
            <a:fld id="{8FCEAF0B-FED2-40BF-A106-6BAC84FE6E0E}" type="slidenum">
              <a:rPr lang="en-US"/>
              <a:pPr>
                <a:defRPr/>
              </a:pPr>
              <a:t>‹#›</a:t>
            </a:fld>
            <a:r>
              <a:rPr lang="en-US" dirty="0"/>
              <a:t>/1024</a:t>
            </a:r>
          </a:p>
        </p:txBody>
      </p:sp>
      <p:sp>
        <p:nvSpPr>
          <p:cNvPr id="7" name="Rectangle 4">
            <a:extLst>
              <a:ext uri="{FF2B5EF4-FFF2-40B4-BE49-F238E27FC236}">
                <a16:creationId xmlns:a16="http://schemas.microsoft.com/office/drawing/2014/main" id="{6BD138DF-2559-4DF7-A7E7-91A99F0FBE77}"/>
              </a:ext>
            </a:extLst>
          </p:cNvPr>
          <p:cNvSpPr>
            <a:spLocks noGrp="1" noChangeArrowheads="1"/>
          </p:cNvSpPr>
          <p:nvPr>
            <p:ph type="dt" sz="half" idx="10"/>
          </p:nvPr>
        </p:nvSpPr>
        <p:spPr>
          <a:xfrm>
            <a:off x="0" y="6453188"/>
            <a:ext cx="1905000" cy="404812"/>
          </a:xfrm>
          <a:ln/>
        </p:spPr>
        <p:txBody>
          <a:bodyPr/>
          <a:lstStyle>
            <a:lvl1pPr>
              <a:defRPr/>
            </a:lvl1pPr>
          </a:lstStyle>
          <a:p>
            <a:pPr>
              <a:defRPr/>
            </a:pPr>
            <a:r>
              <a:rPr lang="en-US" dirty="0"/>
              <a:t>4/02/2020</a:t>
            </a:r>
          </a:p>
        </p:txBody>
      </p:sp>
      <p:sp>
        <p:nvSpPr>
          <p:cNvPr id="8" name="Rectangle 5">
            <a:extLst>
              <a:ext uri="{FF2B5EF4-FFF2-40B4-BE49-F238E27FC236}">
                <a16:creationId xmlns:a16="http://schemas.microsoft.com/office/drawing/2014/main" id="{13A06845-92A3-468A-BDEC-2B8C34811AF7}"/>
              </a:ext>
            </a:extLst>
          </p:cNvPr>
          <p:cNvSpPr>
            <a:spLocks noGrp="1" noChangeArrowheads="1"/>
          </p:cNvSpPr>
          <p:nvPr>
            <p:ph type="ftr" sz="quarter" idx="11"/>
          </p:nvPr>
        </p:nvSpPr>
        <p:spPr>
          <a:xfrm>
            <a:off x="1908175" y="6524625"/>
            <a:ext cx="6335713" cy="333375"/>
          </a:xfrm>
          <a:ln/>
        </p:spPr>
        <p:txBody>
          <a:bodyPr/>
          <a:lstStyle>
            <a:lvl1pPr>
              <a:defRPr/>
            </a:lvl1pPr>
          </a:lstStyle>
          <a:p>
            <a:pPr>
              <a:defRPr/>
            </a:pPr>
            <a:r>
              <a:rPr lang="en-GB" dirty="0"/>
              <a:t>Digital Twin applications for industry 4.0 towards smarter manufacturing</a:t>
            </a:r>
            <a:endParaRPr lang="en-US" dirty="0"/>
          </a:p>
        </p:txBody>
      </p:sp>
    </p:spTree>
    <p:extLst>
      <p:ext uri="{BB962C8B-B14F-4D97-AF65-F5344CB8AC3E}">
        <p14:creationId xmlns:p14="http://schemas.microsoft.com/office/powerpoint/2010/main" val="247084793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765175"/>
            <a:ext cx="9144000" cy="5472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dirty="0"/>
              <a:t>Slide-</a:t>
            </a:r>
            <a:fld id="{BE211141-8E04-42A2-9B34-77C8D7BF287A}" type="slidenum">
              <a:rPr lang="en-US"/>
              <a:pPr>
                <a:defRPr/>
              </a:pPr>
              <a:t>‹#›</a:t>
            </a:fld>
            <a:r>
              <a:rPr lang="en-US" dirty="0"/>
              <a:t>/1024</a:t>
            </a:r>
          </a:p>
        </p:txBody>
      </p:sp>
      <p:sp>
        <p:nvSpPr>
          <p:cNvPr id="6" name="Rectangle 4">
            <a:extLst>
              <a:ext uri="{FF2B5EF4-FFF2-40B4-BE49-F238E27FC236}">
                <a16:creationId xmlns:a16="http://schemas.microsoft.com/office/drawing/2014/main" id="{30FAD3C0-E651-4F8C-AFF8-20F6868E91D9}"/>
              </a:ext>
            </a:extLst>
          </p:cNvPr>
          <p:cNvSpPr>
            <a:spLocks noGrp="1" noChangeArrowheads="1"/>
          </p:cNvSpPr>
          <p:nvPr>
            <p:ph type="dt" sz="half" idx="10"/>
          </p:nvPr>
        </p:nvSpPr>
        <p:spPr>
          <a:xfrm>
            <a:off x="0" y="6453188"/>
            <a:ext cx="1905000" cy="404812"/>
          </a:xfrm>
          <a:ln/>
        </p:spPr>
        <p:txBody>
          <a:bodyPr/>
          <a:lstStyle>
            <a:lvl1pPr>
              <a:defRPr/>
            </a:lvl1pPr>
          </a:lstStyle>
          <a:p>
            <a:pPr>
              <a:defRPr/>
            </a:pPr>
            <a:r>
              <a:rPr lang="en-US" dirty="0"/>
              <a:t>4/02/2020</a:t>
            </a:r>
          </a:p>
        </p:txBody>
      </p:sp>
      <p:sp>
        <p:nvSpPr>
          <p:cNvPr id="7" name="Rectangle 5">
            <a:extLst>
              <a:ext uri="{FF2B5EF4-FFF2-40B4-BE49-F238E27FC236}">
                <a16:creationId xmlns:a16="http://schemas.microsoft.com/office/drawing/2014/main" id="{F62FFD82-D5F9-4041-8D8E-766FC5CDC055}"/>
              </a:ext>
            </a:extLst>
          </p:cNvPr>
          <p:cNvSpPr>
            <a:spLocks noGrp="1" noChangeArrowheads="1"/>
          </p:cNvSpPr>
          <p:nvPr>
            <p:ph type="ftr" sz="quarter" idx="11"/>
          </p:nvPr>
        </p:nvSpPr>
        <p:spPr>
          <a:xfrm>
            <a:off x="1908175" y="6524625"/>
            <a:ext cx="6335713" cy="333375"/>
          </a:xfrm>
          <a:ln/>
        </p:spPr>
        <p:txBody>
          <a:bodyPr/>
          <a:lstStyle>
            <a:lvl1pPr>
              <a:defRPr/>
            </a:lvl1pPr>
          </a:lstStyle>
          <a:p>
            <a:pPr>
              <a:defRPr/>
            </a:pPr>
            <a:r>
              <a:rPr lang="en-GB" dirty="0"/>
              <a:t>Digital Twin applications for industry 4.0 towards smarter manufacturing</a:t>
            </a:r>
            <a:endParaRPr lang="en-US" dirty="0"/>
          </a:p>
        </p:txBody>
      </p:sp>
    </p:spTree>
    <p:extLst>
      <p:ext uri="{BB962C8B-B14F-4D97-AF65-F5344CB8AC3E}">
        <p14:creationId xmlns:p14="http://schemas.microsoft.com/office/powerpoint/2010/main" val="182499875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5175"/>
            <a:ext cx="9144000" cy="935038"/>
          </a:xfrm>
        </p:spPr>
        <p:txBody>
          <a:bodyPr/>
          <a:lstStyle/>
          <a:p>
            <a:r>
              <a:rPr lang="en-US"/>
              <a:t>Click to edit Master title style</a:t>
            </a:r>
          </a:p>
        </p:txBody>
      </p:sp>
      <p:sp>
        <p:nvSpPr>
          <p:cNvPr id="3" name="Text Placeholder 2"/>
          <p:cNvSpPr>
            <a:spLocks noGrp="1"/>
          </p:cNvSpPr>
          <p:nvPr>
            <p:ph type="body" sz="half" idx="1"/>
          </p:nvPr>
        </p:nvSpPr>
        <p:spPr>
          <a:xfrm>
            <a:off x="179388" y="1916113"/>
            <a:ext cx="4316412" cy="432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16113"/>
            <a:ext cx="4316413" cy="2084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52900"/>
            <a:ext cx="4316413" cy="2084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dirty="0"/>
              <a:t>Slide-</a:t>
            </a:r>
            <a:fld id="{5004596C-9E30-4EC0-8868-BBCC3108F851}" type="slidenum">
              <a:rPr lang="en-US"/>
              <a:pPr>
                <a:defRPr/>
              </a:pPr>
              <a:t>‹#›</a:t>
            </a:fld>
            <a:r>
              <a:rPr lang="en-US" dirty="0"/>
              <a:t>/1024</a:t>
            </a:r>
          </a:p>
        </p:txBody>
      </p:sp>
      <p:sp>
        <p:nvSpPr>
          <p:cNvPr id="9" name="Rectangle 4">
            <a:extLst>
              <a:ext uri="{FF2B5EF4-FFF2-40B4-BE49-F238E27FC236}">
                <a16:creationId xmlns:a16="http://schemas.microsoft.com/office/drawing/2014/main" id="{C4DE15A4-9F23-4111-80DA-5EF2AAD9B12F}"/>
              </a:ext>
            </a:extLst>
          </p:cNvPr>
          <p:cNvSpPr>
            <a:spLocks noGrp="1" noChangeArrowheads="1"/>
          </p:cNvSpPr>
          <p:nvPr>
            <p:ph type="dt" sz="half" idx="10"/>
          </p:nvPr>
        </p:nvSpPr>
        <p:spPr>
          <a:xfrm>
            <a:off x="0" y="6453188"/>
            <a:ext cx="1905000" cy="404812"/>
          </a:xfrm>
          <a:ln/>
        </p:spPr>
        <p:txBody>
          <a:bodyPr/>
          <a:lstStyle>
            <a:lvl1pPr>
              <a:defRPr/>
            </a:lvl1pPr>
          </a:lstStyle>
          <a:p>
            <a:pPr>
              <a:defRPr/>
            </a:pPr>
            <a:r>
              <a:rPr lang="en-US" dirty="0"/>
              <a:t>4/02/2020</a:t>
            </a:r>
          </a:p>
        </p:txBody>
      </p:sp>
      <p:sp>
        <p:nvSpPr>
          <p:cNvPr id="10" name="Rectangle 5">
            <a:extLst>
              <a:ext uri="{FF2B5EF4-FFF2-40B4-BE49-F238E27FC236}">
                <a16:creationId xmlns:a16="http://schemas.microsoft.com/office/drawing/2014/main" id="{EE9710C1-C816-4D95-9AFC-ADD9EC4587AD}"/>
              </a:ext>
            </a:extLst>
          </p:cNvPr>
          <p:cNvSpPr>
            <a:spLocks noGrp="1" noChangeArrowheads="1"/>
          </p:cNvSpPr>
          <p:nvPr>
            <p:ph type="ftr" sz="quarter" idx="11"/>
          </p:nvPr>
        </p:nvSpPr>
        <p:spPr>
          <a:xfrm>
            <a:off x="1908175" y="6524625"/>
            <a:ext cx="6335713" cy="333375"/>
          </a:xfrm>
          <a:ln/>
        </p:spPr>
        <p:txBody>
          <a:bodyPr/>
          <a:lstStyle>
            <a:lvl1pPr>
              <a:defRPr/>
            </a:lvl1pPr>
          </a:lstStyle>
          <a:p>
            <a:pPr>
              <a:defRPr/>
            </a:pPr>
            <a:r>
              <a:rPr lang="en-GB" dirty="0"/>
              <a:t>Digital Twin applications for industry 4.0 towards smarter manufacturing</a:t>
            </a:r>
            <a:endParaRPr lang="en-US" dirty="0"/>
          </a:p>
        </p:txBody>
      </p:sp>
    </p:spTree>
    <p:extLst>
      <p:ext uri="{BB962C8B-B14F-4D97-AF65-F5344CB8AC3E}">
        <p14:creationId xmlns:p14="http://schemas.microsoft.com/office/powerpoint/2010/main" val="156182752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06/01/2020</a:t>
            </a:r>
          </a:p>
        </p:txBody>
      </p:sp>
      <p:sp>
        <p:nvSpPr>
          <p:cNvPr id="5" name="Rectangle 5"/>
          <p:cNvSpPr>
            <a:spLocks noGrp="1" noChangeArrowheads="1"/>
          </p:cNvSpPr>
          <p:nvPr>
            <p:ph type="ftr" sz="quarter" idx="11"/>
          </p:nvPr>
        </p:nvSpPr>
        <p:spPr>
          <a:ln/>
        </p:spPr>
        <p:txBody>
          <a:bodyPr/>
          <a:lstStyle>
            <a:lvl1pPr>
              <a:defRPr/>
            </a:lvl1pPr>
          </a:lstStyle>
          <a:p>
            <a:r>
              <a:rPr lang="en-US" dirty="0"/>
              <a:t>DT show and tell series: SISO Peltier system with RT visual feedback</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a:t>
            </a:r>
            <a:fld id="{5364909A-3F3E-460A-BC82-B071F2D46A2C}" type="slidenum">
              <a:rPr lang="en-US"/>
              <a:pPr>
                <a:defRPr/>
              </a:pPr>
              <a:t>‹#›</a:t>
            </a:fld>
            <a:r>
              <a:rPr lang="en-US" dirty="0"/>
              <a:t>/1024</a:t>
            </a:r>
          </a:p>
        </p:txBody>
      </p:sp>
    </p:spTree>
    <p:extLst>
      <p:ext uri="{BB962C8B-B14F-4D97-AF65-F5344CB8AC3E}">
        <p14:creationId xmlns:p14="http://schemas.microsoft.com/office/powerpoint/2010/main" val="252145101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a:t>
            </a:r>
            <a:fld id="{0254734B-5D0A-40C3-8863-FF051BE4ED94}" type="slidenum">
              <a:rPr lang="en-US"/>
              <a:pPr>
                <a:defRPr/>
              </a:pPr>
              <a:t>‹#›</a:t>
            </a:fld>
            <a:r>
              <a:rPr lang="en-US" dirty="0"/>
              <a:t>/1024</a:t>
            </a:r>
          </a:p>
        </p:txBody>
      </p:sp>
      <p:sp>
        <p:nvSpPr>
          <p:cNvPr id="9" name="Rectangle 4">
            <a:extLst>
              <a:ext uri="{FF2B5EF4-FFF2-40B4-BE49-F238E27FC236}">
                <a16:creationId xmlns:a16="http://schemas.microsoft.com/office/drawing/2014/main" id="{A53FBCFE-DA42-4712-AF5B-1BAF1074BC1D}"/>
              </a:ext>
            </a:extLst>
          </p:cNvPr>
          <p:cNvSpPr>
            <a:spLocks noGrp="1" noChangeArrowheads="1"/>
          </p:cNvSpPr>
          <p:nvPr>
            <p:ph type="dt" sz="half" idx="10"/>
          </p:nvPr>
        </p:nvSpPr>
        <p:spPr>
          <a:xfrm>
            <a:off x="0" y="6453188"/>
            <a:ext cx="1905000" cy="404812"/>
          </a:xfrm>
          <a:ln/>
        </p:spPr>
        <p:txBody>
          <a:bodyPr/>
          <a:lstStyle>
            <a:lvl1pPr>
              <a:defRPr/>
            </a:lvl1pPr>
          </a:lstStyle>
          <a:p>
            <a:pPr>
              <a:defRPr/>
            </a:pPr>
            <a:r>
              <a:rPr lang="en-US" dirty="0"/>
              <a:t>4/02/2020</a:t>
            </a:r>
          </a:p>
        </p:txBody>
      </p:sp>
      <p:sp>
        <p:nvSpPr>
          <p:cNvPr id="10" name="Rectangle 5">
            <a:extLst>
              <a:ext uri="{FF2B5EF4-FFF2-40B4-BE49-F238E27FC236}">
                <a16:creationId xmlns:a16="http://schemas.microsoft.com/office/drawing/2014/main" id="{E55FCA59-E337-477E-8791-936726B6E9A2}"/>
              </a:ext>
            </a:extLst>
          </p:cNvPr>
          <p:cNvSpPr>
            <a:spLocks noGrp="1" noChangeArrowheads="1"/>
          </p:cNvSpPr>
          <p:nvPr>
            <p:ph type="ftr" sz="quarter" idx="11"/>
          </p:nvPr>
        </p:nvSpPr>
        <p:spPr>
          <a:xfrm>
            <a:off x="1908175" y="6524625"/>
            <a:ext cx="6335713" cy="333375"/>
          </a:xfrm>
          <a:ln/>
        </p:spPr>
        <p:txBody>
          <a:bodyPr/>
          <a:lstStyle>
            <a:lvl1pPr>
              <a:defRPr/>
            </a:lvl1pPr>
          </a:lstStyle>
          <a:p>
            <a:pPr>
              <a:defRPr/>
            </a:pPr>
            <a:r>
              <a:rPr lang="en-GB" dirty="0"/>
              <a:t>Digital Twin applications for industry 4.0 towards smarter manufacturing</a:t>
            </a:r>
            <a:endParaRPr lang="en-US" dirty="0"/>
          </a:p>
        </p:txBody>
      </p:sp>
    </p:spTree>
    <p:extLst>
      <p:ext uri="{BB962C8B-B14F-4D97-AF65-F5344CB8AC3E}">
        <p14:creationId xmlns:p14="http://schemas.microsoft.com/office/powerpoint/2010/main" val="420504643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9388" y="1916113"/>
            <a:ext cx="4316412"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16113"/>
            <a:ext cx="4316413"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a:t>
            </a:r>
            <a:fld id="{47E4B34B-EFB3-4EC0-A852-286E823A50D8}" type="slidenum">
              <a:rPr lang="en-US"/>
              <a:pPr>
                <a:defRPr/>
              </a:pPr>
              <a:t>‹#›</a:t>
            </a:fld>
            <a:r>
              <a:rPr lang="en-US" dirty="0"/>
              <a:t>/1024</a:t>
            </a:r>
          </a:p>
        </p:txBody>
      </p:sp>
      <p:sp>
        <p:nvSpPr>
          <p:cNvPr id="8" name="Rectangle 4">
            <a:extLst>
              <a:ext uri="{FF2B5EF4-FFF2-40B4-BE49-F238E27FC236}">
                <a16:creationId xmlns:a16="http://schemas.microsoft.com/office/drawing/2014/main" id="{68CBA94D-F75F-4DA8-8275-03F7C2493BC6}"/>
              </a:ext>
            </a:extLst>
          </p:cNvPr>
          <p:cNvSpPr>
            <a:spLocks noGrp="1" noChangeArrowheads="1"/>
          </p:cNvSpPr>
          <p:nvPr>
            <p:ph type="dt" sz="half" idx="10"/>
          </p:nvPr>
        </p:nvSpPr>
        <p:spPr>
          <a:xfrm>
            <a:off x="0" y="6453188"/>
            <a:ext cx="1905000" cy="404812"/>
          </a:xfrm>
          <a:ln/>
        </p:spPr>
        <p:txBody>
          <a:bodyPr/>
          <a:lstStyle>
            <a:lvl1pPr>
              <a:defRPr/>
            </a:lvl1pPr>
          </a:lstStyle>
          <a:p>
            <a:pPr>
              <a:defRPr/>
            </a:pPr>
            <a:r>
              <a:rPr lang="en-US" dirty="0"/>
              <a:t>4/02/2020</a:t>
            </a:r>
          </a:p>
        </p:txBody>
      </p:sp>
      <p:sp>
        <p:nvSpPr>
          <p:cNvPr id="9" name="Rectangle 5">
            <a:extLst>
              <a:ext uri="{FF2B5EF4-FFF2-40B4-BE49-F238E27FC236}">
                <a16:creationId xmlns:a16="http://schemas.microsoft.com/office/drawing/2014/main" id="{9961B6B2-A301-462B-8D71-755373DFDEE1}"/>
              </a:ext>
            </a:extLst>
          </p:cNvPr>
          <p:cNvSpPr>
            <a:spLocks noGrp="1" noChangeArrowheads="1"/>
          </p:cNvSpPr>
          <p:nvPr>
            <p:ph type="ftr" sz="quarter" idx="11"/>
          </p:nvPr>
        </p:nvSpPr>
        <p:spPr>
          <a:xfrm>
            <a:off x="1908175" y="6524625"/>
            <a:ext cx="6335713" cy="333375"/>
          </a:xfrm>
          <a:ln/>
        </p:spPr>
        <p:txBody>
          <a:bodyPr/>
          <a:lstStyle>
            <a:lvl1pPr>
              <a:defRPr/>
            </a:lvl1pPr>
          </a:lstStyle>
          <a:p>
            <a:pPr>
              <a:defRPr/>
            </a:pPr>
            <a:r>
              <a:rPr lang="en-GB" dirty="0"/>
              <a:t>Digital Twin applications for industry 4.0 towards smarter manufacturing</a:t>
            </a:r>
            <a:endParaRPr lang="en-US" dirty="0"/>
          </a:p>
        </p:txBody>
      </p:sp>
    </p:spTree>
    <p:extLst>
      <p:ext uri="{BB962C8B-B14F-4D97-AF65-F5344CB8AC3E}">
        <p14:creationId xmlns:p14="http://schemas.microsoft.com/office/powerpoint/2010/main" val="411874247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dirty="0"/>
              <a:t>Slide-</a:t>
            </a:r>
            <a:fld id="{C6456EF7-20E0-4712-BAF0-1E6C2709ABB8}" type="slidenum">
              <a:rPr lang="en-US"/>
              <a:pPr>
                <a:defRPr/>
              </a:pPr>
              <a:t>‹#›</a:t>
            </a:fld>
            <a:r>
              <a:rPr lang="en-US" dirty="0"/>
              <a:t>/1024</a:t>
            </a:r>
          </a:p>
        </p:txBody>
      </p:sp>
      <p:sp>
        <p:nvSpPr>
          <p:cNvPr id="10" name="Rectangle 4">
            <a:extLst>
              <a:ext uri="{FF2B5EF4-FFF2-40B4-BE49-F238E27FC236}">
                <a16:creationId xmlns:a16="http://schemas.microsoft.com/office/drawing/2014/main" id="{7D4E4EE0-7CC2-4913-8EAF-4EA580746B38}"/>
              </a:ext>
            </a:extLst>
          </p:cNvPr>
          <p:cNvSpPr>
            <a:spLocks noGrp="1" noChangeArrowheads="1"/>
          </p:cNvSpPr>
          <p:nvPr>
            <p:ph type="dt" sz="half" idx="10"/>
          </p:nvPr>
        </p:nvSpPr>
        <p:spPr>
          <a:xfrm>
            <a:off x="0" y="6453188"/>
            <a:ext cx="1905000" cy="404812"/>
          </a:xfrm>
          <a:ln/>
        </p:spPr>
        <p:txBody>
          <a:bodyPr/>
          <a:lstStyle>
            <a:lvl1pPr>
              <a:defRPr/>
            </a:lvl1pPr>
          </a:lstStyle>
          <a:p>
            <a:pPr>
              <a:defRPr/>
            </a:pPr>
            <a:r>
              <a:rPr lang="en-US" dirty="0"/>
              <a:t>4/02/2020</a:t>
            </a:r>
          </a:p>
        </p:txBody>
      </p:sp>
      <p:sp>
        <p:nvSpPr>
          <p:cNvPr id="11" name="Rectangle 5">
            <a:extLst>
              <a:ext uri="{FF2B5EF4-FFF2-40B4-BE49-F238E27FC236}">
                <a16:creationId xmlns:a16="http://schemas.microsoft.com/office/drawing/2014/main" id="{9A94E21F-B827-4182-BFF5-327E76714CE6}"/>
              </a:ext>
            </a:extLst>
          </p:cNvPr>
          <p:cNvSpPr>
            <a:spLocks noGrp="1" noChangeArrowheads="1"/>
          </p:cNvSpPr>
          <p:nvPr>
            <p:ph type="ftr" sz="quarter" idx="11"/>
          </p:nvPr>
        </p:nvSpPr>
        <p:spPr>
          <a:xfrm>
            <a:off x="1908175" y="6524625"/>
            <a:ext cx="6335713" cy="333375"/>
          </a:xfrm>
          <a:ln/>
        </p:spPr>
        <p:txBody>
          <a:bodyPr/>
          <a:lstStyle>
            <a:lvl1pPr>
              <a:defRPr/>
            </a:lvl1pPr>
          </a:lstStyle>
          <a:p>
            <a:pPr>
              <a:defRPr/>
            </a:pPr>
            <a:r>
              <a:rPr lang="en-GB" dirty="0"/>
              <a:t>Digital Twin applications for industry 4.0 towards smarter manufacturing</a:t>
            </a:r>
            <a:endParaRPr lang="en-US" dirty="0"/>
          </a:p>
        </p:txBody>
      </p:sp>
    </p:spTree>
    <p:extLst>
      <p:ext uri="{BB962C8B-B14F-4D97-AF65-F5344CB8AC3E}">
        <p14:creationId xmlns:p14="http://schemas.microsoft.com/office/powerpoint/2010/main" val="185029035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dirty="0"/>
              <a:t>Slide-</a:t>
            </a:r>
            <a:fld id="{A78412A7-FE0C-40B4-8F03-2EA01F9D14AF}" type="slidenum">
              <a:rPr lang="en-US"/>
              <a:pPr>
                <a:defRPr/>
              </a:pPr>
              <a:t>‹#›</a:t>
            </a:fld>
            <a:r>
              <a:rPr lang="en-US" dirty="0"/>
              <a:t>/1024</a:t>
            </a:r>
          </a:p>
        </p:txBody>
      </p:sp>
      <p:sp>
        <p:nvSpPr>
          <p:cNvPr id="6" name="Rectangle 4">
            <a:extLst>
              <a:ext uri="{FF2B5EF4-FFF2-40B4-BE49-F238E27FC236}">
                <a16:creationId xmlns:a16="http://schemas.microsoft.com/office/drawing/2014/main" id="{9BD1469B-6A5A-4F0F-B461-8843B2912E72}"/>
              </a:ext>
            </a:extLst>
          </p:cNvPr>
          <p:cNvSpPr>
            <a:spLocks noGrp="1" noChangeArrowheads="1"/>
          </p:cNvSpPr>
          <p:nvPr>
            <p:ph type="dt" sz="half" idx="10"/>
          </p:nvPr>
        </p:nvSpPr>
        <p:spPr>
          <a:xfrm>
            <a:off x="0" y="6453188"/>
            <a:ext cx="1905000" cy="404812"/>
          </a:xfrm>
          <a:ln/>
        </p:spPr>
        <p:txBody>
          <a:bodyPr/>
          <a:lstStyle>
            <a:lvl1pPr>
              <a:defRPr/>
            </a:lvl1pPr>
          </a:lstStyle>
          <a:p>
            <a:pPr>
              <a:defRPr/>
            </a:pPr>
            <a:r>
              <a:rPr lang="en-US" dirty="0"/>
              <a:t>06/01/2020</a:t>
            </a:r>
          </a:p>
        </p:txBody>
      </p:sp>
      <p:sp>
        <p:nvSpPr>
          <p:cNvPr id="7" name="Rectangle 5">
            <a:extLst>
              <a:ext uri="{FF2B5EF4-FFF2-40B4-BE49-F238E27FC236}">
                <a16:creationId xmlns:a16="http://schemas.microsoft.com/office/drawing/2014/main" id="{B80F7DBE-0EBF-42E4-9FA3-C191B248BA2A}"/>
              </a:ext>
            </a:extLst>
          </p:cNvPr>
          <p:cNvSpPr>
            <a:spLocks noGrp="1" noChangeArrowheads="1"/>
          </p:cNvSpPr>
          <p:nvPr>
            <p:ph type="ftr" sz="quarter" idx="11"/>
          </p:nvPr>
        </p:nvSpPr>
        <p:spPr>
          <a:xfrm>
            <a:off x="1908175" y="6524625"/>
            <a:ext cx="6335713" cy="333375"/>
          </a:xfrm>
          <a:ln/>
        </p:spPr>
        <p:txBody>
          <a:bodyPr/>
          <a:lstStyle>
            <a:lvl1pPr>
              <a:defRPr/>
            </a:lvl1pPr>
          </a:lstStyle>
          <a:p>
            <a:r>
              <a:rPr lang="en-US" dirty="0"/>
              <a:t>DT show and tell series: SISO Peltier system with RT visual feedback</a:t>
            </a:r>
          </a:p>
        </p:txBody>
      </p:sp>
    </p:spTree>
    <p:extLst>
      <p:ext uri="{BB962C8B-B14F-4D97-AF65-F5344CB8AC3E}">
        <p14:creationId xmlns:p14="http://schemas.microsoft.com/office/powerpoint/2010/main" val="309523224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r>
              <a:rPr lang="en-US" dirty="0"/>
              <a:t>Slide-</a:t>
            </a:r>
            <a:fld id="{1C0ECAE8-15F8-4A6D-A083-4F433EA04F2E}" type="slidenum">
              <a:rPr lang="en-US"/>
              <a:pPr>
                <a:defRPr/>
              </a:pPr>
              <a:t>‹#›</a:t>
            </a:fld>
            <a:r>
              <a:rPr lang="en-US" dirty="0"/>
              <a:t>/1024</a:t>
            </a:r>
          </a:p>
        </p:txBody>
      </p:sp>
      <p:sp>
        <p:nvSpPr>
          <p:cNvPr id="5" name="Rectangle 4">
            <a:extLst>
              <a:ext uri="{FF2B5EF4-FFF2-40B4-BE49-F238E27FC236}">
                <a16:creationId xmlns:a16="http://schemas.microsoft.com/office/drawing/2014/main" id="{DBD79B05-2CD0-4663-9ECE-B2F153869AC4}"/>
              </a:ext>
            </a:extLst>
          </p:cNvPr>
          <p:cNvSpPr>
            <a:spLocks noGrp="1" noChangeArrowheads="1"/>
          </p:cNvSpPr>
          <p:nvPr>
            <p:ph type="dt" sz="half" idx="10"/>
          </p:nvPr>
        </p:nvSpPr>
        <p:spPr>
          <a:xfrm>
            <a:off x="0" y="6453188"/>
            <a:ext cx="1905000" cy="404812"/>
          </a:xfrm>
          <a:ln/>
        </p:spPr>
        <p:txBody>
          <a:bodyPr/>
          <a:lstStyle>
            <a:lvl1pPr>
              <a:defRPr/>
            </a:lvl1pPr>
          </a:lstStyle>
          <a:p>
            <a:pPr>
              <a:defRPr/>
            </a:pPr>
            <a:r>
              <a:rPr lang="en-US" dirty="0"/>
              <a:t>4/02/2020</a:t>
            </a:r>
          </a:p>
        </p:txBody>
      </p:sp>
      <p:sp>
        <p:nvSpPr>
          <p:cNvPr id="6" name="Rectangle 5">
            <a:extLst>
              <a:ext uri="{FF2B5EF4-FFF2-40B4-BE49-F238E27FC236}">
                <a16:creationId xmlns:a16="http://schemas.microsoft.com/office/drawing/2014/main" id="{C706F532-6FB9-4515-AEF4-EE4958BC1A4D}"/>
              </a:ext>
            </a:extLst>
          </p:cNvPr>
          <p:cNvSpPr>
            <a:spLocks noGrp="1" noChangeArrowheads="1"/>
          </p:cNvSpPr>
          <p:nvPr>
            <p:ph type="ftr" sz="quarter" idx="11"/>
          </p:nvPr>
        </p:nvSpPr>
        <p:spPr>
          <a:xfrm>
            <a:off x="1908175" y="6524625"/>
            <a:ext cx="6335713" cy="333375"/>
          </a:xfrm>
          <a:ln/>
        </p:spPr>
        <p:txBody>
          <a:bodyPr/>
          <a:lstStyle>
            <a:lvl1pPr>
              <a:defRPr/>
            </a:lvl1pPr>
          </a:lstStyle>
          <a:p>
            <a:pPr>
              <a:defRPr/>
            </a:pPr>
            <a:r>
              <a:rPr lang="en-GB" dirty="0"/>
              <a:t>Digital Twin applications for industry 4.0 towards smarter manufacturing</a:t>
            </a:r>
            <a:endParaRPr lang="en-US" dirty="0"/>
          </a:p>
        </p:txBody>
      </p:sp>
    </p:spTree>
    <p:extLst>
      <p:ext uri="{BB962C8B-B14F-4D97-AF65-F5344CB8AC3E}">
        <p14:creationId xmlns:p14="http://schemas.microsoft.com/office/powerpoint/2010/main" val="5446504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a:t>
            </a:r>
            <a:fld id="{242A4E4F-4426-455A-8C56-2BC550D6836A}" type="slidenum">
              <a:rPr lang="en-US"/>
              <a:pPr>
                <a:defRPr/>
              </a:pPr>
              <a:t>‹#›</a:t>
            </a:fld>
            <a:r>
              <a:rPr lang="en-US" dirty="0"/>
              <a:t>/1024</a:t>
            </a:r>
          </a:p>
        </p:txBody>
      </p:sp>
      <p:sp>
        <p:nvSpPr>
          <p:cNvPr id="8" name="Rectangle 4">
            <a:extLst>
              <a:ext uri="{FF2B5EF4-FFF2-40B4-BE49-F238E27FC236}">
                <a16:creationId xmlns:a16="http://schemas.microsoft.com/office/drawing/2014/main" id="{39293A97-3CD0-4C4D-BEA5-C00E6104F6AE}"/>
              </a:ext>
            </a:extLst>
          </p:cNvPr>
          <p:cNvSpPr>
            <a:spLocks noGrp="1" noChangeArrowheads="1"/>
          </p:cNvSpPr>
          <p:nvPr>
            <p:ph type="dt" sz="half" idx="10"/>
          </p:nvPr>
        </p:nvSpPr>
        <p:spPr>
          <a:xfrm>
            <a:off x="0" y="6453188"/>
            <a:ext cx="1905000" cy="404812"/>
          </a:xfrm>
          <a:ln/>
        </p:spPr>
        <p:txBody>
          <a:bodyPr/>
          <a:lstStyle>
            <a:lvl1pPr>
              <a:defRPr/>
            </a:lvl1pPr>
          </a:lstStyle>
          <a:p>
            <a:pPr>
              <a:defRPr/>
            </a:pPr>
            <a:r>
              <a:rPr lang="en-US" dirty="0"/>
              <a:t>4/02/2020</a:t>
            </a:r>
          </a:p>
        </p:txBody>
      </p:sp>
      <p:sp>
        <p:nvSpPr>
          <p:cNvPr id="9" name="Rectangle 5">
            <a:extLst>
              <a:ext uri="{FF2B5EF4-FFF2-40B4-BE49-F238E27FC236}">
                <a16:creationId xmlns:a16="http://schemas.microsoft.com/office/drawing/2014/main" id="{5CC300E4-A04E-4AA3-B93B-727BDF9E310E}"/>
              </a:ext>
            </a:extLst>
          </p:cNvPr>
          <p:cNvSpPr>
            <a:spLocks noGrp="1" noChangeArrowheads="1"/>
          </p:cNvSpPr>
          <p:nvPr>
            <p:ph type="ftr" sz="quarter" idx="11"/>
          </p:nvPr>
        </p:nvSpPr>
        <p:spPr>
          <a:xfrm>
            <a:off x="1908175" y="6524625"/>
            <a:ext cx="6335713" cy="333375"/>
          </a:xfrm>
          <a:ln/>
        </p:spPr>
        <p:txBody>
          <a:bodyPr/>
          <a:lstStyle>
            <a:lvl1pPr>
              <a:defRPr/>
            </a:lvl1pPr>
          </a:lstStyle>
          <a:p>
            <a:pPr>
              <a:defRPr/>
            </a:pPr>
            <a:r>
              <a:rPr lang="en-GB" dirty="0"/>
              <a:t>Digital Twin applications for industry 4.0 towards smarter manufacturing</a:t>
            </a:r>
            <a:endParaRPr lang="en-US" dirty="0"/>
          </a:p>
        </p:txBody>
      </p:sp>
    </p:spTree>
    <p:extLst>
      <p:ext uri="{BB962C8B-B14F-4D97-AF65-F5344CB8AC3E}">
        <p14:creationId xmlns:p14="http://schemas.microsoft.com/office/powerpoint/2010/main" val="369892856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a:t>
            </a:r>
            <a:fld id="{E753B980-2B01-4E5D-B5E2-A563F58A2EE6}" type="slidenum">
              <a:rPr lang="en-US"/>
              <a:pPr>
                <a:defRPr/>
              </a:pPr>
              <a:t>‹#›</a:t>
            </a:fld>
            <a:r>
              <a:rPr lang="en-US" dirty="0"/>
              <a:t>/1024</a:t>
            </a:r>
          </a:p>
        </p:txBody>
      </p:sp>
      <p:sp>
        <p:nvSpPr>
          <p:cNvPr id="8" name="Rectangle 4">
            <a:extLst>
              <a:ext uri="{FF2B5EF4-FFF2-40B4-BE49-F238E27FC236}">
                <a16:creationId xmlns:a16="http://schemas.microsoft.com/office/drawing/2014/main" id="{8380C291-3966-4F11-85E1-6D5EBE33416F}"/>
              </a:ext>
            </a:extLst>
          </p:cNvPr>
          <p:cNvSpPr>
            <a:spLocks noGrp="1" noChangeArrowheads="1"/>
          </p:cNvSpPr>
          <p:nvPr>
            <p:ph type="dt" sz="half" idx="10"/>
          </p:nvPr>
        </p:nvSpPr>
        <p:spPr>
          <a:xfrm>
            <a:off x="0" y="6453188"/>
            <a:ext cx="1905000" cy="404812"/>
          </a:xfrm>
          <a:ln/>
        </p:spPr>
        <p:txBody>
          <a:bodyPr/>
          <a:lstStyle>
            <a:lvl1pPr>
              <a:defRPr/>
            </a:lvl1pPr>
          </a:lstStyle>
          <a:p>
            <a:pPr>
              <a:defRPr/>
            </a:pPr>
            <a:r>
              <a:rPr lang="en-US" dirty="0"/>
              <a:t>4/02/2020</a:t>
            </a:r>
          </a:p>
        </p:txBody>
      </p:sp>
      <p:sp>
        <p:nvSpPr>
          <p:cNvPr id="9" name="Rectangle 5">
            <a:extLst>
              <a:ext uri="{FF2B5EF4-FFF2-40B4-BE49-F238E27FC236}">
                <a16:creationId xmlns:a16="http://schemas.microsoft.com/office/drawing/2014/main" id="{97C3D106-D3BE-408C-99BD-1E90A347D6D2}"/>
              </a:ext>
            </a:extLst>
          </p:cNvPr>
          <p:cNvSpPr>
            <a:spLocks noGrp="1" noChangeArrowheads="1"/>
          </p:cNvSpPr>
          <p:nvPr>
            <p:ph type="ftr" sz="quarter" idx="11"/>
          </p:nvPr>
        </p:nvSpPr>
        <p:spPr>
          <a:xfrm>
            <a:off x="1908175" y="6524625"/>
            <a:ext cx="6335713" cy="333375"/>
          </a:xfrm>
          <a:ln/>
        </p:spPr>
        <p:txBody>
          <a:bodyPr/>
          <a:lstStyle>
            <a:lvl1pPr>
              <a:defRPr/>
            </a:lvl1pPr>
          </a:lstStyle>
          <a:p>
            <a:pPr>
              <a:defRPr/>
            </a:pPr>
            <a:r>
              <a:rPr lang="en-GB" dirty="0"/>
              <a:t>Digital Twin applications for industry 4.0 towards smarter manufacturing</a:t>
            </a:r>
            <a:endParaRPr lang="en-US" dirty="0"/>
          </a:p>
        </p:txBody>
      </p:sp>
    </p:spTree>
    <p:extLst>
      <p:ext uri="{BB962C8B-B14F-4D97-AF65-F5344CB8AC3E}">
        <p14:creationId xmlns:p14="http://schemas.microsoft.com/office/powerpoint/2010/main" val="175345688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765175"/>
            <a:ext cx="91440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79388" y="1916113"/>
            <a:ext cx="878522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6548" name="Rectangle 4"/>
          <p:cNvSpPr>
            <a:spLocks noGrp="1" noChangeArrowheads="1"/>
          </p:cNvSpPr>
          <p:nvPr>
            <p:ph type="dt" sz="half" idx="2"/>
          </p:nvPr>
        </p:nvSpPr>
        <p:spPr bwMode="auto">
          <a:xfrm>
            <a:off x="0" y="6453188"/>
            <a:ext cx="1905000"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smtClean="0">
                <a:latin typeface="+mn-lt"/>
              </a:defRPr>
            </a:lvl1pPr>
          </a:lstStyle>
          <a:p>
            <a:pPr>
              <a:defRPr/>
            </a:pPr>
            <a:r>
              <a:rPr lang="en-US" dirty="0"/>
              <a:t>4/30/2019</a:t>
            </a:r>
          </a:p>
        </p:txBody>
      </p:sp>
      <p:sp>
        <p:nvSpPr>
          <p:cNvPr id="236549" name="Rectangle 5"/>
          <p:cNvSpPr>
            <a:spLocks noGrp="1" noChangeArrowheads="1"/>
          </p:cNvSpPr>
          <p:nvPr>
            <p:ph type="ftr" sz="quarter" idx="3"/>
          </p:nvPr>
        </p:nvSpPr>
        <p:spPr bwMode="auto">
          <a:xfrm>
            <a:off x="1908175" y="6524625"/>
            <a:ext cx="6335713"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smtClean="0">
                <a:latin typeface="+mn-lt"/>
              </a:defRPr>
            </a:lvl1pPr>
          </a:lstStyle>
          <a:p>
            <a:pPr>
              <a:defRPr/>
            </a:pPr>
            <a:r>
              <a:rPr lang="en-US" dirty="0"/>
              <a:t>ME142 Mechatronics. Homework: Survey on an actuator</a:t>
            </a:r>
          </a:p>
        </p:txBody>
      </p:sp>
      <p:sp>
        <p:nvSpPr>
          <p:cNvPr id="236550" name="Rectangle 6"/>
          <p:cNvSpPr>
            <a:spLocks noGrp="1" noChangeArrowheads="1"/>
          </p:cNvSpPr>
          <p:nvPr>
            <p:ph type="sldNum" sz="quarter" idx="4"/>
          </p:nvPr>
        </p:nvSpPr>
        <p:spPr bwMode="auto">
          <a:xfrm>
            <a:off x="3348038" y="188913"/>
            <a:ext cx="2303462"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pPr>
              <a:defRPr/>
            </a:pPr>
            <a:r>
              <a:rPr lang="en-US" dirty="0"/>
              <a:t>Slide-</a:t>
            </a:r>
            <a:fld id="{EC9B487B-4EA1-4D58-A1EA-4DD2E24D5EB2}" type="slidenum">
              <a:rPr lang="en-US"/>
              <a:pPr>
                <a:defRPr/>
              </a:pPr>
              <a:t>‹#›</a:t>
            </a:fld>
            <a:r>
              <a:rPr lang="en-US" dirty="0"/>
              <a:t>/1024</a:t>
            </a:r>
          </a:p>
        </p:txBody>
      </p:sp>
      <p:sp>
        <p:nvSpPr>
          <p:cNvPr id="9" name="TextBox 8"/>
          <p:cNvSpPr txBox="1"/>
          <p:nvPr userDrawn="1"/>
        </p:nvSpPr>
        <p:spPr>
          <a:xfrm>
            <a:off x="6911753" y="0"/>
            <a:ext cx="2232247" cy="58477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b="1" cap="all" spc="-150" baseline="0" dirty="0">
                <a:solidFill>
                  <a:srgbClr val="00FF00"/>
                </a:solidFill>
                <a:effectLst>
                  <a:outerShdw blurRad="38100" dist="38100" dir="2700000" algn="tl">
                    <a:srgbClr val="000000">
                      <a:alpha val="43137"/>
                    </a:srgbClr>
                  </a:outerShdw>
                </a:effectLst>
                <a:latin typeface="Belgium" pitchFamily="82" charset="0"/>
              </a:rPr>
              <a:t>MESA Lab</a:t>
            </a:r>
          </a:p>
        </p:txBody>
      </p:sp>
      <p:pic>
        <p:nvPicPr>
          <p:cNvPr id="8" name="Picture 14" descr="UC Merced logo in blue"/>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26537" y="99814"/>
            <a:ext cx="3005303" cy="66489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transition/>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7"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6.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2.xml"/><Relationship Id="rId11" Type="http://schemas.openxmlformats.org/officeDocument/2006/relationships/image" Target="../media/image39.png"/><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image" Target="../media/image34.png"/><Relationship Id="rId1" Type="http://schemas.openxmlformats.org/officeDocument/2006/relationships/slideLayout" Target="../slideLayouts/slideLayout2.xml"/><Relationship Id="rId10" Type="http://schemas.openxmlformats.org/officeDocument/2006/relationships/image" Target="../media/image46.png"/><Relationship Id="rId4" Type="http://schemas.openxmlformats.org/officeDocument/2006/relationships/image" Target="../media/image41.png"/><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8.png"/></Relationships>
</file>

<file path=ppt/slides/_rels/slide1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diagramColors" Target="../diagrams/colors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diagramQuickStyle" Target="../diagrams/quickStyle2.xml"/><Relationship Id="rId5" Type="http://schemas.openxmlformats.org/officeDocument/2006/relationships/diagramColors" Target="../diagrams/colors2.xml"/><Relationship Id="rId10" Type="http://schemas.openxmlformats.org/officeDocument/2006/relationships/diagramLayout" Target="../diagrams/layout2.xml"/><Relationship Id="rId4" Type="http://schemas.openxmlformats.org/officeDocument/2006/relationships/diagramQuickStyle" Target="../diagrams/quickStyle2.xml"/><Relationship Id="rId9"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7"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210.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png"/><Relationship Id="rId7"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ctrTitle"/>
          </p:nvPr>
        </p:nvSpPr>
        <p:spPr>
          <a:xfrm>
            <a:off x="-6132" y="1988840"/>
            <a:ext cx="9144000" cy="2305050"/>
          </a:xfrm>
        </p:spPr>
        <p:txBody>
          <a:bodyPr/>
          <a:lstStyle/>
          <a:p>
            <a:pPr eaLnBrk="1" hangingPunct="1">
              <a:defRPr/>
            </a:pPr>
            <a:r>
              <a:rPr lang="en-GB" sz="4000" dirty="0">
                <a:solidFill>
                  <a:srgbClr val="FF0000"/>
                </a:solidFill>
              </a:rPr>
              <a:t>Fractional-Order Stochastic Extremum Seeking Control with Dithering</a:t>
            </a:r>
            <a:br>
              <a:rPr lang="en-GB" sz="4000" dirty="0">
                <a:solidFill>
                  <a:srgbClr val="FF0000"/>
                </a:solidFill>
              </a:rPr>
            </a:br>
            <a:r>
              <a:rPr lang="en-GB" sz="4000" dirty="0">
                <a:solidFill>
                  <a:srgbClr val="FF0000"/>
                </a:solidFill>
              </a:rPr>
              <a:t>Noise for Plasma Impedance Matching</a:t>
            </a:r>
            <a:endParaRPr lang="en-US" sz="4000" dirty="0">
              <a:solidFill>
                <a:srgbClr val="FF0000"/>
              </a:solidFill>
            </a:endParaRPr>
          </a:p>
        </p:txBody>
      </p:sp>
      <p:sp>
        <p:nvSpPr>
          <p:cNvPr id="2" name="TextBox 1">
            <a:extLst>
              <a:ext uri="{FF2B5EF4-FFF2-40B4-BE49-F238E27FC236}">
                <a16:creationId xmlns:a16="http://schemas.microsoft.com/office/drawing/2014/main" id="{6DD26EAF-9DD9-4E78-90B5-109436ECD633}"/>
              </a:ext>
            </a:extLst>
          </p:cNvPr>
          <p:cNvSpPr txBox="1"/>
          <p:nvPr/>
        </p:nvSpPr>
        <p:spPr>
          <a:xfrm>
            <a:off x="-6132" y="948520"/>
            <a:ext cx="9139664" cy="830997"/>
          </a:xfrm>
          <a:prstGeom prst="rect">
            <a:avLst/>
          </a:prstGeom>
          <a:noFill/>
        </p:spPr>
        <p:txBody>
          <a:bodyPr wrap="square" rtlCol="0">
            <a:spAutoFit/>
          </a:bodyPr>
          <a:lstStyle/>
          <a:p>
            <a:pPr algn="ctr"/>
            <a:r>
              <a:rPr lang="en-GB" dirty="0">
                <a:latin typeface="+mn-lt"/>
              </a:rPr>
              <a:t>The 2021 IEEE Conference on </a:t>
            </a:r>
            <a:br>
              <a:rPr lang="en-GB" dirty="0">
                <a:latin typeface="+mn-lt"/>
              </a:rPr>
            </a:br>
            <a:r>
              <a:rPr lang="en-GB" dirty="0">
                <a:latin typeface="+mn-lt"/>
              </a:rPr>
              <a:t>Control Technology and Applications (CCTA) </a:t>
            </a:r>
            <a:endParaRPr lang="en-US" dirty="0">
              <a:latin typeface="+mn-lt"/>
            </a:endParaRPr>
          </a:p>
        </p:txBody>
      </p:sp>
      <p:sp>
        <p:nvSpPr>
          <p:cNvPr id="8" name="Rectangle 3">
            <a:extLst>
              <a:ext uri="{FF2B5EF4-FFF2-40B4-BE49-F238E27FC236}">
                <a16:creationId xmlns:a16="http://schemas.microsoft.com/office/drawing/2014/main" id="{88C7515E-2B7F-4E88-B3EC-292E683C4D60}"/>
              </a:ext>
            </a:extLst>
          </p:cNvPr>
          <p:cNvSpPr txBox="1">
            <a:spLocks noChangeArrowheads="1"/>
          </p:cNvSpPr>
          <p:nvPr/>
        </p:nvSpPr>
        <p:spPr bwMode="auto">
          <a:xfrm>
            <a:off x="1" y="4725144"/>
            <a:ext cx="9143999" cy="206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eaLnBrk="1" hangingPunct="1">
              <a:lnSpc>
                <a:spcPct val="90000"/>
              </a:lnSpc>
            </a:pPr>
            <a:r>
              <a:rPr lang="en-US" sz="2000" kern="0" dirty="0"/>
              <a:t>Jairo Viola</a:t>
            </a:r>
            <a:r>
              <a:rPr lang="en-US" sz="2000" kern="0" baseline="30000" dirty="0"/>
              <a:t>1</a:t>
            </a:r>
            <a:r>
              <a:rPr lang="en-US" sz="2000" kern="0" dirty="0"/>
              <a:t>, Derek Hollenbeck</a:t>
            </a:r>
            <a:r>
              <a:rPr lang="en-US" sz="2000" kern="0" baseline="30000" dirty="0"/>
              <a:t>1</a:t>
            </a:r>
            <a:r>
              <a:rPr lang="en-US" sz="2000" kern="0" dirty="0"/>
              <a:t>, Carlos Rodriguez</a:t>
            </a:r>
            <a:r>
              <a:rPr lang="en-US" sz="2000" kern="0" baseline="30000" dirty="0"/>
              <a:t>2</a:t>
            </a:r>
            <a:r>
              <a:rPr lang="en-US" sz="2000" kern="0" dirty="0"/>
              <a:t>, and YangQuan Chen</a:t>
            </a:r>
            <a:r>
              <a:rPr lang="en-US" sz="2000" kern="0" baseline="30000" dirty="0"/>
              <a:t>1</a:t>
            </a:r>
            <a:endParaRPr lang="en-US" sz="2000" kern="0" dirty="0"/>
          </a:p>
          <a:p>
            <a:pPr eaLnBrk="1" hangingPunct="1">
              <a:lnSpc>
                <a:spcPct val="90000"/>
              </a:lnSpc>
            </a:pPr>
            <a:r>
              <a:rPr lang="en-US" sz="2000" b="1" kern="0" baseline="30000" dirty="0"/>
              <a:t>1</a:t>
            </a:r>
            <a:r>
              <a:rPr lang="en-US" sz="2000" b="1" kern="0" cap="all" spc="-150" dirty="0">
                <a:solidFill>
                  <a:srgbClr val="00FF00"/>
                </a:solidFill>
                <a:effectLst>
                  <a:outerShdw blurRad="38100" dist="38100" dir="2700000" algn="tl">
                    <a:srgbClr val="000000">
                      <a:alpha val="43137"/>
                    </a:srgbClr>
                  </a:outerShdw>
                </a:effectLst>
                <a:latin typeface="Belgium" pitchFamily="82" charset="0"/>
              </a:rPr>
              <a:t>MESA </a:t>
            </a:r>
            <a:r>
              <a:rPr lang="en-US" sz="2000" b="1" kern="0" dirty="0"/>
              <a:t>(Mechatronics, Embedded Systems and Automation)</a:t>
            </a:r>
            <a:r>
              <a:rPr lang="en-US" sz="2000" b="1" kern="0" cap="all" spc="-150" dirty="0">
                <a:solidFill>
                  <a:srgbClr val="00FF00"/>
                </a:solidFill>
                <a:effectLst>
                  <a:outerShdw blurRad="38100" dist="38100" dir="2700000" algn="tl">
                    <a:srgbClr val="000000">
                      <a:alpha val="43137"/>
                    </a:srgbClr>
                  </a:outerShdw>
                </a:effectLst>
                <a:latin typeface="Belgium" pitchFamily="82" charset="0"/>
              </a:rPr>
              <a:t>Lab</a:t>
            </a:r>
            <a:endParaRPr lang="en-US" sz="2000" b="1" kern="0" spc="300" dirty="0">
              <a:solidFill>
                <a:srgbClr val="00FF00"/>
              </a:solidFill>
              <a:latin typeface="Mistral" pitchFamily="66" charset="0"/>
            </a:endParaRPr>
          </a:p>
          <a:p>
            <a:pPr eaLnBrk="1" hangingPunct="1">
              <a:lnSpc>
                <a:spcPct val="90000"/>
              </a:lnSpc>
            </a:pPr>
            <a:r>
              <a:rPr lang="en-US" sz="2000" b="1" kern="0" dirty="0"/>
              <a:t>Mechanical Engineering, University of California, Merced</a:t>
            </a:r>
            <a:endParaRPr lang="en-US" sz="2000" kern="0" dirty="0"/>
          </a:p>
          <a:p>
            <a:pPr eaLnBrk="1" hangingPunct="1">
              <a:lnSpc>
                <a:spcPct val="90000"/>
              </a:lnSpc>
            </a:pPr>
            <a:r>
              <a:rPr lang="en-US" sz="2000" b="1" kern="0" baseline="30000" dirty="0"/>
              <a:t>2</a:t>
            </a:r>
            <a:r>
              <a:rPr lang="en-GB" sz="2000" b="1" kern="0" dirty="0"/>
              <a:t>Ensenada </a:t>
            </a:r>
            <a:r>
              <a:rPr lang="en-GB" sz="2000" b="1" kern="0" dirty="0" err="1"/>
              <a:t>Center</a:t>
            </a:r>
            <a:r>
              <a:rPr lang="en-GB" sz="2000" b="1" kern="0" dirty="0"/>
              <a:t> for Scientific Research and Higher Education, Mexico</a:t>
            </a:r>
            <a:endParaRPr lang="en-US" sz="2000" b="1" kern="0" dirty="0"/>
          </a:p>
          <a:p>
            <a:pPr eaLnBrk="1" hangingPunct="1">
              <a:lnSpc>
                <a:spcPct val="90000"/>
              </a:lnSpc>
            </a:pPr>
            <a:r>
              <a:rPr lang="en-US" sz="2000" b="1" kern="0" dirty="0"/>
              <a:t>E</a:t>
            </a:r>
            <a:r>
              <a:rPr lang="en-US" sz="2000" kern="0" dirty="0"/>
              <a:t>: (</a:t>
            </a:r>
            <a:r>
              <a:rPr lang="en-US" sz="2000" kern="0" dirty="0" err="1">
                <a:latin typeface="Garamond" pitchFamily="18" charset="0"/>
              </a:rPr>
              <a:t>jviola</a:t>
            </a:r>
            <a:r>
              <a:rPr lang="en-US" sz="2000" kern="0" dirty="0">
                <a:latin typeface="Garamond" pitchFamily="18" charset="0"/>
              </a:rPr>
              <a:t>, </a:t>
            </a:r>
            <a:r>
              <a:rPr lang="en-US" sz="2000" kern="0" dirty="0" err="1">
                <a:latin typeface="Garamond" pitchFamily="18" charset="0"/>
              </a:rPr>
              <a:t>dhollenbeck</a:t>
            </a:r>
            <a:r>
              <a:rPr lang="en-US" sz="2000" kern="0" dirty="0">
                <a:latin typeface="Garamond" pitchFamily="18" charset="0"/>
              </a:rPr>
              <a:t>, ychen53)@ucmerced.edu, crodriguez@cicese.edu.mx</a:t>
            </a:r>
            <a:endParaRPr lang="pl-PL" sz="2000" kern="0" dirty="0">
              <a:latin typeface="Garamond" pitchFamily="18" charset="0"/>
            </a:endParaRPr>
          </a:p>
          <a:p>
            <a:pPr eaLnBrk="1" hangingPunct="1">
              <a:lnSpc>
                <a:spcPct val="90000"/>
              </a:lnSpc>
            </a:pPr>
            <a:r>
              <a:rPr lang="en-US" sz="2000" kern="0" dirty="0">
                <a:latin typeface="Times New Roman" pitchFamily="18" charset="0"/>
              </a:rPr>
              <a:t>08/08/2021, </a:t>
            </a:r>
            <a:r>
              <a:rPr lang="en-GB" sz="2000" kern="0" dirty="0">
                <a:latin typeface="Times New Roman" pitchFamily="18" charset="0"/>
              </a:rPr>
              <a:t>San Diego</a:t>
            </a:r>
            <a:r>
              <a:rPr lang="en-US" sz="2000" kern="0" dirty="0">
                <a:latin typeface="Times New Roman" pitchFamily="18" charset="0"/>
              </a:rPr>
              <a:t>, California</a:t>
            </a:r>
            <a:endParaRPr lang="en-US" sz="2000" kern="0" dirty="0"/>
          </a:p>
        </p:txBody>
      </p:sp>
    </p:spTree>
    <p:extLst>
      <p:ext uri="{BB962C8B-B14F-4D97-AF65-F5344CB8AC3E}">
        <p14:creationId xmlns:p14="http://schemas.microsoft.com/office/powerpoint/2010/main" val="2484684167"/>
      </p:ext>
    </p:extLst>
  </p:cSld>
  <p:clrMapOvr>
    <a:masterClrMapping/>
  </p:clrMapOvr>
  <p:transition advTm="21928"/>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E4E82-218A-440A-828C-A44E228D44F8}"/>
              </a:ext>
            </a:extLst>
          </p:cNvPr>
          <p:cNvSpPr>
            <a:spLocks noGrp="1"/>
          </p:cNvSpPr>
          <p:nvPr>
            <p:ph type="title"/>
          </p:nvPr>
        </p:nvSpPr>
        <p:spPr/>
        <p:txBody>
          <a:bodyPr/>
          <a:lstStyle/>
          <a:p>
            <a:r>
              <a:rPr lang="en-GB" sz="3600" dirty="0">
                <a:solidFill>
                  <a:schemeClr val="tx1"/>
                </a:solidFill>
              </a:rPr>
              <a:t>3. L-Type network Plasma Impedance Matching</a:t>
            </a:r>
            <a:endParaRPr lang="en-US" sz="36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5B0BA7-6493-415B-B45A-8DFB499D0956}"/>
                  </a:ext>
                </a:extLst>
              </p:cNvPr>
              <p:cNvSpPr>
                <a:spLocks noGrp="1"/>
              </p:cNvSpPr>
              <p:nvPr>
                <p:ph idx="1"/>
              </p:nvPr>
            </p:nvSpPr>
            <p:spPr>
              <a:xfrm>
                <a:off x="35496" y="1728044"/>
                <a:ext cx="8785225" cy="404812"/>
              </a:xfrm>
            </p:spPr>
            <p:txBody>
              <a:bodyPr/>
              <a:lstStyle/>
              <a:p>
                <a:pPr marL="0" indent="0">
                  <a:buNone/>
                </a:pPr>
                <a:r>
                  <a:rPr lang="en-US" sz="2000" dirty="0"/>
                  <a:t>Test 1: </a:t>
                </a:r>
                <a:r>
                  <a:rPr lang="en-GB" sz="2000" dirty="0"/>
                  <a:t>P&amp;O ESC and FO-SESC for </a:t>
                </a:r>
                <a14:m>
                  <m:oMath xmlns:m="http://schemas.openxmlformats.org/officeDocument/2006/math">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Z</m:t>
                        </m:r>
                      </m:e>
                      <m:sub>
                        <m:r>
                          <m:rPr>
                            <m:sty m:val="p"/>
                          </m:rPr>
                          <a:rPr lang="en-US" sz="2000" b="0" i="0" smtClean="0">
                            <a:latin typeface="Cambria Math" panose="02040503050406030204" pitchFamily="18" charset="0"/>
                          </a:rPr>
                          <m:t>L</m:t>
                        </m:r>
                      </m:sub>
                    </m:sSub>
                    <m:r>
                      <a:rPr lang="en-US" sz="2000" b="0" i="0" smtClean="0">
                        <a:latin typeface="Cambria Math" panose="02040503050406030204" pitchFamily="18" charset="0"/>
                      </a:rPr>
                      <m:t>=</m:t>
                    </m:r>
                    <m:r>
                      <a:rPr lang="en-US" sz="2000" b="0" i="1" smtClean="0">
                        <a:latin typeface="Cambria Math" panose="02040503050406030204" pitchFamily="18" charset="0"/>
                      </a:rPr>
                      <m:t>10−10</m:t>
                    </m:r>
                    <m:r>
                      <a:rPr lang="en-US" sz="2000" b="0" i="1" smtClean="0">
                        <a:latin typeface="Cambria Math" panose="02040503050406030204" pitchFamily="18" charset="0"/>
                      </a:rPr>
                      <m:t>𝑗</m:t>
                    </m:r>
                    <m:r>
                      <m:rPr>
                        <m:sty m:val="p"/>
                      </m:rPr>
                      <a:rPr lang="en-US" sz="2000" b="0" i="0" smtClean="0">
                        <a:latin typeface="Cambria Math" panose="02040503050406030204" pitchFamily="18" charset="0"/>
                      </a:rPr>
                      <m:t>Ω</m:t>
                    </m:r>
                  </m:oMath>
                </a14:m>
                <a:endParaRPr lang="en-US" sz="2000" dirty="0"/>
              </a:p>
            </p:txBody>
          </p:sp>
        </mc:Choice>
        <mc:Fallback xmlns="">
          <p:sp>
            <p:nvSpPr>
              <p:cNvPr id="3" name="Content Placeholder 2">
                <a:extLst>
                  <a:ext uri="{FF2B5EF4-FFF2-40B4-BE49-F238E27FC236}">
                    <a16:creationId xmlns:a16="http://schemas.microsoft.com/office/drawing/2014/main" id="{625B0BA7-6493-415B-B45A-8DFB499D0956}"/>
                  </a:ext>
                </a:extLst>
              </p:cNvPr>
              <p:cNvSpPr>
                <a:spLocks noGrp="1" noRot="1" noChangeAspect="1" noMove="1" noResize="1" noEditPoints="1" noAdjustHandles="1" noChangeArrowheads="1" noChangeShapeType="1" noTextEdit="1"/>
              </p:cNvSpPr>
              <p:nvPr>
                <p:ph idx="1"/>
              </p:nvPr>
            </p:nvSpPr>
            <p:spPr>
              <a:xfrm>
                <a:off x="35496" y="1728044"/>
                <a:ext cx="8785225" cy="404812"/>
              </a:xfrm>
              <a:blipFill>
                <a:blip r:embed="rId4"/>
                <a:stretch>
                  <a:fillRect l="-763" t="-7463" b="-23881"/>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4DB76898-C953-4D47-8A7B-EC93E4338679}"/>
              </a:ext>
            </a:extLst>
          </p:cNvPr>
          <p:cNvSpPr>
            <a:spLocks noGrp="1"/>
          </p:cNvSpPr>
          <p:nvPr>
            <p:ph type="sldNum" sz="quarter" idx="12"/>
          </p:nvPr>
        </p:nvSpPr>
        <p:spPr/>
        <p:txBody>
          <a:bodyPr/>
          <a:lstStyle/>
          <a:p>
            <a:pPr>
              <a:defRPr/>
            </a:pPr>
            <a:r>
              <a:rPr lang="en-US"/>
              <a:t>Slide-</a:t>
            </a:r>
            <a:fld id="{5364909A-3F3E-460A-BC82-B071F2D46A2C}" type="slidenum">
              <a:rPr lang="en-US" smtClean="0"/>
              <a:pPr>
                <a:defRPr/>
              </a:pPr>
              <a:t>10</a:t>
            </a:fld>
            <a:r>
              <a:rPr lang="en-US"/>
              <a:t>/1024</a:t>
            </a:r>
            <a:endParaRPr lang="en-US" dirty="0"/>
          </a:p>
        </p:txBody>
      </p:sp>
      <p:pic>
        <p:nvPicPr>
          <p:cNvPr id="7" name="Picture 6">
            <a:extLst>
              <a:ext uri="{FF2B5EF4-FFF2-40B4-BE49-F238E27FC236}">
                <a16:creationId xmlns:a16="http://schemas.microsoft.com/office/drawing/2014/main" id="{C9E21016-718A-4405-B55A-422ECF649CE7}"/>
              </a:ext>
            </a:extLst>
          </p:cNvPr>
          <p:cNvPicPr>
            <a:picLocks noChangeAspect="1"/>
          </p:cNvPicPr>
          <p:nvPr/>
        </p:nvPicPr>
        <p:blipFill>
          <a:blip r:embed="rId5"/>
          <a:stretch>
            <a:fillRect/>
          </a:stretch>
        </p:blipFill>
        <p:spPr>
          <a:xfrm>
            <a:off x="527321" y="2961924"/>
            <a:ext cx="3744416" cy="2748091"/>
          </a:xfrm>
          <a:prstGeom prst="rect">
            <a:avLst/>
          </a:prstGeom>
          <a:ln>
            <a:noFill/>
          </a:ln>
        </p:spPr>
      </p:pic>
      <p:pic>
        <p:nvPicPr>
          <p:cNvPr id="8" name="Picture 7">
            <a:extLst>
              <a:ext uri="{FF2B5EF4-FFF2-40B4-BE49-F238E27FC236}">
                <a16:creationId xmlns:a16="http://schemas.microsoft.com/office/drawing/2014/main" id="{6CB8AA92-F247-4AA7-864A-2EBD641917EC}"/>
              </a:ext>
            </a:extLst>
          </p:cNvPr>
          <p:cNvPicPr>
            <a:picLocks noChangeAspect="1"/>
          </p:cNvPicPr>
          <p:nvPr/>
        </p:nvPicPr>
        <p:blipFill>
          <a:blip r:embed="rId6"/>
          <a:stretch>
            <a:fillRect/>
          </a:stretch>
        </p:blipFill>
        <p:spPr>
          <a:xfrm>
            <a:off x="4716016" y="2961923"/>
            <a:ext cx="3744560" cy="2748091"/>
          </a:xfrm>
          <a:prstGeom prst="rect">
            <a:avLst/>
          </a:prstGeom>
          <a:ln>
            <a:noFill/>
          </a:ln>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FA6AE60-EF85-4C73-9E6B-52A039562C17}"/>
                  </a:ext>
                </a:extLst>
              </p:cNvPr>
              <p:cNvSpPr txBox="1"/>
              <p:nvPr/>
            </p:nvSpPr>
            <p:spPr>
              <a:xfrm>
                <a:off x="1671525" y="5685244"/>
                <a:ext cx="137877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𝐼𝐶</m:t>
                      </m:r>
                      <m:r>
                        <a:rPr lang="en-US" sz="2000" b="0" i="1" smtClean="0">
                          <a:latin typeface="Cambria Math" panose="02040503050406030204" pitchFamily="18" charset="0"/>
                        </a:rPr>
                        <m:t>=[0,0]</m:t>
                      </m:r>
                    </m:oMath>
                  </m:oMathPara>
                </a14:m>
                <a:endParaRPr lang="en-US" sz="2000" dirty="0"/>
              </a:p>
            </p:txBody>
          </p:sp>
        </mc:Choice>
        <mc:Fallback xmlns="">
          <p:sp>
            <p:nvSpPr>
              <p:cNvPr id="9" name="TextBox 8">
                <a:extLst>
                  <a:ext uri="{FF2B5EF4-FFF2-40B4-BE49-F238E27FC236}">
                    <a16:creationId xmlns:a16="http://schemas.microsoft.com/office/drawing/2014/main" id="{AFA6AE60-EF85-4C73-9E6B-52A039562C17}"/>
                  </a:ext>
                </a:extLst>
              </p:cNvPr>
              <p:cNvSpPr txBox="1">
                <a:spLocks noRot="1" noChangeAspect="1" noMove="1" noResize="1" noEditPoints="1" noAdjustHandles="1" noChangeArrowheads="1" noChangeShapeType="1" noTextEdit="1"/>
              </p:cNvSpPr>
              <p:nvPr/>
            </p:nvSpPr>
            <p:spPr>
              <a:xfrm>
                <a:off x="1671525" y="5685244"/>
                <a:ext cx="1378774" cy="400110"/>
              </a:xfrm>
              <a:prstGeom prst="rect">
                <a:avLst/>
              </a:prstGeom>
              <a:blipFill>
                <a:blip r:embed="rId7"/>
                <a:stretch>
                  <a:fillRect b="-18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5A20A77-5198-4A70-BF59-D1DE041F3C34}"/>
                  </a:ext>
                </a:extLst>
              </p:cNvPr>
              <p:cNvSpPr txBox="1"/>
              <p:nvPr/>
            </p:nvSpPr>
            <p:spPr>
              <a:xfrm>
                <a:off x="5417518" y="5685243"/>
                <a:ext cx="166410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𝐼𝐶</m:t>
                      </m:r>
                      <m:r>
                        <a:rPr lang="en-US" sz="2000" b="0" i="1" smtClean="0">
                          <a:latin typeface="Cambria Math" panose="02040503050406030204" pitchFamily="18" charset="0"/>
                        </a:rPr>
                        <m:t>=[50,50]</m:t>
                      </m:r>
                    </m:oMath>
                  </m:oMathPara>
                </a14:m>
                <a:endParaRPr lang="en-US" sz="2000" dirty="0"/>
              </a:p>
            </p:txBody>
          </p:sp>
        </mc:Choice>
        <mc:Fallback xmlns="">
          <p:sp>
            <p:nvSpPr>
              <p:cNvPr id="10" name="TextBox 9">
                <a:extLst>
                  <a:ext uri="{FF2B5EF4-FFF2-40B4-BE49-F238E27FC236}">
                    <a16:creationId xmlns:a16="http://schemas.microsoft.com/office/drawing/2014/main" id="{85A20A77-5198-4A70-BF59-D1DE041F3C34}"/>
                  </a:ext>
                </a:extLst>
              </p:cNvPr>
              <p:cNvSpPr txBox="1">
                <a:spLocks noRot="1" noChangeAspect="1" noMove="1" noResize="1" noEditPoints="1" noAdjustHandles="1" noChangeArrowheads="1" noChangeShapeType="1" noTextEdit="1"/>
              </p:cNvSpPr>
              <p:nvPr/>
            </p:nvSpPr>
            <p:spPr>
              <a:xfrm>
                <a:off x="5417518" y="5685243"/>
                <a:ext cx="1664109" cy="400110"/>
              </a:xfrm>
              <a:prstGeom prst="rect">
                <a:avLst/>
              </a:prstGeom>
              <a:blipFill>
                <a:blip r:embed="rId8"/>
                <a:stretch>
                  <a:fillRect b="-18462"/>
                </a:stretch>
              </a:blipFill>
            </p:spPr>
            <p:txBody>
              <a:bodyPr/>
              <a:lstStyle/>
              <a:p>
                <a:r>
                  <a:rPr lang="en-US">
                    <a:noFill/>
                  </a:rPr>
                  <a:t> </a:t>
                </a:r>
              </a:p>
            </p:txBody>
          </p:sp>
        </mc:Fallback>
      </mc:AlternateContent>
      <p:sp>
        <p:nvSpPr>
          <p:cNvPr id="11" name="Marcador de fecha 3">
            <a:extLst>
              <a:ext uri="{FF2B5EF4-FFF2-40B4-BE49-F238E27FC236}">
                <a16:creationId xmlns:a16="http://schemas.microsoft.com/office/drawing/2014/main" id="{55D57F4F-CEAD-42A5-890B-45F3275EF4E1}"/>
              </a:ext>
            </a:extLst>
          </p:cNvPr>
          <p:cNvSpPr>
            <a:spLocks noGrp="1"/>
          </p:cNvSpPr>
          <p:nvPr>
            <p:ph type="dt" sz="half" idx="10"/>
          </p:nvPr>
        </p:nvSpPr>
        <p:spPr>
          <a:xfrm>
            <a:off x="0" y="6453188"/>
            <a:ext cx="1905000" cy="404812"/>
          </a:xfrm>
        </p:spPr>
        <p:txBody>
          <a:bodyPr/>
          <a:lstStyle/>
          <a:p>
            <a:pPr>
              <a:defRPr/>
            </a:pPr>
            <a:r>
              <a:rPr lang="en-US" dirty="0"/>
              <a:t>08/08/2021</a:t>
            </a:r>
          </a:p>
        </p:txBody>
      </p:sp>
      <p:sp>
        <p:nvSpPr>
          <p:cNvPr id="12" name="Marcador de pie de página 4">
            <a:extLst>
              <a:ext uri="{FF2B5EF4-FFF2-40B4-BE49-F238E27FC236}">
                <a16:creationId xmlns:a16="http://schemas.microsoft.com/office/drawing/2014/main" id="{DD6AEA2C-2D33-411A-A888-A4C9B8990C86}"/>
              </a:ext>
            </a:extLst>
          </p:cNvPr>
          <p:cNvSpPr>
            <a:spLocks noGrp="1"/>
          </p:cNvSpPr>
          <p:nvPr>
            <p:ph type="ftr" sz="quarter" idx="11"/>
          </p:nvPr>
        </p:nvSpPr>
        <p:spPr>
          <a:xfrm>
            <a:off x="1733970" y="6524625"/>
            <a:ext cx="6335713" cy="333375"/>
          </a:xfrm>
        </p:spPr>
        <p:txBody>
          <a:bodyPr/>
          <a:lstStyle/>
          <a:p>
            <a:r>
              <a:rPr lang="en-US" dirty="0"/>
              <a:t>FO ESC with dithering noise for RF Impedance Matching</a:t>
            </a:r>
          </a:p>
        </p:txBody>
      </p:sp>
      <p:sp>
        <p:nvSpPr>
          <p:cNvPr id="13" name="TextBox 12">
            <a:extLst>
              <a:ext uri="{FF2B5EF4-FFF2-40B4-BE49-F238E27FC236}">
                <a16:creationId xmlns:a16="http://schemas.microsoft.com/office/drawing/2014/main" id="{208FB790-4884-4AFF-96E2-9B61969204E8}"/>
              </a:ext>
            </a:extLst>
          </p:cNvPr>
          <p:cNvSpPr txBox="1"/>
          <p:nvPr/>
        </p:nvSpPr>
        <p:spPr>
          <a:xfrm>
            <a:off x="323305" y="6171431"/>
            <a:ext cx="8352928" cy="338554"/>
          </a:xfrm>
          <a:prstGeom prst="rect">
            <a:avLst/>
          </a:prstGeom>
          <a:noFill/>
        </p:spPr>
        <p:txBody>
          <a:bodyPr wrap="square" rtlCol="0">
            <a:spAutoFit/>
          </a:bodyPr>
          <a:lstStyle/>
          <a:p>
            <a:pPr algn="ctr"/>
            <a:r>
              <a:rPr lang="en-US" sz="1600" dirty="0">
                <a:solidFill>
                  <a:srgbClr val="FF0000"/>
                </a:solidFill>
                <a:latin typeface="+mn-lt"/>
              </a:rPr>
              <a:t>Capacitor initial condition has significant influence over ESC convergence</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1511A19-F0D1-434A-A871-85F9908E56E8}"/>
                  </a:ext>
                </a:extLst>
              </p:cNvPr>
              <p:cNvSpPr txBox="1"/>
              <p:nvPr/>
            </p:nvSpPr>
            <p:spPr>
              <a:xfrm>
                <a:off x="264404" y="2255002"/>
                <a:ext cx="8556317" cy="584775"/>
              </a:xfrm>
              <a:prstGeom prst="rect">
                <a:avLst/>
              </a:prstGeom>
              <a:noFill/>
            </p:spPr>
            <p:txBody>
              <a:bodyPr wrap="none" rtlCol="0">
                <a:spAutoFit/>
              </a:bodyPr>
              <a:lstStyle/>
              <a:p>
                <a:pPr marL="342900" indent="-342900">
                  <a:buFont typeface="Arial" panose="020B0604020202020204" pitchFamily="34" charset="0"/>
                  <a:buChar char="•"/>
                </a:pPr>
                <a:r>
                  <a:rPr lang="en-US" sz="1600" dirty="0">
                    <a:latin typeface="+mn-lt"/>
                  </a:rPr>
                  <a:t>Ten times simulation results average for five different IC</a:t>
                </a:r>
              </a:p>
              <a:p>
                <a:pPr marL="342900" indent="-342900">
                  <a:buFont typeface="Arial" panose="020B0604020202020204" pitchFamily="34" charset="0"/>
                  <a:buChar char="•"/>
                </a:pPr>
                <a:r>
                  <a:rPr lang="en-US" sz="1600" dirty="0">
                    <a:latin typeface="+mn-lt"/>
                  </a:rPr>
                  <a:t>Performance indices: Settling time, convergence rate (</a:t>
                </a:r>
                <a14:m>
                  <m:oMath xmlns:m="http://schemas.openxmlformats.org/officeDocument/2006/math">
                    <m:r>
                      <m:rPr>
                        <m:sty m:val="p"/>
                      </m:rPr>
                      <a:rPr lang="en-US" sz="1600" b="0" i="0" smtClean="0">
                        <a:latin typeface="Cambria Math" panose="02040503050406030204" pitchFamily="18" charset="0"/>
                      </a:rPr>
                      <m:t>Γ</m:t>
                    </m:r>
                    <m:r>
                      <a:rPr lang="en-US" sz="1600" b="0" i="1" smtClean="0">
                        <a:latin typeface="Cambria Math" panose="02040503050406030204" pitchFamily="18" charset="0"/>
                      </a:rPr>
                      <m:t>&lt;0.04</m:t>
                    </m:r>
                  </m:oMath>
                </a14:m>
                <a:r>
                  <a:rPr lang="en-US" sz="1600" dirty="0">
                    <a:latin typeface="+mn-lt"/>
                  </a:rPr>
                  <a:t>), and Reflection coefficient RMS</a:t>
                </a:r>
              </a:p>
            </p:txBody>
          </p:sp>
        </mc:Choice>
        <mc:Fallback xmlns="">
          <p:sp>
            <p:nvSpPr>
              <p:cNvPr id="14" name="TextBox 13">
                <a:extLst>
                  <a:ext uri="{FF2B5EF4-FFF2-40B4-BE49-F238E27FC236}">
                    <a16:creationId xmlns:a16="http://schemas.microsoft.com/office/drawing/2014/main" id="{01511A19-F0D1-434A-A871-85F9908E56E8}"/>
                  </a:ext>
                </a:extLst>
              </p:cNvPr>
              <p:cNvSpPr txBox="1">
                <a:spLocks noRot="1" noChangeAspect="1" noMove="1" noResize="1" noEditPoints="1" noAdjustHandles="1" noChangeArrowheads="1" noChangeShapeType="1" noTextEdit="1"/>
              </p:cNvSpPr>
              <p:nvPr/>
            </p:nvSpPr>
            <p:spPr>
              <a:xfrm>
                <a:off x="264404" y="2255002"/>
                <a:ext cx="8556317" cy="584775"/>
              </a:xfrm>
              <a:prstGeom prst="rect">
                <a:avLst/>
              </a:prstGeom>
              <a:blipFill>
                <a:blip r:embed="rId9"/>
                <a:stretch>
                  <a:fillRect l="-285" t="-3125" b="-12500"/>
                </a:stretch>
              </a:blipFill>
            </p:spPr>
            <p:txBody>
              <a:bodyPr/>
              <a:lstStyle/>
              <a:p>
                <a:r>
                  <a:rPr lang="en-US">
                    <a:noFill/>
                  </a:rPr>
                  <a:t> </a:t>
                </a:r>
              </a:p>
            </p:txBody>
          </p:sp>
        </mc:Fallback>
      </mc:AlternateContent>
    </p:spTree>
    <p:extLst>
      <p:ext uri="{BB962C8B-B14F-4D97-AF65-F5344CB8AC3E}">
        <p14:creationId xmlns:p14="http://schemas.microsoft.com/office/powerpoint/2010/main" val="1430978380"/>
      </p:ext>
    </p:extLst>
  </p:cSld>
  <p:clrMapOvr>
    <a:masterClrMapping/>
  </p:clrMapOvr>
  <p:transition advTm="110397"/>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E4E82-218A-440A-828C-A44E228D44F8}"/>
              </a:ext>
            </a:extLst>
          </p:cNvPr>
          <p:cNvSpPr>
            <a:spLocks noGrp="1"/>
          </p:cNvSpPr>
          <p:nvPr>
            <p:ph type="title"/>
          </p:nvPr>
        </p:nvSpPr>
        <p:spPr/>
        <p:txBody>
          <a:bodyPr/>
          <a:lstStyle/>
          <a:p>
            <a:r>
              <a:rPr lang="en-GB" sz="3600" dirty="0">
                <a:solidFill>
                  <a:schemeClr val="tx1"/>
                </a:solidFill>
              </a:rPr>
              <a:t>3. L-Type network Plasma Impedance Matching</a:t>
            </a:r>
            <a:endParaRPr lang="en-US" sz="3600" dirty="0"/>
          </a:p>
        </p:txBody>
      </p:sp>
      <p:sp>
        <p:nvSpPr>
          <p:cNvPr id="6" name="Slide Number Placeholder 5">
            <a:extLst>
              <a:ext uri="{FF2B5EF4-FFF2-40B4-BE49-F238E27FC236}">
                <a16:creationId xmlns:a16="http://schemas.microsoft.com/office/drawing/2014/main" id="{4DB76898-C953-4D47-8A7B-EC93E4338679}"/>
              </a:ext>
            </a:extLst>
          </p:cNvPr>
          <p:cNvSpPr>
            <a:spLocks noGrp="1"/>
          </p:cNvSpPr>
          <p:nvPr>
            <p:ph type="sldNum" sz="quarter" idx="12"/>
          </p:nvPr>
        </p:nvSpPr>
        <p:spPr/>
        <p:txBody>
          <a:bodyPr/>
          <a:lstStyle/>
          <a:p>
            <a:pPr>
              <a:defRPr/>
            </a:pPr>
            <a:r>
              <a:rPr lang="en-US"/>
              <a:t>Slide-</a:t>
            </a:r>
            <a:fld id="{5364909A-3F3E-460A-BC82-B071F2D46A2C}" type="slidenum">
              <a:rPr lang="en-US" smtClean="0"/>
              <a:pPr>
                <a:defRPr/>
              </a:pPr>
              <a:t>11</a:t>
            </a:fld>
            <a:r>
              <a:rPr lang="en-US"/>
              <a:t>/1024</a:t>
            </a:r>
            <a:endParaRPr lang="en-US" dirty="0"/>
          </a:p>
        </p:txBody>
      </p:sp>
      <p:pic>
        <p:nvPicPr>
          <p:cNvPr id="10" name="Picture 9" descr="Chart&#10;&#10;Description automatically generated">
            <a:extLst>
              <a:ext uri="{FF2B5EF4-FFF2-40B4-BE49-F238E27FC236}">
                <a16:creationId xmlns:a16="http://schemas.microsoft.com/office/drawing/2014/main" id="{61923C15-7E02-4A01-A35F-F3759E2803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3861049"/>
            <a:ext cx="2843808" cy="2100225"/>
          </a:xfrm>
          <a:prstGeom prst="rect">
            <a:avLst/>
          </a:prstGeom>
          <a:ln>
            <a:noFill/>
          </a:ln>
        </p:spPr>
      </p:pic>
      <p:pic>
        <p:nvPicPr>
          <p:cNvPr id="12" name="Picture 11" descr="Chart, line chart&#10;&#10;Description automatically generated">
            <a:extLst>
              <a:ext uri="{FF2B5EF4-FFF2-40B4-BE49-F238E27FC236}">
                <a16:creationId xmlns:a16="http://schemas.microsoft.com/office/drawing/2014/main" id="{E632AFC5-C6E1-4F06-B906-B781F04606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060" y="3861050"/>
            <a:ext cx="2837878" cy="2100225"/>
          </a:xfrm>
          <a:prstGeom prst="rect">
            <a:avLst/>
          </a:prstGeom>
          <a:ln>
            <a:noFill/>
          </a:ln>
        </p:spPr>
      </p:pic>
      <p:pic>
        <p:nvPicPr>
          <p:cNvPr id="14" name="Picture 13" descr="Chart, histogram&#10;&#10;Description automatically generated">
            <a:extLst>
              <a:ext uri="{FF2B5EF4-FFF2-40B4-BE49-F238E27FC236}">
                <a16:creationId xmlns:a16="http://schemas.microsoft.com/office/drawing/2014/main" id="{BBA2DAA7-50F0-4B25-A806-B5B688741B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8619" y="3861048"/>
            <a:ext cx="2837877" cy="2100225"/>
          </a:xfrm>
          <a:prstGeom prst="rect">
            <a:avLst/>
          </a:prstGeom>
          <a:ln>
            <a:noFill/>
          </a:ln>
        </p:spPr>
      </p:pic>
      <mc:AlternateContent xmlns:mc="http://schemas.openxmlformats.org/markup-compatibility/2006" xmlns:a14="http://schemas.microsoft.com/office/drawing/2010/main">
        <mc:Choice Requires="a14">
          <p:sp>
            <p:nvSpPr>
              <p:cNvPr id="16" name="Content Placeholder 2">
                <a:extLst>
                  <a:ext uri="{FF2B5EF4-FFF2-40B4-BE49-F238E27FC236}">
                    <a16:creationId xmlns:a16="http://schemas.microsoft.com/office/drawing/2014/main" id="{D28AD4CA-8D0F-423D-A3EC-81D23F7897DF}"/>
                  </a:ext>
                </a:extLst>
              </p:cNvPr>
              <p:cNvSpPr txBox="1">
                <a:spLocks/>
              </p:cNvSpPr>
              <p:nvPr/>
            </p:nvSpPr>
            <p:spPr bwMode="auto">
              <a:xfrm>
                <a:off x="179387" y="1988121"/>
                <a:ext cx="8785225" cy="6487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000" dirty="0"/>
                  <a:t>Test 1: </a:t>
                </a:r>
                <a:r>
                  <a:rPr lang="en-GB" sz="2000" dirty="0"/>
                  <a:t>P&amp;O ESC and FO-SESC for </a:t>
                </a:r>
                <a14:m>
                  <m:oMath xmlns:m="http://schemas.openxmlformats.org/officeDocument/2006/math">
                    <m:sSub>
                      <m:sSubPr>
                        <m:ctrlPr>
                          <a:rPr lang="en-US" sz="2000" i="1">
                            <a:latin typeface="Cambria Math" panose="02040503050406030204" pitchFamily="18" charset="0"/>
                          </a:rPr>
                        </m:ctrlPr>
                      </m:sSubPr>
                      <m:e>
                        <m:r>
                          <m:rPr>
                            <m:sty m:val="p"/>
                          </m:rPr>
                          <a:rPr lang="en-US" sz="2000">
                            <a:latin typeface="Cambria Math" panose="02040503050406030204" pitchFamily="18" charset="0"/>
                          </a:rPr>
                          <m:t>Z</m:t>
                        </m:r>
                      </m:e>
                      <m:sub>
                        <m:r>
                          <m:rPr>
                            <m:sty m:val="p"/>
                          </m:rPr>
                          <a:rPr lang="en-US" sz="2000">
                            <a:latin typeface="Cambria Math" panose="02040503050406030204" pitchFamily="18" charset="0"/>
                          </a:rPr>
                          <m:t>L</m:t>
                        </m:r>
                      </m:sub>
                    </m:sSub>
                    <m:r>
                      <a:rPr lang="en-US" sz="2000">
                        <a:latin typeface="Cambria Math" panose="02040503050406030204" pitchFamily="18" charset="0"/>
                      </a:rPr>
                      <m:t>=</m:t>
                    </m:r>
                    <m:r>
                      <a:rPr lang="en-US" sz="2000" i="1">
                        <a:latin typeface="Cambria Math" panose="02040503050406030204" pitchFamily="18" charset="0"/>
                      </a:rPr>
                      <m:t>10−10</m:t>
                    </m:r>
                    <m:r>
                      <a:rPr lang="en-US" sz="2000" i="1">
                        <a:latin typeface="Cambria Math" panose="02040503050406030204" pitchFamily="18" charset="0"/>
                      </a:rPr>
                      <m:t>𝑗</m:t>
                    </m:r>
                    <m:r>
                      <m:rPr>
                        <m:sty m:val="p"/>
                      </m:rPr>
                      <a:rPr lang="en-US" sz="2000">
                        <a:latin typeface="Cambria Math" panose="02040503050406030204" pitchFamily="18" charset="0"/>
                      </a:rPr>
                      <m:t>Ω</m:t>
                    </m:r>
                  </m:oMath>
                </a14:m>
                <a:r>
                  <a:rPr lang="en-US" sz="2000" dirty="0"/>
                  <a:t> and </a:t>
                </a:r>
                <a14:m>
                  <m:oMath xmlns:m="http://schemas.openxmlformats.org/officeDocument/2006/math">
                    <m:r>
                      <a:rPr lang="en-US" sz="2000" i="1">
                        <a:latin typeface="Cambria Math" panose="02040503050406030204" pitchFamily="18" charset="0"/>
                      </a:rPr>
                      <m:t>0.1&lt;</m:t>
                    </m:r>
                    <m:r>
                      <a:rPr lang="en-US" sz="2000" i="1">
                        <a:latin typeface="Cambria Math" panose="02040503050406030204" pitchFamily="18" charset="0"/>
                      </a:rPr>
                      <m:t>𝐻</m:t>
                    </m:r>
                    <m:r>
                      <a:rPr lang="en-US" sz="2000" i="1">
                        <a:latin typeface="Cambria Math" panose="02040503050406030204" pitchFamily="18" charset="0"/>
                      </a:rPr>
                      <m:t>&lt;0.9</m:t>
                    </m:r>
                  </m:oMath>
                </a14:m>
                <a:endParaRPr lang="en-US" sz="2000" dirty="0"/>
              </a:p>
            </p:txBody>
          </p:sp>
        </mc:Choice>
        <mc:Fallback xmlns="">
          <p:sp>
            <p:nvSpPr>
              <p:cNvPr id="16" name="Content Placeholder 2">
                <a:extLst>
                  <a:ext uri="{FF2B5EF4-FFF2-40B4-BE49-F238E27FC236}">
                    <a16:creationId xmlns:a16="http://schemas.microsoft.com/office/drawing/2014/main" id="{D28AD4CA-8D0F-423D-A3EC-81D23F7897DF}"/>
                  </a:ext>
                </a:extLst>
              </p:cNvPr>
              <p:cNvSpPr txBox="1">
                <a:spLocks noRot="1" noChangeAspect="1" noMove="1" noResize="1" noEditPoints="1" noAdjustHandles="1" noChangeArrowheads="1" noChangeShapeType="1" noTextEdit="1"/>
              </p:cNvSpPr>
              <p:nvPr/>
            </p:nvSpPr>
            <p:spPr bwMode="auto">
              <a:xfrm>
                <a:off x="179387" y="1988121"/>
                <a:ext cx="8785225" cy="648791"/>
              </a:xfrm>
              <a:prstGeom prst="rect">
                <a:avLst/>
              </a:prstGeom>
              <a:blipFill>
                <a:blip r:embed="rId7"/>
                <a:stretch>
                  <a:fillRect l="-693" t="-46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7" name="Marcador de fecha 3">
            <a:extLst>
              <a:ext uri="{FF2B5EF4-FFF2-40B4-BE49-F238E27FC236}">
                <a16:creationId xmlns:a16="http://schemas.microsoft.com/office/drawing/2014/main" id="{0614E4A7-D7B3-44A1-96FB-B8518076D04D}"/>
              </a:ext>
            </a:extLst>
          </p:cNvPr>
          <p:cNvSpPr>
            <a:spLocks noGrp="1"/>
          </p:cNvSpPr>
          <p:nvPr>
            <p:ph type="dt" sz="half" idx="10"/>
          </p:nvPr>
        </p:nvSpPr>
        <p:spPr>
          <a:xfrm>
            <a:off x="0" y="6453188"/>
            <a:ext cx="1905000" cy="404812"/>
          </a:xfrm>
        </p:spPr>
        <p:txBody>
          <a:bodyPr/>
          <a:lstStyle/>
          <a:p>
            <a:pPr>
              <a:defRPr/>
            </a:pPr>
            <a:r>
              <a:rPr lang="en-US" dirty="0"/>
              <a:t>08/08/2021</a:t>
            </a:r>
          </a:p>
        </p:txBody>
      </p:sp>
      <p:sp>
        <p:nvSpPr>
          <p:cNvPr id="18" name="Marcador de pie de página 4">
            <a:extLst>
              <a:ext uri="{FF2B5EF4-FFF2-40B4-BE49-F238E27FC236}">
                <a16:creationId xmlns:a16="http://schemas.microsoft.com/office/drawing/2014/main" id="{02CB0CF5-71D2-4C77-9BE4-AD0532A66B95}"/>
              </a:ext>
            </a:extLst>
          </p:cNvPr>
          <p:cNvSpPr>
            <a:spLocks noGrp="1"/>
          </p:cNvSpPr>
          <p:nvPr>
            <p:ph type="ftr" sz="quarter" idx="11"/>
          </p:nvPr>
        </p:nvSpPr>
        <p:spPr>
          <a:xfrm>
            <a:off x="1733970" y="6524625"/>
            <a:ext cx="6335713" cy="333375"/>
          </a:xfrm>
        </p:spPr>
        <p:txBody>
          <a:bodyPr/>
          <a:lstStyle/>
          <a:p>
            <a:r>
              <a:rPr lang="en-US" dirty="0"/>
              <a:t>FO ESC with dithering noise for RF Impedance Matching</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81784A5-86E3-47FA-AD02-6A22DBB293C6}"/>
                  </a:ext>
                </a:extLst>
              </p:cNvPr>
              <p:cNvSpPr txBox="1"/>
              <p:nvPr/>
            </p:nvSpPr>
            <p:spPr>
              <a:xfrm>
                <a:off x="179387" y="2488791"/>
                <a:ext cx="8556317" cy="584775"/>
              </a:xfrm>
              <a:prstGeom prst="rect">
                <a:avLst/>
              </a:prstGeom>
              <a:noFill/>
            </p:spPr>
            <p:txBody>
              <a:bodyPr wrap="none" rtlCol="0">
                <a:spAutoFit/>
              </a:bodyPr>
              <a:lstStyle/>
              <a:p>
                <a:pPr marL="342900" indent="-342900">
                  <a:buFont typeface="Arial" panose="020B0604020202020204" pitchFamily="34" charset="0"/>
                  <a:buChar char="•"/>
                </a:pPr>
                <a:r>
                  <a:rPr lang="en-US" sz="1600" dirty="0">
                    <a:latin typeface="+mn-lt"/>
                  </a:rPr>
                  <a:t>Ten times simulation results average for five different IC</a:t>
                </a:r>
              </a:p>
              <a:p>
                <a:pPr marL="342900" indent="-342900">
                  <a:buFont typeface="Arial" panose="020B0604020202020204" pitchFamily="34" charset="0"/>
                  <a:buChar char="•"/>
                </a:pPr>
                <a:r>
                  <a:rPr lang="en-US" sz="1600" dirty="0">
                    <a:latin typeface="+mn-lt"/>
                  </a:rPr>
                  <a:t>Performance indices: Settling time, convergence rate (</a:t>
                </a:r>
                <a14:m>
                  <m:oMath xmlns:m="http://schemas.openxmlformats.org/officeDocument/2006/math">
                    <m:r>
                      <m:rPr>
                        <m:sty m:val="p"/>
                      </m:rPr>
                      <a:rPr lang="en-US" sz="1600" b="0" i="0" smtClean="0">
                        <a:latin typeface="Cambria Math" panose="02040503050406030204" pitchFamily="18" charset="0"/>
                      </a:rPr>
                      <m:t>Γ</m:t>
                    </m:r>
                    <m:r>
                      <a:rPr lang="en-US" sz="1600" b="0" i="1" smtClean="0">
                        <a:latin typeface="Cambria Math" panose="02040503050406030204" pitchFamily="18" charset="0"/>
                      </a:rPr>
                      <m:t>&lt;0.04</m:t>
                    </m:r>
                  </m:oMath>
                </a14:m>
                <a:r>
                  <a:rPr lang="en-US" sz="1600" dirty="0">
                    <a:latin typeface="+mn-lt"/>
                  </a:rPr>
                  <a:t>), and Reflection coefficient RMS</a:t>
                </a:r>
              </a:p>
            </p:txBody>
          </p:sp>
        </mc:Choice>
        <mc:Fallback xmlns="">
          <p:sp>
            <p:nvSpPr>
              <p:cNvPr id="19" name="TextBox 18">
                <a:extLst>
                  <a:ext uri="{FF2B5EF4-FFF2-40B4-BE49-F238E27FC236}">
                    <a16:creationId xmlns:a16="http://schemas.microsoft.com/office/drawing/2014/main" id="{781784A5-86E3-47FA-AD02-6A22DBB293C6}"/>
                  </a:ext>
                </a:extLst>
              </p:cNvPr>
              <p:cNvSpPr txBox="1">
                <a:spLocks noRot="1" noChangeAspect="1" noMove="1" noResize="1" noEditPoints="1" noAdjustHandles="1" noChangeArrowheads="1" noChangeShapeType="1" noTextEdit="1"/>
              </p:cNvSpPr>
              <p:nvPr/>
            </p:nvSpPr>
            <p:spPr>
              <a:xfrm>
                <a:off x="179387" y="2488791"/>
                <a:ext cx="8556317" cy="584775"/>
              </a:xfrm>
              <a:prstGeom prst="rect">
                <a:avLst/>
              </a:prstGeom>
              <a:blipFill>
                <a:blip r:embed="rId8"/>
                <a:stretch>
                  <a:fillRect l="-285" t="-3125"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15F89DC0-457F-4A01-81C9-9324DD32812D}"/>
                  </a:ext>
                </a:extLst>
              </p:cNvPr>
              <p:cNvSpPr/>
              <p:nvPr/>
            </p:nvSpPr>
            <p:spPr>
              <a:xfrm>
                <a:off x="952500" y="3522494"/>
                <a:ext cx="1563761" cy="338554"/>
              </a:xfrm>
              <a:prstGeom prst="rect">
                <a:avLst/>
              </a:prstGeom>
            </p:spPr>
            <p:txBody>
              <a:bodyPr wrap="none">
                <a:spAutoFit/>
              </a:bodyPr>
              <a:lstStyle/>
              <a:p>
                <a:r>
                  <a:rPr lang="en-US" sz="1600" b="1" dirty="0">
                    <a:latin typeface="+mn-lt"/>
                  </a:rPr>
                  <a:t>Settling time </a:t>
                </a:r>
                <a14:m>
                  <m:oMath xmlns:m="http://schemas.openxmlformats.org/officeDocument/2006/math">
                    <m:sSub>
                      <m:sSubPr>
                        <m:ctrlPr>
                          <a:rPr lang="en-US" sz="1600" b="1" i="1" smtClean="0">
                            <a:latin typeface="Cambria Math" panose="02040503050406030204" pitchFamily="18" charset="0"/>
                          </a:rPr>
                        </m:ctrlPr>
                      </m:sSubPr>
                      <m:e>
                        <m:r>
                          <a:rPr lang="en-US" sz="1600" b="1" i="1" smtClean="0">
                            <a:latin typeface="Cambria Math" panose="02040503050406030204" pitchFamily="18" charset="0"/>
                          </a:rPr>
                          <m:t>𝑻</m:t>
                        </m:r>
                      </m:e>
                      <m:sub>
                        <m:r>
                          <a:rPr lang="en-US" sz="1600" b="1" i="1" smtClean="0">
                            <a:latin typeface="Cambria Math" panose="02040503050406030204" pitchFamily="18" charset="0"/>
                          </a:rPr>
                          <m:t>𝒔</m:t>
                        </m:r>
                      </m:sub>
                    </m:sSub>
                  </m:oMath>
                </a14:m>
                <a:endParaRPr lang="en-US" sz="1600" b="1" dirty="0">
                  <a:latin typeface="+mn-lt"/>
                </a:endParaRPr>
              </a:p>
            </p:txBody>
          </p:sp>
        </mc:Choice>
        <mc:Fallback xmlns="">
          <p:sp>
            <p:nvSpPr>
              <p:cNvPr id="20" name="Rectangle 19">
                <a:extLst>
                  <a:ext uri="{FF2B5EF4-FFF2-40B4-BE49-F238E27FC236}">
                    <a16:creationId xmlns:a16="http://schemas.microsoft.com/office/drawing/2014/main" id="{15F89DC0-457F-4A01-81C9-9324DD32812D}"/>
                  </a:ext>
                </a:extLst>
              </p:cNvPr>
              <p:cNvSpPr>
                <a:spLocks noRot="1" noChangeAspect="1" noMove="1" noResize="1" noEditPoints="1" noAdjustHandles="1" noChangeArrowheads="1" noChangeShapeType="1" noTextEdit="1"/>
              </p:cNvSpPr>
              <p:nvPr/>
            </p:nvSpPr>
            <p:spPr>
              <a:xfrm>
                <a:off x="952500" y="3522494"/>
                <a:ext cx="1563761" cy="338554"/>
              </a:xfrm>
              <a:prstGeom prst="rect">
                <a:avLst/>
              </a:prstGeom>
              <a:blipFill>
                <a:blip r:embed="rId9"/>
                <a:stretch>
                  <a:fillRect l="-1946" t="-5455" b="-2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AE8968B3-0BC1-43D6-BE82-B3E980F9C263}"/>
                  </a:ext>
                </a:extLst>
              </p:cNvPr>
              <p:cNvSpPr/>
              <p:nvPr/>
            </p:nvSpPr>
            <p:spPr>
              <a:xfrm>
                <a:off x="3563888" y="3516358"/>
                <a:ext cx="2342308" cy="338554"/>
              </a:xfrm>
              <a:prstGeom prst="rect">
                <a:avLst/>
              </a:prstGeom>
            </p:spPr>
            <p:txBody>
              <a:bodyPr wrap="none">
                <a:spAutoFit/>
              </a:bodyPr>
              <a:lstStyle/>
              <a:p>
                <a:r>
                  <a:rPr lang="en-US" sz="1600" b="1" dirty="0">
                    <a:latin typeface="+mn-lt"/>
                  </a:rPr>
                  <a:t>C</a:t>
                </a:r>
                <a14:m>
                  <m:oMath xmlns:m="http://schemas.openxmlformats.org/officeDocument/2006/math">
                    <m:r>
                      <a:rPr lang="en-US" sz="1600" b="1" i="0" smtClean="0">
                        <a:latin typeface="Cambria Math" panose="02040503050406030204" pitchFamily="18" charset="0"/>
                      </a:rPr>
                      <m:t>𝐨𝐧𝐯𝐞𝐫𝐠𝐞𝐧𝐜𝐞</m:t>
                    </m:r>
                    <m:r>
                      <a:rPr lang="en-US" sz="1600" b="1" i="0" smtClean="0">
                        <a:latin typeface="Cambria Math" panose="02040503050406030204" pitchFamily="18" charset="0"/>
                      </a:rPr>
                      <m:t> </m:t>
                    </m:r>
                    <m:r>
                      <a:rPr lang="en-US" sz="1600" b="1" i="0" smtClean="0">
                        <a:latin typeface="Cambria Math" panose="02040503050406030204" pitchFamily="18" charset="0"/>
                      </a:rPr>
                      <m:t>𝐑𝐚𝐭𝐞</m:t>
                    </m:r>
                  </m:oMath>
                </a14:m>
                <a:r>
                  <a:rPr lang="en-US" sz="1600" b="1" dirty="0">
                    <a:latin typeface="+mn-lt"/>
                  </a:rPr>
                  <a:t> (%)</a:t>
                </a:r>
              </a:p>
            </p:txBody>
          </p:sp>
        </mc:Choice>
        <mc:Fallback xmlns="">
          <p:sp>
            <p:nvSpPr>
              <p:cNvPr id="21" name="Rectangle 20">
                <a:extLst>
                  <a:ext uri="{FF2B5EF4-FFF2-40B4-BE49-F238E27FC236}">
                    <a16:creationId xmlns:a16="http://schemas.microsoft.com/office/drawing/2014/main" id="{AE8968B3-0BC1-43D6-BE82-B3E980F9C263}"/>
                  </a:ext>
                </a:extLst>
              </p:cNvPr>
              <p:cNvSpPr>
                <a:spLocks noRot="1" noChangeAspect="1" noMove="1" noResize="1" noEditPoints="1" noAdjustHandles="1" noChangeArrowheads="1" noChangeShapeType="1" noTextEdit="1"/>
              </p:cNvSpPr>
              <p:nvPr/>
            </p:nvSpPr>
            <p:spPr>
              <a:xfrm>
                <a:off x="3563888" y="3516358"/>
                <a:ext cx="2342308" cy="338554"/>
              </a:xfrm>
              <a:prstGeom prst="rect">
                <a:avLst/>
              </a:prstGeom>
              <a:blipFill>
                <a:blip r:embed="rId10"/>
                <a:stretch>
                  <a:fillRect l="-1563" t="-5455" r="-521" b="-2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D8F0913A-8907-43D2-AFBC-E17EDAAA2666}"/>
                  </a:ext>
                </a:extLst>
              </p:cNvPr>
              <p:cNvSpPr/>
              <p:nvPr/>
            </p:nvSpPr>
            <p:spPr>
              <a:xfrm>
                <a:off x="7329709" y="3516358"/>
                <a:ext cx="865943"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1" i="0" smtClean="0">
                          <a:latin typeface="Cambria Math" panose="02040503050406030204" pitchFamily="18" charset="0"/>
                        </a:rPr>
                        <m:t>𝚪</m:t>
                      </m:r>
                      <m:r>
                        <a:rPr lang="en-US" sz="1600" b="1" i="0" smtClean="0">
                          <a:latin typeface="Cambria Math" panose="02040503050406030204" pitchFamily="18" charset="0"/>
                        </a:rPr>
                        <m:t>  </m:t>
                      </m:r>
                      <m:r>
                        <a:rPr lang="en-US" sz="1600" b="1" i="0" smtClean="0">
                          <a:latin typeface="Cambria Math" panose="02040503050406030204" pitchFamily="18" charset="0"/>
                        </a:rPr>
                        <m:t>𝐑𝐌𝐒</m:t>
                      </m:r>
                    </m:oMath>
                  </m:oMathPara>
                </a14:m>
                <a:endParaRPr lang="en-US" sz="1600" b="1" dirty="0">
                  <a:latin typeface="+mn-lt"/>
                </a:endParaRPr>
              </a:p>
            </p:txBody>
          </p:sp>
        </mc:Choice>
        <mc:Fallback xmlns="">
          <p:sp>
            <p:nvSpPr>
              <p:cNvPr id="22" name="Rectangle 21">
                <a:extLst>
                  <a:ext uri="{FF2B5EF4-FFF2-40B4-BE49-F238E27FC236}">
                    <a16:creationId xmlns:a16="http://schemas.microsoft.com/office/drawing/2014/main" id="{D8F0913A-8907-43D2-AFBC-E17EDAAA2666}"/>
                  </a:ext>
                </a:extLst>
              </p:cNvPr>
              <p:cNvSpPr>
                <a:spLocks noRot="1" noChangeAspect="1" noMove="1" noResize="1" noEditPoints="1" noAdjustHandles="1" noChangeArrowheads="1" noChangeShapeType="1" noTextEdit="1"/>
              </p:cNvSpPr>
              <p:nvPr/>
            </p:nvSpPr>
            <p:spPr>
              <a:xfrm>
                <a:off x="7329709" y="3516358"/>
                <a:ext cx="865943" cy="338554"/>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09146976"/>
      </p:ext>
    </p:extLst>
  </p:cSld>
  <p:clrMapOvr>
    <a:masterClrMapping/>
  </p:clrMapOvr>
  <p:transition advTm="4336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E4E82-218A-440A-828C-A44E228D44F8}"/>
              </a:ext>
            </a:extLst>
          </p:cNvPr>
          <p:cNvSpPr>
            <a:spLocks noGrp="1"/>
          </p:cNvSpPr>
          <p:nvPr>
            <p:ph type="title"/>
          </p:nvPr>
        </p:nvSpPr>
        <p:spPr/>
        <p:txBody>
          <a:bodyPr/>
          <a:lstStyle/>
          <a:p>
            <a:r>
              <a:rPr lang="en-GB" sz="3600" dirty="0">
                <a:solidFill>
                  <a:schemeClr val="tx1"/>
                </a:solidFill>
              </a:rPr>
              <a:t>3. L-Type network Plasma Impedance Matching</a:t>
            </a:r>
            <a:endParaRPr lang="en-US" sz="3600" dirty="0"/>
          </a:p>
        </p:txBody>
      </p:sp>
      <p:sp>
        <p:nvSpPr>
          <p:cNvPr id="3" name="Content Placeholder 2">
            <a:extLst>
              <a:ext uri="{FF2B5EF4-FFF2-40B4-BE49-F238E27FC236}">
                <a16:creationId xmlns:a16="http://schemas.microsoft.com/office/drawing/2014/main" id="{625B0BA7-6493-415B-B45A-8DFB499D0956}"/>
              </a:ext>
            </a:extLst>
          </p:cNvPr>
          <p:cNvSpPr>
            <a:spLocks noGrp="1"/>
          </p:cNvSpPr>
          <p:nvPr>
            <p:ph idx="1"/>
          </p:nvPr>
        </p:nvSpPr>
        <p:spPr>
          <a:xfrm>
            <a:off x="107983" y="1628404"/>
            <a:ext cx="8785225" cy="648791"/>
          </a:xfrm>
        </p:spPr>
        <p:txBody>
          <a:bodyPr/>
          <a:lstStyle/>
          <a:p>
            <a:pPr marL="0" indent="0">
              <a:buNone/>
            </a:pPr>
            <a:r>
              <a:rPr lang="en-GB" sz="2000" dirty="0"/>
              <a:t>Test 2: P&amp;O ESC and FO-SESC Controllers Global Convergence Analysis</a:t>
            </a:r>
            <a:endParaRPr lang="en-US" sz="2000" dirty="0"/>
          </a:p>
        </p:txBody>
      </p:sp>
      <p:sp>
        <p:nvSpPr>
          <p:cNvPr id="6" name="Slide Number Placeholder 5">
            <a:extLst>
              <a:ext uri="{FF2B5EF4-FFF2-40B4-BE49-F238E27FC236}">
                <a16:creationId xmlns:a16="http://schemas.microsoft.com/office/drawing/2014/main" id="{4DB76898-C953-4D47-8A7B-EC93E4338679}"/>
              </a:ext>
            </a:extLst>
          </p:cNvPr>
          <p:cNvSpPr>
            <a:spLocks noGrp="1"/>
          </p:cNvSpPr>
          <p:nvPr>
            <p:ph type="sldNum" sz="quarter" idx="12"/>
          </p:nvPr>
        </p:nvSpPr>
        <p:spPr/>
        <p:txBody>
          <a:bodyPr/>
          <a:lstStyle/>
          <a:p>
            <a:pPr>
              <a:defRPr/>
            </a:pPr>
            <a:r>
              <a:rPr lang="en-US"/>
              <a:t>Slide-</a:t>
            </a:r>
            <a:fld id="{5364909A-3F3E-460A-BC82-B071F2D46A2C}" type="slidenum">
              <a:rPr lang="en-US" smtClean="0"/>
              <a:pPr>
                <a:defRPr/>
              </a:pPr>
              <a:t>12</a:t>
            </a:fld>
            <a:r>
              <a:rPr lang="en-US"/>
              <a:t>/1024</a:t>
            </a:r>
            <a:endParaRPr lang="en-US" dirty="0"/>
          </a:p>
        </p:txBody>
      </p:sp>
      <p:pic>
        <p:nvPicPr>
          <p:cNvPr id="14" name="Picture 13" descr="Chart, line chart&#10;&#10;Description automatically generated">
            <a:extLst>
              <a:ext uri="{FF2B5EF4-FFF2-40B4-BE49-F238E27FC236}">
                <a16:creationId xmlns:a16="http://schemas.microsoft.com/office/drawing/2014/main" id="{E92FFB9B-F9F9-4E74-A8E2-F949825E4A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10" y="3573489"/>
            <a:ext cx="3001248" cy="2302717"/>
          </a:xfrm>
          <a:prstGeom prst="rect">
            <a:avLst/>
          </a:prstGeom>
          <a:ln>
            <a:noFill/>
          </a:ln>
        </p:spPr>
      </p:pic>
      <p:pic>
        <p:nvPicPr>
          <p:cNvPr id="16" name="Picture 15" descr="Chart, line chart&#10;&#10;Description automatically generated">
            <a:extLst>
              <a:ext uri="{FF2B5EF4-FFF2-40B4-BE49-F238E27FC236}">
                <a16:creationId xmlns:a16="http://schemas.microsoft.com/office/drawing/2014/main" id="{904FE979-8B0C-46A3-9A38-618EE18A80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3572643"/>
            <a:ext cx="3001248" cy="2302717"/>
          </a:xfrm>
          <a:prstGeom prst="rect">
            <a:avLst/>
          </a:prstGeom>
          <a:ln>
            <a:noFill/>
          </a:ln>
        </p:spPr>
      </p:pic>
      <p:pic>
        <p:nvPicPr>
          <p:cNvPr id="18" name="Picture 17" descr="Chart, line chart&#10;&#10;Description automatically generated">
            <a:extLst>
              <a:ext uri="{FF2B5EF4-FFF2-40B4-BE49-F238E27FC236}">
                <a16:creationId xmlns:a16="http://schemas.microsoft.com/office/drawing/2014/main" id="{8CB262BD-EC53-4AD4-B18A-21BE8C1BED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7256" y="3572643"/>
            <a:ext cx="3001248" cy="2306779"/>
          </a:xfrm>
          <a:prstGeom prst="rect">
            <a:avLst/>
          </a:prstGeom>
          <a:ln>
            <a:noFill/>
          </a:ln>
        </p:spPr>
      </p:pic>
      <p:sp>
        <p:nvSpPr>
          <p:cNvPr id="19" name="Marcador de fecha 3">
            <a:extLst>
              <a:ext uri="{FF2B5EF4-FFF2-40B4-BE49-F238E27FC236}">
                <a16:creationId xmlns:a16="http://schemas.microsoft.com/office/drawing/2014/main" id="{C37583D5-0D15-4315-9708-7875779DBDA5}"/>
              </a:ext>
            </a:extLst>
          </p:cNvPr>
          <p:cNvSpPr>
            <a:spLocks noGrp="1"/>
          </p:cNvSpPr>
          <p:nvPr>
            <p:ph type="dt" sz="half" idx="10"/>
          </p:nvPr>
        </p:nvSpPr>
        <p:spPr>
          <a:xfrm>
            <a:off x="0" y="6453188"/>
            <a:ext cx="1905000" cy="404812"/>
          </a:xfrm>
        </p:spPr>
        <p:txBody>
          <a:bodyPr/>
          <a:lstStyle/>
          <a:p>
            <a:pPr>
              <a:defRPr/>
            </a:pPr>
            <a:r>
              <a:rPr lang="en-US" dirty="0"/>
              <a:t>08/08/2021</a:t>
            </a:r>
          </a:p>
        </p:txBody>
      </p:sp>
      <p:sp>
        <p:nvSpPr>
          <p:cNvPr id="20" name="Marcador de pie de página 4">
            <a:extLst>
              <a:ext uri="{FF2B5EF4-FFF2-40B4-BE49-F238E27FC236}">
                <a16:creationId xmlns:a16="http://schemas.microsoft.com/office/drawing/2014/main" id="{EF7D5C91-18E3-476C-8E31-9A424C795D27}"/>
              </a:ext>
            </a:extLst>
          </p:cNvPr>
          <p:cNvSpPr>
            <a:spLocks noGrp="1"/>
          </p:cNvSpPr>
          <p:nvPr>
            <p:ph type="ftr" sz="quarter" idx="11"/>
          </p:nvPr>
        </p:nvSpPr>
        <p:spPr>
          <a:xfrm>
            <a:off x="1733970" y="6524625"/>
            <a:ext cx="6335713" cy="333375"/>
          </a:xfrm>
        </p:spPr>
        <p:txBody>
          <a:bodyPr/>
          <a:lstStyle/>
          <a:p>
            <a:r>
              <a:rPr lang="en-US" dirty="0"/>
              <a:t>FO ESC with dithering noise for RF Impedance Matching</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6419F1F-E086-45A1-875F-9285966602F8}"/>
                  </a:ext>
                </a:extLst>
              </p:cNvPr>
              <p:cNvSpPr txBox="1"/>
              <p:nvPr/>
            </p:nvSpPr>
            <p:spPr>
              <a:xfrm>
                <a:off x="251496" y="2204864"/>
                <a:ext cx="8467061" cy="923330"/>
              </a:xfrm>
              <a:prstGeom prst="rect">
                <a:avLst/>
              </a:prstGeom>
              <a:noFill/>
            </p:spPr>
            <p:txBody>
              <a:bodyPr wrap="none" rtlCol="0">
                <a:spAutoFit/>
              </a:bodyPr>
              <a:lstStyle/>
              <a:p>
                <a:pPr marL="342900" indent="-342900">
                  <a:buFont typeface="Arial" panose="020B0604020202020204" pitchFamily="34" charset="0"/>
                  <a:buChar char="•"/>
                </a:pPr>
                <a:r>
                  <a:rPr lang="en-US" sz="1800" dirty="0">
                    <a:latin typeface="+mn-lt"/>
                  </a:rPr>
                  <a:t>Evaluate convergence for all the feasible load space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𝑍</m:t>
                        </m:r>
                      </m:e>
                      <m:sub>
                        <m:r>
                          <a:rPr lang="en-US" sz="1800" b="0" i="1" smtClean="0">
                            <a:latin typeface="Cambria Math" panose="02040503050406030204" pitchFamily="18" charset="0"/>
                          </a:rPr>
                          <m:t>𝐿</m:t>
                        </m:r>
                      </m:sub>
                    </m:sSub>
                  </m:oMath>
                </a14:m>
                <a:endParaRPr lang="en-US" sz="1800" dirty="0">
                  <a:latin typeface="+mn-lt"/>
                </a:endParaRPr>
              </a:p>
              <a:p>
                <a:pPr marL="342900" indent="-342900">
                  <a:buFont typeface="Arial" panose="020B0604020202020204" pitchFamily="34" charset="0"/>
                  <a:buChar char="•"/>
                </a:pPr>
                <a:r>
                  <a:rPr lang="en-US" sz="1800" dirty="0">
                    <a:latin typeface="+mn-lt"/>
                  </a:rPr>
                  <a:t>Ten times simulation results average for five different IC</a:t>
                </a:r>
              </a:p>
              <a:p>
                <a:pPr marL="342900" indent="-342900">
                  <a:buFont typeface="Arial" panose="020B0604020202020204" pitchFamily="34" charset="0"/>
                  <a:buChar char="•"/>
                </a:pPr>
                <a:r>
                  <a:rPr lang="en-US" sz="1800" dirty="0">
                    <a:latin typeface="+mn-lt"/>
                  </a:rPr>
                  <a:t>Performance indices: Settling time, convergence rate, and Reflection coefficient RMS</a:t>
                </a:r>
              </a:p>
            </p:txBody>
          </p:sp>
        </mc:Choice>
        <mc:Fallback xmlns="">
          <p:sp>
            <p:nvSpPr>
              <p:cNvPr id="21" name="TextBox 20">
                <a:extLst>
                  <a:ext uri="{FF2B5EF4-FFF2-40B4-BE49-F238E27FC236}">
                    <a16:creationId xmlns:a16="http://schemas.microsoft.com/office/drawing/2014/main" id="{16419F1F-E086-45A1-875F-9285966602F8}"/>
                  </a:ext>
                </a:extLst>
              </p:cNvPr>
              <p:cNvSpPr txBox="1">
                <a:spLocks noRot="1" noChangeAspect="1" noMove="1" noResize="1" noEditPoints="1" noAdjustHandles="1" noChangeArrowheads="1" noChangeShapeType="1" noTextEdit="1"/>
              </p:cNvSpPr>
              <p:nvPr/>
            </p:nvSpPr>
            <p:spPr>
              <a:xfrm>
                <a:off x="251496" y="2204864"/>
                <a:ext cx="8467061" cy="923330"/>
              </a:xfrm>
              <a:prstGeom prst="rect">
                <a:avLst/>
              </a:prstGeom>
              <a:blipFill>
                <a:blip r:embed="rId7"/>
                <a:stretch>
                  <a:fillRect l="-432" t="-3974"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F828983C-30B1-4293-891B-B2B89542EA99}"/>
                  </a:ext>
                </a:extLst>
              </p:cNvPr>
              <p:cNvSpPr/>
              <p:nvPr/>
            </p:nvSpPr>
            <p:spPr>
              <a:xfrm>
                <a:off x="755576" y="3476669"/>
                <a:ext cx="1563761" cy="338554"/>
              </a:xfrm>
              <a:prstGeom prst="rect">
                <a:avLst/>
              </a:prstGeom>
              <a:solidFill>
                <a:srgbClr val="FFFFFF"/>
              </a:solidFill>
            </p:spPr>
            <p:txBody>
              <a:bodyPr wrap="none">
                <a:spAutoFit/>
              </a:bodyPr>
              <a:lstStyle/>
              <a:p>
                <a:r>
                  <a:rPr lang="en-US" sz="1600" b="1" dirty="0">
                    <a:latin typeface="+mn-lt"/>
                  </a:rPr>
                  <a:t>Settling time </a:t>
                </a:r>
                <a14:m>
                  <m:oMath xmlns:m="http://schemas.openxmlformats.org/officeDocument/2006/math">
                    <m:sSub>
                      <m:sSubPr>
                        <m:ctrlPr>
                          <a:rPr lang="en-US" sz="1600" b="1" i="1" smtClean="0">
                            <a:latin typeface="Cambria Math" panose="02040503050406030204" pitchFamily="18" charset="0"/>
                          </a:rPr>
                        </m:ctrlPr>
                      </m:sSubPr>
                      <m:e>
                        <m:r>
                          <a:rPr lang="en-US" sz="1600" b="1" i="1" smtClean="0">
                            <a:latin typeface="Cambria Math" panose="02040503050406030204" pitchFamily="18" charset="0"/>
                          </a:rPr>
                          <m:t>𝑻</m:t>
                        </m:r>
                      </m:e>
                      <m:sub>
                        <m:r>
                          <a:rPr lang="en-US" sz="1600" b="1" i="1" smtClean="0">
                            <a:latin typeface="Cambria Math" panose="02040503050406030204" pitchFamily="18" charset="0"/>
                          </a:rPr>
                          <m:t>𝒔</m:t>
                        </m:r>
                      </m:sub>
                    </m:sSub>
                  </m:oMath>
                </a14:m>
                <a:endParaRPr lang="en-US" sz="1600" b="1" dirty="0">
                  <a:latin typeface="+mn-lt"/>
                </a:endParaRPr>
              </a:p>
            </p:txBody>
          </p:sp>
        </mc:Choice>
        <mc:Fallback xmlns="">
          <p:sp>
            <p:nvSpPr>
              <p:cNvPr id="22" name="Rectangle 21">
                <a:extLst>
                  <a:ext uri="{FF2B5EF4-FFF2-40B4-BE49-F238E27FC236}">
                    <a16:creationId xmlns:a16="http://schemas.microsoft.com/office/drawing/2014/main" id="{F828983C-30B1-4293-891B-B2B89542EA99}"/>
                  </a:ext>
                </a:extLst>
              </p:cNvPr>
              <p:cNvSpPr>
                <a:spLocks noRot="1" noChangeAspect="1" noMove="1" noResize="1" noEditPoints="1" noAdjustHandles="1" noChangeArrowheads="1" noChangeShapeType="1" noTextEdit="1"/>
              </p:cNvSpPr>
              <p:nvPr/>
            </p:nvSpPr>
            <p:spPr>
              <a:xfrm>
                <a:off x="755576" y="3476669"/>
                <a:ext cx="1563761" cy="338554"/>
              </a:xfrm>
              <a:prstGeom prst="rect">
                <a:avLst/>
              </a:prstGeom>
              <a:blipFill>
                <a:blip r:embed="rId8"/>
                <a:stretch>
                  <a:fillRect l="-2344" t="-5357"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042F7F3D-EDCC-40C0-94A3-5D1818C9059F}"/>
                  </a:ext>
                </a:extLst>
              </p:cNvPr>
              <p:cNvSpPr/>
              <p:nvPr/>
            </p:nvSpPr>
            <p:spPr>
              <a:xfrm>
                <a:off x="3491856" y="3470533"/>
                <a:ext cx="2342308" cy="338554"/>
              </a:xfrm>
              <a:prstGeom prst="rect">
                <a:avLst/>
              </a:prstGeom>
              <a:solidFill>
                <a:srgbClr val="FFFFFF"/>
              </a:solidFill>
            </p:spPr>
            <p:txBody>
              <a:bodyPr wrap="none">
                <a:spAutoFit/>
              </a:bodyPr>
              <a:lstStyle/>
              <a:p>
                <a:r>
                  <a:rPr lang="en-US" sz="1600" b="1" dirty="0">
                    <a:latin typeface="+mn-lt"/>
                  </a:rPr>
                  <a:t>C</a:t>
                </a:r>
                <a14:m>
                  <m:oMath xmlns:m="http://schemas.openxmlformats.org/officeDocument/2006/math">
                    <m:r>
                      <a:rPr lang="en-US" sz="1600" b="1" i="0" smtClean="0">
                        <a:latin typeface="Cambria Math" panose="02040503050406030204" pitchFamily="18" charset="0"/>
                      </a:rPr>
                      <m:t>𝐨𝐧𝐯𝐞𝐫𝐠𝐞𝐧𝐜𝐞</m:t>
                    </m:r>
                    <m:r>
                      <a:rPr lang="en-US" sz="1600" b="1" i="0" smtClean="0">
                        <a:latin typeface="Cambria Math" panose="02040503050406030204" pitchFamily="18" charset="0"/>
                      </a:rPr>
                      <m:t> </m:t>
                    </m:r>
                    <m:r>
                      <a:rPr lang="en-US" sz="1600" b="1" i="0" smtClean="0">
                        <a:latin typeface="Cambria Math" panose="02040503050406030204" pitchFamily="18" charset="0"/>
                      </a:rPr>
                      <m:t>𝐑𝐚𝐭𝐞</m:t>
                    </m:r>
                  </m:oMath>
                </a14:m>
                <a:r>
                  <a:rPr lang="en-US" sz="1600" b="1" dirty="0">
                    <a:latin typeface="+mn-lt"/>
                  </a:rPr>
                  <a:t> (%)</a:t>
                </a:r>
              </a:p>
            </p:txBody>
          </p:sp>
        </mc:Choice>
        <mc:Fallback xmlns="">
          <p:sp>
            <p:nvSpPr>
              <p:cNvPr id="23" name="Rectangle 22">
                <a:extLst>
                  <a:ext uri="{FF2B5EF4-FFF2-40B4-BE49-F238E27FC236}">
                    <a16:creationId xmlns:a16="http://schemas.microsoft.com/office/drawing/2014/main" id="{042F7F3D-EDCC-40C0-94A3-5D1818C9059F}"/>
                  </a:ext>
                </a:extLst>
              </p:cNvPr>
              <p:cNvSpPr>
                <a:spLocks noRot="1" noChangeAspect="1" noMove="1" noResize="1" noEditPoints="1" noAdjustHandles="1" noChangeArrowheads="1" noChangeShapeType="1" noTextEdit="1"/>
              </p:cNvSpPr>
              <p:nvPr/>
            </p:nvSpPr>
            <p:spPr>
              <a:xfrm>
                <a:off x="3491856" y="3470533"/>
                <a:ext cx="2342308" cy="338554"/>
              </a:xfrm>
              <a:prstGeom prst="rect">
                <a:avLst/>
              </a:prstGeom>
              <a:blipFill>
                <a:blip r:embed="rId9"/>
                <a:stretch>
                  <a:fillRect l="-1563" t="-5357" r="-521"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BAC1A70B-B55D-488D-B844-5E3EAC037883}"/>
                  </a:ext>
                </a:extLst>
              </p:cNvPr>
              <p:cNvSpPr/>
              <p:nvPr/>
            </p:nvSpPr>
            <p:spPr>
              <a:xfrm>
                <a:off x="6588224" y="3470533"/>
                <a:ext cx="2130333" cy="338554"/>
              </a:xfrm>
              <a:prstGeom prst="rect">
                <a:avLst/>
              </a:prstGeom>
              <a:solidFill>
                <a:srgbClr val="FFFFFF"/>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b="1" i="0" smtClean="0">
                          <a:latin typeface="Cambria Math" panose="02040503050406030204" pitchFamily="18" charset="0"/>
                        </a:rPr>
                        <m:t>𝚪</m:t>
                      </m:r>
                      <m:r>
                        <a:rPr lang="en-US" sz="1600" b="1" i="0" smtClean="0">
                          <a:latin typeface="Cambria Math" panose="02040503050406030204" pitchFamily="18" charset="0"/>
                        </a:rPr>
                        <m:t>  </m:t>
                      </m:r>
                      <m:r>
                        <a:rPr lang="en-US" sz="1600" b="1" i="0" smtClean="0">
                          <a:latin typeface="Cambria Math" panose="02040503050406030204" pitchFamily="18" charset="0"/>
                        </a:rPr>
                        <m:t>𝐑𝐌𝐒</m:t>
                      </m:r>
                    </m:oMath>
                  </m:oMathPara>
                </a14:m>
                <a:endParaRPr lang="en-US" sz="1600" b="1" dirty="0">
                  <a:latin typeface="+mn-lt"/>
                </a:endParaRPr>
              </a:p>
            </p:txBody>
          </p:sp>
        </mc:Choice>
        <mc:Fallback xmlns="">
          <p:sp>
            <p:nvSpPr>
              <p:cNvPr id="24" name="Rectangle 23">
                <a:extLst>
                  <a:ext uri="{FF2B5EF4-FFF2-40B4-BE49-F238E27FC236}">
                    <a16:creationId xmlns:a16="http://schemas.microsoft.com/office/drawing/2014/main" id="{BAC1A70B-B55D-488D-B844-5E3EAC037883}"/>
                  </a:ext>
                </a:extLst>
              </p:cNvPr>
              <p:cNvSpPr>
                <a:spLocks noRot="1" noChangeAspect="1" noMove="1" noResize="1" noEditPoints="1" noAdjustHandles="1" noChangeArrowheads="1" noChangeShapeType="1" noTextEdit="1"/>
              </p:cNvSpPr>
              <p:nvPr/>
            </p:nvSpPr>
            <p:spPr>
              <a:xfrm>
                <a:off x="6588224" y="3470533"/>
                <a:ext cx="2130333" cy="338554"/>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0121840"/>
      </p:ext>
    </p:extLst>
  </p:cSld>
  <p:clrMapOvr>
    <a:masterClrMapping/>
  </p:clrMapOvr>
  <p:transition advTm="70296"/>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E4E82-218A-440A-828C-A44E228D44F8}"/>
              </a:ext>
            </a:extLst>
          </p:cNvPr>
          <p:cNvSpPr>
            <a:spLocks noGrp="1"/>
          </p:cNvSpPr>
          <p:nvPr>
            <p:ph type="title"/>
          </p:nvPr>
        </p:nvSpPr>
        <p:spPr/>
        <p:txBody>
          <a:bodyPr/>
          <a:lstStyle/>
          <a:p>
            <a:r>
              <a:rPr lang="en-GB" sz="3600" dirty="0">
                <a:solidFill>
                  <a:schemeClr val="tx1"/>
                </a:solidFill>
              </a:rPr>
              <a:t>3. L-Type network Plasma Impedance Matching</a:t>
            </a:r>
            <a:endParaRPr lang="en-US" sz="3600" dirty="0"/>
          </a:p>
        </p:txBody>
      </p:sp>
      <p:sp>
        <p:nvSpPr>
          <p:cNvPr id="6" name="Slide Number Placeholder 5">
            <a:extLst>
              <a:ext uri="{FF2B5EF4-FFF2-40B4-BE49-F238E27FC236}">
                <a16:creationId xmlns:a16="http://schemas.microsoft.com/office/drawing/2014/main" id="{4DB76898-C953-4D47-8A7B-EC93E4338679}"/>
              </a:ext>
            </a:extLst>
          </p:cNvPr>
          <p:cNvSpPr>
            <a:spLocks noGrp="1"/>
          </p:cNvSpPr>
          <p:nvPr>
            <p:ph type="sldNum" sz="quarter" idx="12"/>
          </p:nvPr>
        </p:nvSpPr>
        <p:spPr/>
        <p:txBody>
          <a:bodyPr/>
          <a:lstStyle/>
          <a:p>
            <a:pPr>
              <a:defRPr/>
            </a:pPr>
            <a:r>
              <a:rPr lang="en-US"/>
              <a:t>Slide-</a:t>
            </a:r>
            <a:fld id="{5364909A-3F3E-460A-BC82-B071F2D46A2C}" type="slidenum">
              <a:rPr lang="en-US" smtClean="0"/>
              <a:pPr>
                <a:defRPr/>
              </a:pPr>
              <a:t>13</a:t>
            </a:fld>
            <a:r>
              <a:rPr lang="en-US"/>
              <a:t>/1024</a:t>
            </a:r>
            <a:endParaRPr lang="en-US" dirty="0"/>
          </a:p>
        </p:txBody>
      </p:sp>
      <p:sp>
        <p:nvSpPr>
          <p:cNvPr id="11" name="Content Placeholder 2">
            <a:extLst>
              <a:ext uri="{FF2B5EF4-FFF2-40B4-BE49-F238E27FC236}">
                <a16:creationId xmlns:a16="http://schemas.microsoft.com/office/drawing/2014/main" id="{5EFA71E2-2B47-4888-BBD0-8E63D3F7FA24}"/>
              </a:ext>
            </a:extLst>
          </p:cNvPr>
          <p:cNvSpPr>
            <a:spLocks noGrp="1"/>
          </p:cNvSpPr>
          <p:nvPr>
            <p:ph idx="1"/>
          </p:nvPr>
        </p:nvSpPr>
        <p:spPr>
          <a:xfrm>
            <a:off x="107155" y="1700213"/>
            <a:ext cx="8785225" cy="648791"/>
          </a:xfrm>
        </p:spPr>
        <p:txBody>
          <a:bodyPr/>
          <a:lstStyle/>
          <a:p>
            <a:pPr marL="0" indent="0">
              <a:buNone/>
            </a:pPr>
            <a:r>
              <a:rPr lang="en-GB" sz="2000" dirty="0"/>
              <a:t>Test 2: P&amp;O ESC and FO-SESC Controllers convergence region evolution</a:t>
            </a:r>
            <a:endParaRPr lang="en-US" sz="2000" dirty="0"/>
          </a:p>
        </p:txBody>
      </p:sp>
      <p:pic>
        <p:nvPicPr>
          <p:cNvPr id="3" name="Picture 2">
            <a:extLst>
              <a:ext uri="{FF2B5EF4-FFF2-40B4-BE49-F238E27FC236}">
                <a16:creationId xmlns:a16="http://schemas.microsoft.com/office/drawing/2014/main" id="{F3B0D0B2-70FE-4C81-AD9A-153D8F8F9755}"/>
              </a:ext>
            </a:extLst>
          </p:cNvPr>
          <p:cNvPicPr>
            <a:picLocks noChangeAspect="1"/>
          </p:cNvPicPr>
          <p:nvPr/>
        </p:nvPicPr>
        <p:blipFill>
          <a:blip r:embed="rId2"/>
          <a:stretch>
            <a:fillRect/>
          </a:stretch>
        </p:blipFill>
        <p:spPr>
          <a:xfrm>
            <a:off x="471113" y="2111529"/>
            <a:ext cx="6335713" cy="4413096"/>
          </a:xfrm>
          <a:prstGeom prst="rect">
            <a:avLst/>
          </a:prstGeom>
        </p:spPr>
      </p:pic>
      <p:sp>
        <p:nvSpPr>
          <p:cNvPr id="13" name="Marcador de fecha 3">
            <a:extLst>
              <a:ext uri="{FF2B5EF4-FFF2-40B4-BE49-F238E27FC236}">
                <a16:creationId xmlns:a16="http://schemas.microsoft.com/office/drawing/2014/main" id="{6CE0982F-3F11-463C-BFF1-F8C21EE1D189}"/>
              </a:ext>
            </a:extLst>
          </p:cNvPr>
          <p:cNvSpPr>
            <a:spLocks noGrp="1"/>
          </p:cNvSpPr>
          <p:nvPr>
            <p:ph type="dt" sz="half" idx="10"/>
          </p:nvPr>
        </p:nvSpPr>
        <p:spPr>
          <a:xfrm>
            <a:off x="0" y="6453188"/>
            <a:ext cx="1905000" cy="404812"/>
          </a:xfrm>
        </p:spPr>
        <p:txBody>
          <a:bodyPr/>
          <a:lstStyle/>
          <a:p>
            <a:pPr>
              <a:defRPr/>
            </a:pPr>
            <a:r>
              <a:rPr lang="en-US" dirty="0"/>
              <a:t>08/08/2021</a:t>
            </a:r>
          </a:p>
        </p:txBody>
      </p:sp>
      <p:sp>
        <p:nvSpPr>
          <p:cNvPr id="15" name="Marcador de pie de página 4">
            <a:extLst>
              <a:ext uri="{FF2B5EF4-FFF2-40B4-BE49-F238E27FC236}">
                <a16:creationId xmlns:a16="http://schemas.microsoft.com/office/drawing/2014/main" id="{E684144D-7C5E-4085-81B6-B38BB6520D28}"/>
              </a:ext>
            </a:extLst>
          </p:cNvPr>
          <p:cNvSpPr>
            <a:spLocks noGrp="1"/>
          </p:cNvSpPr>
          <p:nvPr>
            <p:ph type="ftr" sz="quarter" idx="11"/>
          </p:nvPr>
        </p:nvSpPr>
        <p:spPr>
          <a:xfrm>
            <a:off x="1733970" y="6524625"/>
            <a:ext cx="6335713" cy="333375"/>
          </a:xfrm>
        </p:spPr>
        <p:txBody>
          <a:bodyPr/>
          <a:lstStyle/>
          <a:p>
            <a:r>
              <a:rPr lang="en-US" dirty="0"/>
              <a:t>FO ESC with dithering noise for RF Impedance Matching</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E50944E-5CA6-4719-ABA7-1F5316DE77D7}"/>
                  </a:ext>
                </a:extLst>
              </p:cNvPr>
              <p:cNvSpPr txBox="1"/>
              <p:nvPr/>
            </p:nvSpPr>
            <p:spPr>
              <a:xfrm>
                <a:off x="7020272" y="2924944"/>
                <a:ext cx="1872108" cy="1323439"/>
              </a:xfrm>
              <a:prstGeom prst="rect">
                <a:avLst/>
              </a:prstGeom>
              <a:noFill/>
            </p:spPr>
            <p:txBody>
              <a:bodyPr wrap="square" rtlCol="0">
                <a:spAutoFit/>
              </a:bodyPr>
              <a:lstStyle/>
              <a:p>
                <a:pPr algn="ctr"/>
                <a:r>
                  <a:rPr lang="en-US" sz="2000" dirty="0">
                    <a:solidFill>
                      <a:srgbClr val="FF0000"/>
                    </a:solidFill>
                    <a:latin typeface="+mn-lt"/>
                  </a:rPr>
                  <a:t>For </a:t>
                </a:r>
                <a:br>
                  <a:rPr lang="en-US" sz="2000" b="0" i="0" dirty="0">
                    <a:solidFill>
                      <a:srgbClr val="FF0000"/>
                    </a:solidFill>
                    <a:latin typeface="+mn-lt"/>
                  </a:rPr>
                </a:br>
                <a14:m>
                  <m:oMath xmlns:m="http://schemas.openxmlformats.org/officeDocument/2006/math">
                    <m:r>
                      <a:rPr lang="en-US" sz="2000" b="0" i="0" smtClean="0">
                        <a:solidFill>
                          <a:srgbClr val="FF0000"/>
                        </a:solidFill>
                        <a:latin typeface="Cambria Math" panose="02040503050406030204" pitchFamily="18" charset="0"/>
                      </a:rPr>
                      <m:t>0.5≤</m:t>
                    </m:r>
                    <m:r>
                      <a:rPr lang="en-US" sz="2000" b="0" i="1" smtClean="0">
                        <a:solidFill>
                          <a:srgbClr val="FF0000"/>
                        </a:solidFill>
                        <a:latin typeface="Cambria Math" panose="02040503050406030204" pitchFamily="18" charset="0"/>
                      </a:rPr>
                      <m:t>𝐻</m:t>
                    </m:r>
                    <m:r>
                      <a:rPr lang="en-US" sz="2000" b="0" i="1" smtClean="0">
                        <a:solidFill>
                          <a:srgbClr val="FF0000"/>
                        </a:solidFill>
                        <a:latin typeface="Cambria Math" panose="02040503050406030204" pitchFamily="18" charset="0"/>
                      </a:rPr>
                      <m:t>≤0.6</m:t>
                    </m:r>
                  </m:oMath>
                </a14:m>
                <a:r>
                  <a:rPr lang="en-US" sz="2000" dirty="0">
                    <a:solidFill>
                      <a:srgbClr val="FF0000"/>
                    </a:solidFill>
                    <a:latin typeface="+mn-lt"/>
                  </a:rPr>
                  <a:t> the convergence region increases</a:t>
                </a:r>
              </a:p>
            </p:txBody>
          </p:sp>
        </mc:Choice>
        <mc:Fallback xmlns="">
          <p:sp>
            <p:nvSpPr>
              <p:cNvPr id="8" name="TextBox 7">
                <a:extLst>
                  <a:ext uri="{FF2B5EF4-FFF2-40B4-BE49-F238E27FC236}">
                    <a16:creationId xmlns:a16="http://schemas.microsoft.com/office/drawing/2014/main" id="{0E50944E-5CA6-4719-ABA7-1F5316DE77D7}"/>
                  </a:ext>
                </a:extLst>
              </p:cNvPr>
              <p:cNvSpPr txBox="1">
                <a:spLocks noRot="1" noChangeAspect="1" noMove="1" noResize="1" noEditPoints="1" noAdjustHandles="1" noChangeArrowheads="1" noChangeShapeType="1" noTextEdit="1"/>
              </p:cNvSpPr>
              <p:nvPr/>
            </p:nvSpPr>
            <p:spPr>
              <a:xfrm>
                <a:off x="7020272" y="2924944"/>
                <a:ext cx="1872108" cy="1323439"/>
              </a:xfrm>
              <a:prstGeom prst="rect">
                <a:avLst/>
              </a:prstGeom>
              <a:blipFill>
                <a:blip r:embed="rId5"/>
                <a:stretch>
                  <a:fillRect l="-2606" t="-2765" r="-5537" b="-737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912638DE-44D5-4C59-9457-F0D578F02A57}"/>
              </a:ext>
            </a:extLst>
          </p:cNvPr>
          <p:cNvSpPr txBox="1"/>
          <p:nvPr/>
        </p:nvSpPr>
        <p:spPr>
          <a:xfrm>
            <a:off x="7020272" y="5445224"/>
            <a:ext cx="1872108" cy="646331"/>
          </a:xfrm>
          <a:prstGeom prst="rect">
            <a:avLst/>
          </a:prstGeom>
          <a:noFill/>
        </p:spPr>
        <p:txBody>
          <a:bodyPr wrap="square" rtlCol="0">
            <a:spAutoFit/>
          </a:bodyPr>
          <a:lstStyle/>
          <a:p>
            <a:r>
              <a:rPr lang="en-US" sz="1800" dirty="0">
                <a:solidFill>
                  <a:schemeClr val="accent2"/>
                </a:solidFill>
              </a:rPr>
              <a:t>Blue: success</a:t>
            </a:r>
          </a:p>
          <a:p>
            <a:r>
              <a:rPr lang="en-US" sz="1800" dirty="0">
                <a:solidFill>
                  <a:srgbClr val="FF0000"/>
                </a:solidFill>
              </a:rPr>
              <a:t>Red: miss</a:t>
            </a:r>
          </a:p>
        </p:txBody>
      </p:sp>
    </p:spTree>
    <p:extLst>
      <p:ext uri="{BB962C8B-B14F-4D97-AF65-F5344CB8AC3E}">
        <p14:creationId xmlns:p14="http://schemas.microsoft.com/office/powerpoint/2010/main" val="1845154381"/>
      </p:ext>
    </p:extLst>
  </p:cSld>
  <p:clrMapOvr>
    <a:masterClrMapping/>
  </p:clrMapOvr>
  <p:transition advTm="38833"/>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E4E82-218A-440A-828C-A44E228D44F8}"/>
              </a:ext>
            </a:extLst>
          </p:cNvPr>
          <p:cNvSpPr>
            <a:spLocks noGrp="1"/>
          </p:cNvSpPr>
          <p:nvPr>
            <p:ph type="title"/>
          </p:nvPr>
        </p:nvSpPr>
        <p:spPr/>
        <p:txBody>
          <a:bodyPr/>
          <a:lstStyle/>
          <a:p>
            <a:r>
              <a:rPr lang="en-GB" sz="3600" dirty="0">
                <a:solidFill>
                  <a:schemeClr val="tx1"/>
                </a:solidFill>
              </a:rPr>
              <a:t>3. L-Type network Plasma Impedance Matching</a:t>
            </a:r>
            <a:endParaRPr lang="en-US" sz="3600" dirty="0"/>
          </a:p>
        </p:txBody>
      </p:sp>
      <p:sp>
        <p:nvSpPr>
          <p:cNvPr id="3" name="Content Placeholder 2">
            <a:extLst>
              <a:ext uri="{FF2B5EF4-FFF2-40B4-BE49-F238E27FC236}">
                <a16:creationId xmlns:a16="http://schemas.microsoft.com/office/drawing/2014/main" id="{625B0BA7-6493-415B-B45A-8DFB499D0956}"/>
              </a:ext>
            </a:extLst>
          </p:cNvPr>
          <p:cNvSpPr>
            <a:spLocks noGrp="1"/>
          </p:cNvSpPr>
          <p:nvPr>
            <p:ph idx="1"/>
          </p:nvPr>
        </p:nvSpPr>
        <p:spPr>
          <a:xfrm>
            <a:off x="107156" y="1700808"/>
            <a:ext cx="8785225" cy="648791"/>
          </a:xfrm>
        </p:spPr>
        <p:txBody>
          <a:bodyPr/>
          <a:lstStyle/>
          <a:p>
            <a:pPr marL="0" indent="0">
              <a:buNone/>
            </a:pPr>
            <a:r>
              <a:rPr lang="en-GB" sz="2000" dirty="0"/>
              <a:t>Test 3: ESC Controllers Capacitor Initial Condition Robustness Analysis</a:t>
            </a:r>
            <a:endParaRPr lang="en-US" sz="2000" dirty="0"/>
          </a:p>
        </p:txBody>
      </p:sp>
      <p:sp>
        <p:nvSpPr>
          <p:cNvPr id="6" name="Slide Number Placeholder 5">
            <a:extLst>
              <a:ext uri="{FF2B5EF4-FFF2-40B4-BE49-F238E27FC236}">
                <a16:creationId xmlns:a16="http://schemas.microsoft.com/office/drawing/2014/main" id="{4DB76898-C953-4D47-8A7B-EC93E4338679}"/>
              </a:ext>
            </a:extLst>
          </p:cNvPr>
          <p:cNvSpPr>
            <a:spLocks noGrp="1"/>
          </p:cNvSpPr>
          <p:nvPr>
            <p:ph type="sldNum" sz="quarter" idx="12"/>
          </p:nvPr>
        </p:nvSpPr>
        <p:spPr/>
        <p:txBody>
          <a:bodyPr/>
          <a:lstStyle/>
          <a:p>
            <a:pPr>
              <a:defRPr/>
            </a:pPr>
            <a:r>
              <a:rPr lang="en-US"/>
              <a:t>Slide-</a:t>
            </a:r>
            <a:fld id="{5364909A-3F3E-460A-BC82-B071F2D46A2C}" type="slidenum">
              <a:rPr lang="en-US" smtClean="0"/>
              <a:pPr>
                <a:defRPr/>
              </a:pPr>
              <a:t>14</a:t>
            </a:fld>
            <a:r>
              <a:rPr lang="en-US"/>
              <a:t>/1024</a:t>
            </a:r>
            <a:endParaRPr lang="en-US" dirty="0"/>
          </a:p>
        </p:txBody>
      </p:sp>
      <p:pic>
        <p:nvPicPr>
          <p:cNvPr id="7" name="Picture 6">
            <a:extLst>
              <a:ext uri="{FF2B5EF4-FFF2-40B4-BE49-F238E27FC236}">
                <a16:creationId xmlns:a16="http://schemas.microsoft.com/office/drawing/2014/main" id="{D0687BC5-3015-4205-8A57-C36ADEF26EC8}"/>
              </a:ext>
            </a:extLst>
          </p:cNvPr>
          <p:cNvPicPr>
            <a:picLocks noChangeAspect="1"/>
          </p:cNvPicPr>
          <p:nvPr/>
        </p:nvPicPr>
        <p:blipFill>
          <a:blip r:embed="rId2"/>
          <a:stretch>
            <a:fillRect/>
          </a:stretch>
        </p:blipFill>
        <p:spPr>
          <a:xfrm>
            <a:off x="251496" y="3284984"/>
            <a:ext cx="4563857" cy="3118054"/>
          </a:xfrm>
          <a:prstGeom prst="rect">
            <a:avLst/>
          </a:prstGeom>
        </p:spPr>
      </p:pic>
      <p:pic>
        <p:nvPicPr>
          <p:cNvPr id="8" name="Picture 7">
            <a:extLst>
              <a:ext uri="{FF2B5EF4-FFF2-40B4-BE49-F238E27FC236}">
                <a16:creationId xmlns:a16="http://schemas.microsoft.com/office/drawing/2014/main" id="{FA2ED35E-6607-458F-98F0-74AE56AA7A47}"/>
              </a:ext>
            </a:extLst>
          </p:cNvPr>
          <p:cNvPicPr>
            <a:picLocks noChangeAspect="1"/>
          </p:cNvPicPr>
          <p:nvPr/>
        </p:nvPicPr>
        <p:blipFill>
          <a:blip r:embed="rId3"/>
          <a:stretch>
            <a:fillRect/>
          </a:stretch>
        </p:blipFill>
        <p:spPr>
          <a:xfrm>
            <a:off x="5107401" y="3284984"/>
            <a:ext cx="3849728" cy="2520280"/>
          </a:xfrm>
          <a:prstGeom prst="rect">
            <a:avLst/>
          </a:prstGeom>
        </p:spPr>
      </p:pic>
      <p:sp>
        <p:nvSpPr>
          <p:cNvPr id="12" name="Marcador de fecha 3">
            <a:extLst>
              <a:ext uri="{FF2B5EF4-FFF2-40B4-BE49-F238E27FC236}">
                <a16:creationId xmlns:a16="http://schemas.microsoft.com/office/drawing/2014/main" id="{96E455DA-8260-453E-8871-F1400362FBAB}"/>
              </a:ext>
            </a:extLst>
          </p:cNvPr>
          <p:cNvSpPr>
            <a:spLocks noGrp="1"/>
          </p:cNvSpPr>
          <p:nvPr>
            <p:ph type="dt" sz="half" idx="10"/>
          </p:nvPr>
        </p:nvSpPr>
        <p:spPr>
          <a:xfrm>
            <a:off x="0" y="6453188"/>
            <a:ext cx="1905000" cy="404812"/>
          </a:xfrm>
        </p:spPr>
        <p:txBody>
          <a:bodyPr/>
          <a:lstStyle/>
          <a:p>
            <a:pPr>
              <a:defRPr/>
            </a:pPr>
            <a:r>
              <a:rPr lang="en-US" dirty="0"/>
              <a:t>08/08/2021</a:t>
            </a:r>
          </a:p>
        </p:txBody>
      </p:sp>
      <p:sp>
        <p:nvSpPr>
          <p:cNvPr id="13" name="Marcador de pie de página 4">
            <a:extLst>
              <a:ext uri="{FF2B5EF4-FFF2-40B4-BE49-F238E27FC236}">
                <a16:creationId xmlns:a16="http://schemas.microsoft.com/office/drawing/2014/main" id="{042A8EE8-A09C-4888-856E-7F3B1C23832F}"/>
              </a:ext>
            </a:extLst>
          </p:cNvPr>
          <p:cNvSpPr>
            <a:spLocks noGrp="1"/>
          </p:cNvSpPr>
          <p:nvPr>
            <p:ph type="ftr" sz="quarter" idx="11"/>
          </p:nvPr>
        </p:nvSpPr>
        <p:spPr>
          <a:xfrm>
            <a:off x="1733970" y="6524625"/>
            <a:ext cx="6335713" cy="333375"/>
          </a:xfrm>
        </p:spPr>
        <p:txBody>
          <a:bodyPr/>
          <a:lstStyle/>
          <a:p>
            <a:r>
              <a:rPr lang="en-US" dirty="0"/>
              <a:t>FO ESC with dithering noise for RF Impedance Matching</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22865E5-AB5F-4847-94FF-A1E169742EC8}"/>
                  </a:ext>
                </a:extLst>
              </p:cNvPr>
              <p:cNvSpPr txBox="1"/>
              <p:nvPr/>
            </p:nvSpPr>
            <p:spPr>
              <a:xfrm>
                <a:off x="251496" y="2204864"/>
                <a:ext cx="6749027" cy="646331"/>
              </a:xfrm>
              <a:prstGeom prst="rect">
                <a:avLst/>
              </a:prstGeom>
              <a:noFill/>
            </p:spPr>
            <p:txBody>
              <a:bodyPr wrap="none" rtlCol="0">
                <a:spAutoFit/>
              </a:bodyPr>
              <a:lstStyle/>
              <a:p>
                <a:pPr marL="342900" indent="-342900">
                  <a:buFont typeface="Arial" panose="020B0604020202020204" pitchFamily="34" charset="0"/>
                  <a:buChar char="•"/>
                </a:pPr>
                <a:r>
                  <a:rPr lang="en-US" sz="1800" dirty="0">
                    <a:latin typeface="+mn-lt"/>
                  </a:rPr>
                  <a:t>25 different loads against 25 initial conditions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𝐶</m:t>
                        </m:r>
                      </m:e>
                      <m:sub>
                        <m:r>
                          <a:rPr lang="en-US" sz="1800" b="0" i="1" smtClean="0">
                            <a:latin typeface="Cambria Math" panose="02040503050406030204" pitchFamily="18" charset="0"/>
                          </a:rPr>
                          <m:t>𝑡</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𝐶</m:t>
                        </m:r>
                      </m:e>
                      <m:sub>
                        <m:r>
                          <a:rPr lang="en-US" sz="1800" b="0" i="1" smtClean="0">
                            <a:latin typeface="Cambria Math" panose="02040503050406030204" pitchFamily="18" charset="0"/>
                          </a:rPr>
                          <m:t>𝑚</m:t>
                        </m:r>
                      </m:sub>
                    </m:sSub>
                    <m:r>
                      <a:rPr lang="en-US" sz="1800" b="0" i="1" smtClean="0">
                        <a:latin typeface="Cambria Math" panose="02040503050406030204" pitchFamily="18" charset="0"/>
                      </a:rPr>
                      <m:t>=0:25:100</m:t>
                    </m:r>
                  </m:oMath>
                </a14:m>
                <a:r>
                  <a:rPr lang="en-US" sz="1800" dirty="0">
                    <a:latin typeface="+mn-lt"/>
                  </a:rPr>
                  <a:t>.</a:t>
                </a:r>
              </a:p>
              <a:p>
                <a:pPr marL="342900" indent="-342900">
                  <a:buFont typeface="Arial" panose="020B0604020202020204" pitchFamily="34" charset="0"/>
                  <a:buChar char="•"/>
                </a:pPr>
                <a:r>
                  <a:rPr lang="en-US" sz="1800" dirty="0">
                    <a:latin typeface="+mn-lt"/>
                  </a:rPr>
                  <a:t>Ten times simulation results average</a:t>
                </a:r>
              </a:p>
            </p:txBody>
          </p:sp>
        </mc:Choice>
        <mc:Fallback xmlns="">
          <p:sp>
            <p:nvSpPr>
              <p:cNvPr id="15" name="TextBox 14">
                <a:extLst>
                  <a:ext uri="{FF2B5EF4-FFF2-40B4-BE49-F238E27FC236}">
                    <a16:creationId xmlns:a16="http://schemas.microsoft.com/office/drawing/2014/main" id="{222865E5-AB5F-4847-94FF-A1E169742EC8}"/>
                  </a:ext>
                </a:extLst>
              </p:cNvPr>
              <p:cNvSpPr txBox="1">
                <a:spLocks noRot="1" noChangeAspect="1" noMove="1" noResize="1" noEditPoints="1" noAdjustHandles="1" noChangeArrowheads="1" noChangeShapeType="1" noTextEdit="1"/>
              </p:cNvSpPr>
              <p:nvPr/>
            </p:nvSpPr>
            <p:spPr>
              <a:xfrm>
                <a:off x="251496" y="2204864"/>
                <a:ext cx="6749027" cy="646331"/>
              </a:xfrm>
              <a:prstGeom prst="rect">
                <a:avLst/>
              </a:prstGeom>
              <a:blipFill>
                <a:blip r:embed="rId6"/>
                <a:stretch>
                  <a:fillRect l="-542" t="-5660"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ABB9C756-43A2-49B6-BA5A-9A411734FDF8}"/>
                  </a:ext>
                </a:extLst>
              </p:cNvPr>
              <p:cNvSpPr/>
              <p:nvPr/>
            </p:nvSpPr>
            <p:spPr>
              <a:xfrm>
                <a:off x="307376" y="3016697"/>
                <a:ext cx="3720890" cy="338554"/>
              </a:xfrm>
              <a:prstGeom prst="rect">
                <a:avLst/>
              </a:prstGeom>
              <a:solidFill>
                <a:srgbClr val="FFFFFF"/>
              </a:solidFill>
            </p:spPr>
            <p:txBody>
              <a:bodyPr wrap="none">
                <a:spAutoFit/>
              </a:bodyPr>
              <a:lstStyle/>
              <a:p>
                <a:r>
                  <a:rPr lang="en-US" sz="1600" b="1" dirty="0">
                    <a:latin typeface="+mn-lt"/>
                  </a:rPr>
                  <a:t>IC convergence space for </a:t>
                </a:r>
                <a14:m>
                  <m:oMath xmlns:m="http://schemas.openxmlformats.org/officeDocument/2006/math">
                    <m:sSub>
                      <m:sSubPr>
                        <m:ctrlPr>
                          <a:rPr lang="en-US" sz="1600" b="1" i="1" smtClean="0">
                            <a:latin typeface="Cambria Math" panose="02040503050406030204" pitchFamily="18" charset="0"/>
                          </a:rPr>
                        </m:ctrlPr>
                      </m:sSubPr>
                      <m:e>
                        <m:r>
                          <a:rPr lang="en-US" sz="1600" b="1" i="1" smtClean="0">
                            <a:latin typeface="Cambria Math" panose="02040503050406030204" pitchFamily="18" charset="0"/>
                          </a:rPr>
                          <m:t>𝒁</m:t>
                        </m:r>
                      </m:e>
                      <m:sub>
                        <m:r>
                          <a:rPr lang="en-US" sz="1600" b="1" i="1" smtClean="0">
                            <a:latin typeface="Cambria Math" panose="02040503050406030204" pitchFamily="18" charset="0"/>
                          </a:rPr>
                          <m:t>𝒍</m:t>
                        </m:r>
                      </m:sub>
                    </m:sSub>
                    <m:r>
                      <a:rPr lang="en-US" sz="1600" b="1" i="1" smtClean="0">
                        <a:latin typeface="Cambria Math" panose="02040503050406030204" pitchFamily="18" charset="0"/>
                      </a:rPr>
                      <m:t>=</m:t>
                    </m:r>
                    <m:r>
                      <a:rPr lang="en-US" sz="1600" b="1" i="1" smtClean="0">
                        <a:latin typeface="Cambria Math" panose="02040503050406030204" pitchFamily="18" charset="0"/>
                      </a:rPr>
                      <m:t>𝟏𝟓</m:t>
                    </m:r>
                    <m:r>
                      <a:rPr lang="en-US" sz="1600" b="1" i="1" smtClean="0">
                        <a:latin typeface="Cambria Math" panose="02040503050406030204" pitchFamily="18" charset="0"/>
                      </a:rPr>
                      <m:t>−</m:t>
                    </m:r>
                    <m:r>
                      <a:rPr lang="en-US" sz="1600" b="1" i="1" smtClean="0">
                        <a:latin typeface="Cambria Math" panose="02040503050406030204" pitchFamily="18" charset="0"/>
                      </a:rPr>
                      <m:t>𝒋</m:t>
                    </m:r>
                    <m:r>
                      <a:rPr lang="en-US" sz="1600" b="1" i="1" smtClean="0">
                        <a:latin typeface="Cambria Math" panose="02040503050406030204" pitchFamily="18" charset="0"/>
                      </a:rPr>
                      <m:t>𝟐𝟓</m:t>
                    </m:r>
                  </m:oMath>
                </a14:m>
                <a:endParaRPr lang="en-US" sz="1600" b="1" dirty="0">
                  <a:latin typeface="+mn-lt"/>
                </a:endParaRPr>
              </a:p>
            </p:txBody>
          </p:sp>
        </mc:Choice>
        <mc:Fallback xmlns="">
          <p:sp>
            <p:nvSpPr>
              <p:cNvPr id="17" name="Rectangle 16">
                <a:extLst>
                  <a:ext uri="{FF2B5EF4-FFF2-40B4-BE49-F238E27FC236}">
                    <a16:creationId xmlns:a16="http://schemas.microsoft.com/office/drawing/2014/main" id="{ABB9C756-43A2-49B6-BA5A-9A411734FDF8}"/>
                  </a:ext>
                </a:extLst>
              </p:cNvPr>
              <p:cNvSpPr>
                <a:spLocks noRot="1" noChangeAspect="1" noMove="1" noResize="1" noEditPoints="1" noAdjustHandles="1" noChangeArrowheads="1" noChangeShapeType="1" noTextEdit="1"/>
              </p:cNvSpPr>
              <p:nvPr/>
            </p:nvSpPr>
            <p:spPr>
              <a:xfrm>
                <a:off x="307376" y="3016697"/>
                <a:ext cx="3720890" cy="338554"/>
              </a:xfrm>
              <a:prstGeom prst="rect">
                <a:avLst/>
              </a:prstGeom>
              <a:blipFill>
                <a:blip r:embed="rId7"/>
                <a:stretch>
                  <a:fillRect l="-818" t="-5455" b="-23636"/>
                </a:stretch>
              </a:blipFill>
            </p:spPr>
            <p:txBody>
              <a:bodyPr/>
              <a:lstStyle/>
              <a:p>
                <a:r>
                  <a:rPr lang="en-US">
                    <a:noFill/>
                  </a:rPr>
                  <a:t> </a:t>
                </a:r>
              </a:p>
            </p:txBody>
          </p:sp>
        </mc:Fallback>
      </mc:AlternateContent>
      <p:sp>
        <p:nvSpPr>
          <p:cNvPr id="19" name="Rectangle 18">
            <a:extLst>
              <a:ext uri="{FF2B5EF4-FFF2-40B4-BE49-F238E27FC236}">
                <a16:creationId xmlns:a16="http://schemas.microsoft.com/office/drawing/2014/main" id="{77D99351-D674-4F77-8BE0-0C0ECCEFDE8C}"/>
              </a:ext>
            </a:extLst>
          </p:cNvPr>
          <p:cNvSpPr/>
          <p:nvPr/>
        </p:nvSpPr>
        <p:spPr>
          <a:xfrm>
            <a:off x="5724128" y="2996952"/>
            <a:ext cx="2999411" cy="338554"/>
          </a:xfrm>
          <a:prstGeom prst="rect">
            <a:avLst/>
          </a:prstGeom>
          <a:solidFill>
            <a:srgbClr val="FFFFFF"/>
          </a:solidFill>
        </p:spPr>
        <p:txBody>
          <a:bodyPr wrap="none">
            <a:spAutoFit/>
          </a:bodyPr>
          <a:lstStyle/>
          <a:p>
            <a:r>
              <a:rPr lang="en-US" sz="1600" b="1" dirty="0">
                <a:latin typeface="+mn-lt"/>
              </a:rPr>
              <a:t>Total convergence rate for test 3</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62B88D8-D6D0-4F98-9D3F-FC852D191A84}"/>
                  </a:ext>
                </a:extLst>
              </p:cNvPr>
              <p:cNvSpPr txBox="1"/>
              <p:nvPr/>
            </p:nvSpPr>
            <p:spPr>
              <a:xfrm>
                <a:off x="5542049" y="5938936"/>
                <a:ext cx="3377078" cy="338554"/>
              </a:xfrm>
              <a:prstGeom prst="rect">
                <a:avLst/>
              </a:prstGeom>
              <a:noFill/>
            </p:spPr>
            <p:txBody>
              <a:bodyPr wrap="none" rtlCol="0">
                <a:spAutoFit/>
              </a:bodyPr>
              <a:lstStyle/>
              <a:p>
                <a14:m>
                  <m:oMath xmlns:m="http://schemas.openxmlformats.org/officeDocument/2006/math">
                    <m:r>
                      <a:rPr lang="en-US" sz="1600" b="0" i="1" smtClean="0">
                        <a:solidFill>
                          <a:srgbClr val="FF0000"/>
                        </a:solidFill>
                        <a:latin typeface="Cambria Math" panose="02040503050406030204" pitchFamily="18" charset="0"/>
                      </a:rPr>
                      <m:t>𝐻</m:t>
                    </m:r>
                    <m:r>
                      <a:rPr lang="en-US" sz="1600" b="0" i="1" smtClean="0">
                        <a:solidFill>
                          <a:srgbClr val="FF0000"/>
                        </a:solidFill>
                        <a:latin typeface="Cambria Math" panose="02040503050406030204" pitchFamily="18" charset="0"/>
                      </a:rPr>
                      <m:t>=0.6</m:t>
                    </m:r>
                  </m:oMath>
                </a14:m>
                <a:r>
                  <a:rPr lang="en-US" sz="1600" dirty="0">
                    <a:solidFill>
                      <a:srgbClr val="FF0000"/>
                    </a:solidFill>
                  </a:rPr>
                  <a:t> improves convergence rate</a:t>
                </a:r>
              </a:p>
            </p:txBody>
          </p:sp>
        </mc:Choice>
        <mc:Fallback xmlns="">
          <p:sp>
            <p:nvSpPr>
              <p:cNvPr id="10" name="TextBox 9">
                <a:extLst>
                  <a:ext uri="{FF2B5EF4-FFF2-40B4-BE49-F238E27FC236}">
                    <a16:creationId xmlns:a16="http://schemas.microsoft.com/office/drawing/2014/main" id="{262B88D8-D6D0-4F98-9D3F-FC852D191A84}"/>
                  </a:ext>
                </a:extLst>
              </p:cNvPr>
              <p:cNvSpPr txBox="1">
                <a:spLocks noRot="1" noChangeAspect="1" noMove="1" noResize="1" noEditPoints="1" noAdjustHandles="1" noChangeArrowheads="1" noChangeShapeType="1" noTextEdit="1"/>
              </p:cNvSpPr>
              <p:nvPr/>
            </p:nvSpPr>
            <p:spPr>
              <a:xfrm>
                <a:off x="5542049" y="5938936"/>
                <a:ext cx="3377078" cy="338554"/>
              </a:xfrm>
              <a:prstGeom prst="rect">
                <a:avLst/>
              </a:prstGeom>
              <a:blipFill>
                <a:blip r:embed="rId8"/>
                <a:stretch>
                  <a:fillRect t="-5357" b="-21429"/>
                </a:stretch>
              </a:blipFill>
            </p:spPr>
            <p:txBody>
              <a:bodyPr/>
              <a:lstStyle/>
              <a:p>
                <a:r>
                  <a:rPr lang="en-US">
                    <a:noFill/>
                  </a:rPr>
                  <a:t> </a:t>
                </a:r>
              </a:p>
            </p:txBody>
          </p:sp>
        </mc:Fallback>
      </mc:AlternateContent>
    </p:spTree>
    <p:extLst>
      <p:ext uri="{BB962C8B-B14F-4D97-AF65-F5344CB8AC3E}">
        <p14:creationId xmlns:p14="http://schemas.microsoft.com/office/powerpoint/2010/main" val="1281494034"/>
      </p:ext>
    </p:extLst>
  </p:cSld>
  <p:clrMapOvr>
    <a:masterClrMapping/>
  </p:clrMapOvr>
  <p:transition advTm="78957"/>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84527E-940C-4A4C-B9F1-0E735CF18FC0}"/>
              </a:ext>
            </a:extLst>
          </p:cNvPr>
          <p:cNvSpPr>
            <a:spLocks noGrp="1"/>
          </p:cNvSpPr>
          <p:nvPr>
            <p:ph type="title"/>
          </p:nvPr>
        </p:nvSpPr>
        <p:spPr>
          <a:xfrm>
            <a:off x="0" y="488292"/>
            <a:ext cx="9144000" cy="935038"/>
          </a:xfrm>
        </p:spPr>
        <p:txBody>
          <a:bodyPr/>
          <a:lstStyle/>
          <a:p>
            <a:r>
              <a:rPr lang="en-US" dirty="0"/>
              <a:t>4. Conclusions and future work</a:t>
            </a:r>
            <a:endParaRPr lang="es-CO" dirty="0"/>
          </a:p>
        </p:txBody>
      </p:sp>
      <p:sp>
        <p:nvSpPr>
          <p:cNvPr id="6" name="Marcador de número de diapositiva 5">
            <a:extLst>
              <a:ext uri="{FF2B5EF4-FFF2-40B4-BE49-F238E27FC236}">
                <a16:creationId xmlns:a16="http://schemas.microsoft.com/office/drawing/2014/main" id="{22FEE0E3-7E9E-4C88-9321-798FB090089D}"/>
              </a:ext>
            </a:extLst>
          </p:cNvPr>
          <p:cNvSpPr>
            <a:spLocks noGrp="1"/>
          </p:cNvSpPr>
          <p:nvPr>
            <p:ph type="sldNum" sz="quarter" idx="12"/>
          </p:nvPr>
        </p:nvSpPr>
        <p:spPr/>
        <p:txBody>
          <a:bodyPr/>
          <a:lstStyle/>
          <a:p>
            <a:pPr>
              <a:defRPr/>
            </a:pPr>
            <a:r>
              <a:rPr lang="en-US" dirty="0"/>
              <a:t>Slide-</a:t>
            </a:r>
            <a:fld id="{5364909A-3F3E-460A-BC82-B071F2D46A2C}" type="slidenum">
              <a:rPr lang="en-US" smtClean="0"/>
              <a:pPr>
                <a:defRPr/>
              </a:pPr>
              <a:t>15</a:t>
            </a:fld>
            <a:r>
              <a:rPr lang="en-US" dirty="0"/>
              <a:t>/</a:t>
            </a:r>
            <a:r>
              <a:rPr lang="pl-PL" dirty="0"/>
              <a:t>46</a:t>
            </a:r>
            <a:endParaRPr lang="en-US" dirty="0"/>
          </a:p>
        </p:txBody>
      </p:sp>
      <mc:AlternateContent xmlns:mc="http://schemas.openxmlformats.org/markup-compatibility/2006" xmlns:a14="http://schemas.microsoft.com/office/drawing/2010/main">
        <mc:Choice Requires="a14">
          <p:graphicFrame>
            <p:nvGraphicFramePr>
              <p:cNvPr id="8" name="Marcador de contenido 4">
                <a:extLst>
                  <a:ext uri="{FF2B5EF4-FFF2-40B4-BE49-F238E27FC236}">
                    <a16:creationId xmlns:a16="http://schemas.microsoft.com/office/drawing/2014/main" id="{DB66DC38-BCC4-43C8-8C30-A6C8CAF22735}"/>
                  </a:ext>
                </a:extLst>
              </p:cNvPr>
              <p:cNvGraphicFramePr>
                <a:graphicFrameLocks noGrp="1"/>
              </p:cNvGraphicFramePr>
              <p:nvPr>
                <p:ph idx="1"/>
                <p:extLst>
                  <p:ext uri="{D42A27DB-BD31-4B8C-83A1-F6EECF244321}">
                    <p14:modId xmlns:p14="http://schemas.microsoft.com/office/powerpoint/2010/main" val="3144500473"/>
                  </p:ext>
                </p:extLst>
              </p:nvPr>
            </p:nvGraphicFramePr>
            <p:xfrm>
              <a:off x="170511" y="1052736"/>
              <a:ext cx="8865985" cy="5805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8" name="Marcador de contenido 4">
                <a:extLst>
                  <a:ext uri="{FF2B5EF4-FFF2-40B4-BE49-F238E27FC236}">
                    <a16:creationId xmlns:a16="http://schemas.microsoft.com/office/drawing/2014/main" id="{DB66DC38-BCC4-43C8-8C30-A6C8CAF22735}"/>
                  </a:ext>
                </a:extLst>
              </p:cNvPr>
              <p:cNvGraphicFramePr>
                <a:graphicFrameLocks noGrp="1"/>
              </p:cNvGraphicFramePr>
              <p:nvPr>
                <p:ph idx="1"/>
                <p:extLst>
                  <p:ext uri="{D42A27DB-BD31-4B8C-83A1-F6EECF244321}">
                    <p14:modId xmlns:p14="http://schemas.microsoft.com/office/powerpoint/2010/main" val="3144500473"/>
                  </p:ext>
                </p:extLst>
              </p:nvPr>
            </p:nvGraphicFramePr>
            <p:xfrm>
              <a:off x="170511" y="1052736"/>
              <a:ext cx="8865985" cy="5805264"/>
            </p:xfrm>
            <a:graphic>
              <a:graphicData uri="http://schemas.openxmlformats.org/drawingml/2006/diagram">
                <dgm:relIds xmlns:dgm="http://schemas.openxmlformats.org/drawingml/2006/diagram" xmlns:r="http://schemas.openxmlformats.org/officeDocument/2006/relationships" r:dm="rId9" r:lo="rId10" r:qs="rId11" r:cs="rId7"/>
              </a:graphicData>
            </a:graphic>
          </p:graphicFrame>
        </mc:Fallback>
      </mc:AlternateContent>
      <p:sp>
        <p:nvSpPr>
          <p:cNvPr id="10" name="Marcador de fecha 3">
            <a:extLst>
              <a:ext uri="{FF2B5EF4-FFF2-40B4-BE49-F238E27FC236}">
                <a16:creationId xmlns:a16="http://schemas.microsoft.com/office/drawing/2014/main" id="{E6FF1345-9225-454D-B074-0C58735D025C}"/>
              </a:ext>
            </a:extLst>
          </p:cNvPr>
          <p:cNvSpPr>
            <a:spLocks noGrp="1"/>
          </p:cNvSpPr>
          <p:nvPr>
            <p:ph type="dt" sz="half" idx="10"/>
          </p:nvPr>
        </p:nvSpPr>
        <p:spPr>
          <a:xfrm>
            <a:off x="0" y="6453188"/>
            <a:ext cx="1905000" cy="404812"/>
          </a:xfrm>
        </p:spPr>
        <p:txBody>
          <a:bodyPr/>
          <a:lstStyle/>
          <a:p>
            <a:pPr>
              <a:defRPr/>
            </a:pPr>
            <a:r>
              <a:rPr lang="en-US" dirty="0"/>
              <a:t>08/08/2021</a:t>
            </a:r>
          </a:p>
        </p:txBody>
      </p:sp>
      <p:sp>
        <p:nvSpPr>
          <p:cNvPr id="11" name="Marcador de pie de página 4">
            <a:extLst>
              <a:ext uri="{FF2B5EF4-FFF2-40B4-BE49-F238E27FC236}">
                <a16:creationId xmlns:a16="http://schemas.microsoft.com/office/drawing/2014/main" id="{37964091-5953-4593-A2C6-E74FCB307E37}"/>
              </a:ext>
            </a:extLst>
          </p:cNvPr>
          <p:cNvSpPr>
            <a:spLocks noGrp="1"/>
          </p:cNvSpPr>
          <p:nvPr>
            <p:ph type="ftr" sz="quarter" idx="11"/>
          </p:nvPr>
        </p:nvSpPr>
        <p:spPr>
          <a:xfrm>
            <a:off x="1733970" y="6524625"/>
            <a:ext cx="6335713" cy="333375"/>
          </a:xfrm>
        </p:spPr>
        <p:txBody>
          <a:bodyPr/>
          <a:lstStyle/>
          <a:p>
            <a:r>
              <a:rPr lang="en-US" dirty="0"/>
              <a:t>FO ESC with dithering noise for RF Impedance Matching</a:t>
            </a:r>
          </a:p>
        </p:txBody>
      </p:sp>
    </p:spTree>
    <p:extLst>
      <p:ext uri="{BB962C8B-B14F-4D97-AF65-F5344CB8AC3E}">
        <p14:creationId xmlns:p14="http://schemas.microsoft.com/office/powerpoint/2010/main" val="2236372454"/>
      </p:ext>
    </p:extLst>
  </p:cSld>
  <p:clrMapOvr>
    <a:masterClrMapping/>
  </p:clrMapOvr>
  <p:transition advTm="69693"/>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FC90-D616-486B-BAB7-A0BBA9990FD8}"/>
              </a:ext>
            </a:extLst>
          </p:cNvPr>
          <p:cNvSpPr>
            <a:spLocks noGrp="1"/>
          </p:cNvSpPr>
          <p:nvPr>
            <p:ph type="title"/>
          </p:nvPr>
        </p:nvSpPr>
        <p:spPr>
          <a:xfrm>
            <a:off x="-72231" y="433243"/>
            <a:ext cx="9144000" cy="935038"/>
          </a:xfrm>
        </p:spPr>
        <p:txBody>
          <a:bodyPr/>
          <a:lstStyle/>
          <a:p>
            <a:r>
              <a:rPr lang="en-GB" dirty="0"/>
              <a:t>References</a:t>
            </a:r>
            <a:endParaRPr lang="en-US" dirty="0"/>
          </a:p>
        </p:txBody>
      </p:sp>
      <p:sp>
        <p:nvSpPr>
          <p:cNvPr id="3" name="Content Placeholder 2">
            <a:extLst>
              <a:ext uri="{FF2B5EF4-FFF2-40B4-BE49-F238E27FC236}">
                <a16:creationId xmlns:a16="http://schemas.microsoft.com/office/drawing/2014/main" id="{B936D42C-CCE9-442D-AFCC-30357C9A1184}"/>
              </a:ext>
            </a:extLst>
          </p:cNvPr>
          <p:cNvSpPr>
            <a:spLocks noGrp="1"/>
          </p:cNvSpPr>
          <p:nvPr>
            <p:ph idx="1"/>
          </p:nvPr>
        </p:nvSpPr>
        <p:spPr>
          <a:xfrm>
            <a:off x="179387" y="1415617"/>
            <a:ext cx="8785225" cy="4975119"/>
          </a:xfrm>
        </p:spPr>
        <p:txBody>
          <a:bodyPr/>
          <a:lstStyle/>
          <a:p>
            <a:pPr>
              <a:buFont typeface="+mj-lt"/>
              <a:buAutoNum type="arabicPeriod"/>
            </a:pPr>
            <a:r>
              <a:rPr lang="en-GB" sz="1200" dirty="0"/>
              <a:t>Y. F. Li, “Analysis and design of tracking control for the RF matching box of plasma system,” ACM International Conference Proceeding </a:t>
            </a:r>
            <a:r>
              <a:rPr lang="en-US" sz="1200" dirty="0"/>
              <a:t>Series, pp. 18–23, 2019.</a:t>
            </a:r>
          </a:p>
          <a:p>
            <a:pPr>
              <a:buFont typeface="+mj-lt"/>
              <a:buAutoNum type="arabicPeriod"/>
            </a:pPr>
            <a:r>
              <a:rPr lang="en-US" sz="1200" dirty="0"/>
              <a:t>S. Ishida, A. Kawamura, A. </a:t>
            </a:r>
            <a:r>
              <a:rPr lang="en-US" sz="1200" dirty="0" err="1"/>
              <a:t>Takayanagi</a:t>
            </a:r>
            <a:r>
              <a:rPr lang="en-US" sz="1200" dirty="0"/>
              <a:t>, and H. Takada, “Robust convergence </a:t>
            </a:r>
            <a:r>
              <a:rPr lang="en-GB" sz="1200" dirty="0"/>
              <a:t>of the impedance matching process based on seek control,” IECON Proceedings (Industrial Electronics Conference), pp. 1554– </a:t>
            </a:r>
            <a:r>
              <a:rPr lang="en-US" sz="1200" dirty="0"/>
              <a:t>1559, 2011.</a:t>
            </a:r>
          </a:p>
          <a:p>
            <a:pPr>
              <a:buFont typeface="+mj-lt"/>
              <a:buAutoNum type="arabicPeriod"/>
            </a:pPr>
            <a:r>
              <a:rPr lang="en-GB" sz="1200" dirty="0"/>
              <a:t>Y. Ma and G. Wu, “Automatic impedance matching using simulated annealing particle swarm optimization algorithms for RF circuit,” Proceedings of 2015 IEEE Advanced Information Technology, Electronic and Automation Control Conference, IAEAC 2015, pp. 581–584, 2016.</a:t>
            </a:r>
          </a:p>
          <a:p>
            <a:pPr>
              <a:buFont typeface="+mj-lt"/>
              <a:buAutoNum type="arabicPeriod"/>
            </a:pPr>
            <a:r>
              <a:rPr lang="en-US" sz="1200" dirty="0"/>
              <a:t>Y. Hirose, A. Kawamura, A. </a:t>
            </a:r>
            <a:r>
              <a:rPr lang="en-US" sz="1200" dirty="0" err="1"/>
              <a:t>Takayanagi</a:t>
            </a:r>
            <a:r>
              <a:rPr lang="en-US" sz="1200" dirty="0"/>
              <a:t>, and H. Takada, “Analysis </a:t>
            </a:r>
            <a:r>
              <a:rPr lang="en-GB" sz="1200" dirty="0"/>
              <a:t>of impedance matching control,” 2009 IEEE 6th International Power Electronics and Motion Control Conference, IPEMC ’09, vol. 3, pp. </a:t>
            </a:r>
            <a:r>
              <a:rPr lang="en-US" sz="1200" dirty="0"/>
              <a:t>1188–1191, 2009.</a:t>
            </a:r>
          </a:p>
          <a:p>
            <a:pPr>
              <a:buFont typeface="+mj-lt"/>
              <a:buAutoNum type="arabicPeriod"/>
            </a:pPr>
            <a:r>
              <a:rPr lang="en-GB" sz="1200" dirty="0"/>
              <a:t>C. Zhang and R. Ordo</a:t>
            </a:r>
            <a:r>
              <a:rPr lang="es-CO" sz="1200" dirty="0"/>
              <a:t>ñ</a:t>
            </a:r>
            <a:r>
              <a:rPr lang="en-GB" sz="1200" dirty="0" err="1"/>
              <a:t>ez</a:t>
            </a:r>
            <a:r>
              <a:rPr lang="en-GB" sz="1200" dirty="0"/>
              <a:t>, Extremum-Seeking Control and Applications, 1st ed. London: Springer-Verlag London, 2012. </a:t>
            </a:r>
            <a:r>
              <a:rPr lang="fr-FR" sz="1200" dirty="0"/>
              <a:t>[Online]. </a:t>
            </a:r>
            <a:r>
              <a:rPr lang="fr-FR" sz="1200" dirty="0" err="1"/>
              <a:t>Available</a:t>
            </a:r>
            <a:r>
              <a:rPr lang="fr-FR" sz="1200" dirty="0"/>
              <a:t>: http://link.springer.com/10.1007/978-1-4471-</a:t>
            </a:r>
            <a:r>
              <a:rPr lang="en-US" sz="1200" dirty="0"/>
              <a:t>2224-1</a:t>
            </a:r>
          </a:p>
          <a:p>
            <a:pPr>
              <a:buFont typeface="+mj-lt"/>
              <a:buAutoNum type="arabicPeriod"/>
            </a:pPr>
            <a:r>
              <a:rPr lang="en-GB" sz="1200" dirty="0"/>
              <a:t>K. </a:t>
            </a:r>
            <a:r>
              <a:rPr lang="en-GB" sz="1200" dirty="0" err="1"/>
              <a:t>Bariyur</a:t>
            </a:r>
            <a:r>
              <a:rPr lang="en-GB" sz="1200" dirty="0"/>
              <a:t> and M. Krstic, Real-time optimization by extremum-seeking </a:t>
            </a:r>
            <a:r>
              <a:rPr lang="en-US" sz="1200" dirty="0"/>
              <a:t>control. Wiley-</a:t>
            </a:r>
            <a:r>
              <a:rPr lang="en-US" sz="1200" dirty="0" err="1"/>
              <a:t>Interscience</a:t>
            </a:r>
            <a:r>
              <a:rPr lang="en-US" sz="1200" dirty="0"/>
              <a:t>, 2003. </a:t>
            </a:r>
          </a:p>
          <a:p>
            <a:pPr>
              <a:buFont typeface="+mj-lt"/>
              <a:buAutoNum type="arabicPeriod"/>
            </a:pPr>
            <a:r>
              <a:rPr lang="en-GB" sz="1200" dirty="0"/>
              <a:t>S.-J. Liu and M. Krstic, Stochastic Averaging and Stochastic Extremum </a:t>
            </a:r>
            <a:r>
              <a:rPr lang="en-US" sz="1200" dirty="0"/>
              <a:t>Seeking. Springer, 2013, vol. 53, no. 9. </a:t>
            </a:r>
          </a:p>
          <a:p>
            <a:pPr>
              <a:buFont typeface="+mj-lt"/>
              <a:buAutoNum type="arabicPeriod"/>
            </a:pPr>
            <a:r>
              <a:rPr lang="en-GB" sz="1200" dirty="0"/>
              <a:t>C. Yin, Y. Chen, and S. M. Zhong, “Fractional-order sliding mode-based extremum seeking control of a class of nonlinear systems,” </a:t>
            </a:r>
            <a:r>
              <a:rPr lang="en-US" sz="1200" dirty="0" err="1"/>
              <a:t>Automatica</a:t>
            </a:r>
            <a:r>
              <a:rPr lang="en-US" sz="1200" dirty="0"/>
              <a:t>, vol. 50, no. 12, pp. 3173–3181, 2014. [Online]. Available: http://dx.doi.org/10.1016/j.automatica.2014.10.027</a:t>
            </a:r>
          </a:p>
          <a:p>
            <a:pPr>
              <a:buFont typeface="+mj-lt"/>
              <a:buAutoNum type="arabicPeriod"/>
            </a:pPr>
            <a:r>
              <a:rPr lang="en-GB" sz="1200" dirty="0"/>
              <a:t>D. Hollenbeck and Y. Chen, “A more optimal stochastic extremum seeking control using fractional dithering for a class of smooth convex functions,” in 2020 IFAC World Congress, 2020, pp. 1–6.</a:t>
            </a:r>
          </a:p>
          <a:p>
            <a:pPr>
              <a:buFont typeface="+mj-lt"/>
              <a:buAutoNum type="arabicPeriod"/>
            </a:pPr>
            <a:r>
              <a:rPr lang="en-US" sz="1200" dirty="0"/>
              <a:t>P. Dix, B. Ashrafi, S. </a:t>
            </a:r>
            <a:r>
              <a:rPr lang="en-US" sz="1200" dirty="0" err="1"/>
              <a:t>Drakunov</a:t>
            </a:r>
            <a:r>
              <a:rPr lang="en-US" sz="1200" dirty="0"/>
              <a:t>, and U. O¨ </a:t>
            </a:r>
            <a:r>
              <a:rPr lang="en-US" sz="1200" dirty="0" err="1"/>
              <a:t>zguner</a:t>
            </a:r>
            <a:r>
              <a:rPr lang="en-US" sz="1200" dirty="0"/>
              <a:t>, “ABS Control Using </a:t>
            </a:r>
            <a:r>
              <a:rPr lang="en-GB" sz="1200" dirty="0"/>
              <a:t>Optimum Search via Sliding Modes,” IEEE Transactions on Control Systems Technology, vol. 3, no. 1, pp. 79–85, 1995.</a:t>
            </a:r>
          </a:p>
          <a:p>
            <a:pPr>
              <a:buFont typeface="+mj-lt"/>
              <a:buAutoNum type="arabicPeriod"/>
            </a:pPr>
            <a:r>
              <a:rPr lang="en-GB" sz="1200" dirty="0"/>
              <a:t>G. A. </a:t>
            </a:r>
            <a:r>
              <a:rPr lang="en-GB" sz="1200" dirty="0" err="1"/>
              <a:t>Frantsuzova</a:t>
            </a:r>
            <a:r>
              <a:rPr lang="en-GB" sz="1200" dirty="0"/>
              <a:t>, “Use of a Relay Controller for Automatic Extremum Seeking in Nonlinear Systems,” </a:t>
            </a:r>
            <a:r>
              <a:rPr lang="en-GB" sz="1200" dirty="0" err="1"/>
              <a:t>Avtometriya</a:t>
            </a:r>
            <a:r>
              <a:rPr lang="en-GB" sz="1200" dirty="0"/>
              <a:t>, vol. 47, no. 3, </a:t>
            </a:r>
            <a:r>
              <a:rPr lang="en-US" sz="1200" dirty="0"/>
              <a:t>pp. 274–280, 2011.</a:t>
            </a:r>
          </a:p>
          <a:p>
            <a:pPr>
              <a:buFont typeface="+mj-lt"/>
              <a:buAutoNum type="arabicPeriod"/>
            </a:pPr>
            <a:r>
              <a:rPr lang="en-GB" sz="1200" dirty="0"/>
              <a:t>R. L. </a:t>
            </a:r>
            <a:r>
              <a:rPr lang="en-GB" sz="1200" dirty="0" err="1"/>
              <a:t>Magin</a:t>
            </a:r>
            <a:r>
              <a:rPr lang="en-GB" sz="1200" dirty="0"/>
              <a:t>, “Fractional calculus in bioengineering.” Critical reviews </a:t>
            </a:r>
            <a:r>
              <a:rPr lang="en-US" sz="1200" dirty="0"/>
              <a:t>in biomedical engineering, vol. 32, no. 1, pp. 1–104, 2004.</a:t>
            </a:r>
          </a:p>
          <a:p>
            <a:pPr>
              <a:buFont typeface="+mj-lt"/>
              <a:buAutoNum type="arabicPeriod"/>
            </a:pPr>
            <a:r>
              <a:rPr lang="en-GB" sz="1200" dirty="0"/>
              <a:t>H. Sheng, Y. Chen, and T. </a:t>
            </a:r>
            <a:r>
              <a:rPr lang="en-GB" sz="1200" dirty="0" err="1"/>
              <a:t>Qiu</a:t>
            </a:r>
            <a:r>
              <a:rPr lang="en-GB" sz="1200" dirty="0"/>
              <a:t>, Fractional Processes and Fractional- Order Signal Processing Techniques and Applications. Springer, </a:t>
            </a:r>
            <a:r>
              <a:rPr lang="en-US" sz="1200" dirty="0"/>
              <a:t>2012</a:t>
            </a:r>
            <a:endParaRPr lang="en-GB" sz="600" dirty="0"/>
          </a:p>
        </p:txBody>
      </p:sp>
      <p:sp>
        <p:nvSpPr>
          <p:cNvPr id="6" name="Slide Number Placeholder 5">
            <a:extLst>
              <a:ext uri="{FF2B5EF4-FFF2-40B4-BE49-F238E27FC236}">
                <a16:creationId xmlns:a16="http://schemas.microsoft.com/office/drawing/2014/main" id="{AFAB3531-630C-4281-9E81-CA6A26ED4240}"/>
              </a:ext>
            </a:extLst>
          </p:cNvPr>
          <p:cNvSpPr>
            <a:spLocks noGrp="1"/>
          </p:cNvSpPr>
          <p:nvPr>
            <p:ph type="sldNum" sz="quarter" idx="12"/>
          </p:nvPr>
        </p:nvSpPr>
        <p:spPr/>
        <p:txBody>
          <a:bodyPr/>
          <a:lstStyle/>
          <a:p>
            <a:pPr>
              <a:defRPr/>
            </a:pPr>
            <a:r>
              <a:rPr lang="en-US"/>
              <a:t>Slide-</a:t>
            </a:r>
            <a:fld id="{5364909A-3F3E-460A-BC82-B071F2D46A2C}" type="slidenum">
              <a:rPr lang="en-US" smtClean="0"/>
              <a:pPr>
                <a:defRPr/>
              </a:pPr>
              <a:t>16</a:t>
            </a:fld>
            <a:r>
              <a:rPr lang="en-US"/>
              <a:t>/1024</a:t>
            </a:r>
            <a:endParaRPr lang="en-US" dirty="0"/>
          </a:p>
        </p:txBody>
      </p:sp>
      <p:sp>
        <p:nvSpPr>
          <p:cNvPr id="9" name="Marcador de fecha 3">
            <a:extLst>
              <a:ext uri="{FF2B5EF4-FFF2-40B4-BE49-F238E27FC236}">
                <a16:creationId xmlns:a16="http://schemas.microsoft.com/office/drawing/2014/main" id="{C4143089-8496-414D-9822-0D4BA941CDA9}"/>
              </a:ext>
            </a:extLst>
          </p:cNvPr>
          <p:cNvSpPr>
            <a:spLocks noGrp="1"/>
          </p:cNvSpPr>
          <p:nvPr>
            <p:ph type="dt" sz="half" idx="10"/>
          </p:nvPr>
        </p:nvSpPr>
        <p:spPr>
          <a:xfrm>
            <a:off x="0" y="6453188"/>
            <a:ext cx="1905000" cy="404812"/>
          </a:xfrm>
        </p:spPr>
        <p:txBody>
          <a:bodyPr/>
          <a:lstStyle/>
          <a:p>
            <a:pPr>
              <a:defRPr/>
            </a:pPr>
            <a:r>
              <a:rPr lang="en-US" dirty="0"/>
              <a:t>08/08/2021</a:t>
            </a:r>
          </a:p>
        </p:txBody>
      </p:sp>
      <p:sp>
        <p:nvSpPr>
          <p:cNvPr id="10" name="Marcador de pie de página 4">
            <a:extLst>
              <a:ext uri="{FF2B5EF4-FFF2-40B4-BE49-F238E27FC236}">
                <a16:creationId xmlns:a16="http://schemas.microsoft.com/office/drawing/2014/main" id="{15A99394-0C27-48C4-99AD-C1C4D99A5E8B}"/>
              </a:ext>
            </a:extLst>
          </p:cNvPr>
          <p:cNvSpPr>
            <a:spLocks noGrp="1"/>
          </p:cNvSpPr>
          <p:nvPr>
            <p:ph type="ftr" sz="quarter" idx="11"/>
          </p:nvPr>
        </p:nvSpPr>
        <p:spPr>
          <a:xfrm>
            <a:off x="1733970" y="6524625"/>
            <a:ext cx="6335713" cy="333375"/>
          </a:xfrm>
        </p:spPr>
        <p:txBody>
          <a:bodyPr/>
          <a:lstStyle/>
          <a:p>
            <a:r>
              <a:rPr lang="en-US" dirty="0"/>
              <a:t>FO ESC with dithering noise for RF Impedance Matching</a:t>
            </a:r>
          </a:p>
        </p:txBody>
      </p:sp>
    </p:spTree>
    <p:extLst>
      <p:ext uri="{BB962C8B-B14F-4D97-AF65-F5344CB8AC3E}">
        <p14:creationId xmlns:p14="http://schemas.microsoft.com/office/powerpoint/2010/main" val="1326311649"/>
      </p:ext>
    </p:extLst>
  </p:cSld>
  <p:clrMapOvr>
    <a:masterClrMapping/>
  </p:clrMapOvr>
  <p:transition advTm="1612"/>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22FEE0E3-7E9E-4C88-9321-798FB090089D}"/>
              </a:ext>
            </a:extLst>
          </p:cNvPr>
          <p:cNvSpPr>
            <a:spLocks noGrp="1"/>
          </p:cNvSpPr>
          <p:nvPr>
            <p:ph type="sldNum" sz="quarter" idx="12"/>
          </p:nvPr>
        </p:nvSpPr>
        <p:spPr/>
        <p:txBody>
          <a:bodyPr/>
          <a:lstStyle/>
          <a:p>
            <a:pPr>
              <a:defRPr/>
            </a:pPr>
            <a:r>
              <a:rPr lang="en-US" dirty="0"/>
              <a:t>Slide-</a:t>
            </a:r>
            <a:fld id="{5364909A-3F3E-460A-BC82-B071F2D46A2C}" type="slidenum">
              <a:rPr lang="en-US" smtClean="0"/>
              <a:pPr>
                <a:defRPr/>
              </a:pPr>
              <a:t>17</a:t>
            </a:fld>
            <a:r>
              <a:rPr lang="en-US" dirty="0"/>
              <a:t>/</a:t>
            </a:r>
            <a:r>
              <a:rPr lang="pl-PL" dirty="0"/>
              <a:t>46</a:t>
            </a:r>
            <a:endParaRPr lang="en-US" dirty="0"/>
          </a:p>
        </p:txBody>
      </p:sp>
      <p:sp>
        <p:nvSpPr>
          <p:cNvPr id="4" name="Marcador de contenido 3">
            <a:extLst>
              <a:ext uri="{FF2B5EF4-FFF2-40B4-BE49-F238E27FC236}">
                <a16:creationId xmlns:a16="http://schemas.microsoft.com/office/drawing/2014/main" id="{E64F4E67-2A7E-4907-ACC6-B84D8E98DD6C}"/>
              </a:ext>
            </a:extLst>
          </p:cNvPr>
          <p:cNvSpPr>
            <a:spLocks noGrp="1"/>
          </p:cNvSpPr>
          <p:nvPr>
            <p:ph idx="1"/>
          </p:nvPr>
        </p:nvSpPr>
        <p:spPr>
          <a:xfrm>
            <a:off x="80803" y="2319533"/>
            <a:ext cx="8785225" cy="1164923"/>
          </a:xfrm>
        </p:spPr>
        <p:txBody>
          <a:bodyPr/>
          <a:lstStyle/>
          <a:p>
            <a:pPr marL="0" indent="0" algn="ctr">
              <a:buNone/>
            </a:pPr>
            <a:r>
              <a:rPr lang="en-US" dirty="0"/>
              <a:t>Thanks for your attention</a:t>
            </a:r>
            <a:r>
              <a:rPr lang="pl-PL" dirty="0"/>
              <a:t>!</a:t>
            </a:r>
            <a:endParaRPr lang="en-US" dirty="0"/>
          </a:p>
        </p:txBody>
      </p:sp>
      <p:pic>
        <p:nvPicPr>
          <p:cNvPr id="2050" name="Picture 2" descr="Resultado de imagen para mesa lab logo">
            <a:extLst>
              <a:ext uri="{FF2B5EF4-FFF2-40B4-BE49-F238E27FC236}">
                <a16:creationId xmlns:a16="http://schemas.microsoft.com/office/drawing/2014/main" id="{9C48EF05-A028-4A01-B6C6-0DE7E3394CB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4088" y="3220261"/>
            <a:ext cx="2746844" cy="18312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uc merced logo">
            <a:extLst>
              <a:ext uri="{FF2B5EF4-FFF2-40B4-BE49-F238E27FC236}">
                <a16:creationId xmlns:a16="http://schemas.microsoft.com/office/drawing/2014/main" id="{1AB36EA4-F1D9-471D-98DD-4B32A06DD77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1600" y="3408007"/>
            <a:ext cx="2831926" cy="1455737"/>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fecha 3">
            <a:extLst>
              <a:ext uri="{FF2B5EF4-FFF2-40B4-BE49-F238E27FC236}">
                <a16:creationId xmlns:a16="http://schemas.microsoft.com/office/drawing/2014/main" id="{97ABB25F-A978-4594-A61B-9244B3D36C3E}"/>
              </a:ext>
            </a:extLst>
          </p:cNvPr>
          <p:cNvSpPr>
            <a:spLocks noGrp="1"/>
          </p:cNvSpPr>
          <p:nvPr>
            <p:ph type="dt" sz="half" idx="10"/>
          </p:nvPr>
        </p:nvSpPr>
        <p:spPr>
          <a:xfrm>
            <a:off x="0" y="6453188"/>
            <a:ext cx="1905000" cy="404812"/>
          </a:xfrm>
        </p:spPr>
        <p:txBody>
          <a:bodyPr/>
          <a:lstStyle/>
          <a:p>
            <a:pPr>
              <a:defRPr/>
            </a:pPr>
            <a:r>
              <a:rPr lang="en-US" dirty="0"/>
              <a:t>08/08/2021</a:t>
            </a:r>
          </a:p>
        </p:txBody>
      </p:sp>
      <p:sp>
        <p:nvSpPr>
          <p:cNvPr id="9" name="Marcador de pie de página 4">
            <a:extLst>
              <a:ext uri="{FF2B5EF4-FFF2-40B4-BE49-F238E27FC236}">
                <a16:creationId xmlns:a16="http://schemas.microsoft.com/office/drawing/2014/main" id="{19BE815D-433B-4A0B-BD65-42B35594271D}"/>
              </a:ext>
            </a:extLst>
          </p:cNvPr>
          <p:cNvSpPr>
            <a:spLocks noGrp="1"/>
          </p:cNvSpPr>
          <p:nvPr>
            <p:ph type="ftr" sz="quarter" idx="11"/>
          </p:nvPr>
        </p:nvSpPr>
        <p:spPr>
          <a:xfrm>
            <a:off x="1733970" y="6524625"/>
            <a:ext cx="6335713" cy="333375"/>
          </a:xfrm>
        </p:spPr>
        <p:txBody>
          <a:bodyPr/>
          <a:lstStyle/>
          <a:p>
            <a:r>
              <a:rPr lang="en-US" dirty="0"/>
              <a:t>FO ESC with dithering noise for RF Impedance Matching</a:t>
            </a:r>
          </a:p>
        </p:txBody>
      </p:sp>
    </p:spTree>
    <p:extLst>
      <p:ext uri="{BB962C8B-B14F-4D97-AF65-F5344CB8AC3E}">
        <p14:creationId xmlns:p14="http://schemas.microsoft.com/office/powerpoint/2010/main" val="63362885"/>
      </p:ext>
    </p:extLst>
  </p:cSld>
  <p:clrMapOvr>
    <a:masterClrMapping/>
  </p:clrMapOvr>
  <p:transition advTm="9878"/>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453872-B627-4A0D-8E7A-5E3E9D773FA1}"/>
              </a:ext>
            </a:extLst>
          </p:cNvPr>
          <p:cNvSpPr>
            <a:spLocks noGrp="1"/>
          </p:cNvSpPr>
          <p:nvPr>
            <p:ph type="title"/>
          </p:nvPr>
        </p:nvSpPr>
        <p:spPr/>
        <p:txBody>
          <a:bodyPr/>
          <a:lstStyle/>
          <a:p>
            <a:r>
              <a:rPr lang="en-US" dirty="0"/>
              <a:t>Outline</a:t>
            </a:r>
          </a:p>
        </p:txBody>
      </p:sp>
      <p:sp>
        <p:nvSpPr>
          <p:cNvPr id="6" name="Marcador de número de diapositiva 5">
            <a:extLst>
              <a:ext uri="{FF2B5EF4-FFF2-40B4-BE49-F238E27FC236}">
                <a16:creationId xmlns:a16="http://schemas.microsoft.com/office/drawing/2014/main" id="{CA617F9E-9234-4AC9-8D23-420AD822F82C}"/>
              </a:ext>
            </a:extLst>
          </p:cNvPr>
          <p:cNvSpPr>
            <a:spLocks noGrp="1"/>
          </p:cNvSpPr>
          <p:nvPr>
            <p:ph type="sldNum" sz="quarter" idx="12"/>
          </p:nvPr>
        </p:nvSpPr>
        <p:spPr/>
        <p:txBody>
          <a:bodyPr/>
          <a:lstStyle/>
          <a:p>
            <a:pPr>
              <a:defRPr/>
            </a:pPr>
            <a:r>
              <a:rPr lang="en-US" dirty="0"/>
              <a:t>Slide-</a:t>
            </a:r>
            <a:fld id="{5364909A-3F3E-460A-BC82-B071F2D46A2C}" type="slidenum">
              <a:rPr lang="en-US" smtClean="0"/>
              <a:pPr>
                <a:defRPr/>
              </a:pPr>
              <a:t>2</a:t>
            </a:fld>
            <a:r>
              <a:rPr lang="en-US" dirty="0"/>
              <a:t>/</a:t>
            </a:r>
            <a:r>
              <a:rPr lang="pl-PL" dirty="0"/>
              <a:t>46</a:t>
            </a:r>
            <a:endParaRPr lang="en-US" dirty="0"/>
          </a:p>
        </p:txBody>
      </p:sp>
      <p:graphicFrame>
        <p:nvGraphicFramePr>
          <p:cNvPr id="13" name="Marcador de contenido 6">
            <a:extLst>
              <a:ext uri="{FF2B5EF4-FFF2-40B4-BE49-F238E27FC236}">
                <a16:creationId xmlns:a16="http://schemas.microsoft.com/office/drawing/2014/main" id="{23050D10-9058-45BB-883A-E00A672B809B}"/>
              </a:ext>
            </a:extLst>
          </p:cNvPr>
          <p:cNvGraphicFramePr>
            <a:graphicFrameLocks/>
          </p:cNvGraphicFramePr>
          <p:nvPr>
            <p:extLst>
              <p:ext uri="{D42A27DB-BD31-4B8C-83A1-F6EECF244321}">
                <p14:modId xmlns:p14="http://schemas.microsoft.com/office/powerpoint/2010/main" val="4077932674"/>
              </p:ext>
            </p:extLst>
          </p:nvPr>
        </p:nvGraphicFramePr>
        <p:xfrm>
          <a:off x="179387" y="1873525"/>
          <a:ext cx="8785225"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Marcador de fecha 3">
            <a:extLst>
              <a:ext uri="{FF2B5EF4-FFF2-40B4-BE49-F238E27FC236}">
                <a16:creationId xmlns:a16="http://schemas.microsoft.com/office/drawing/2014/main" id="{A0274113-99D7-4B5F-A1FC-6BCF418B5F80}"/>
              </a:ext>
            </a:extLst>
          </p:cNvPr>
          <p:cNvSpPr>
            <a:spLocks noGrp="1"/>
          </p:cNvSpPr>
          <p:nvPr>
            <p:ph type="dt" sz="half" idx="10"/>
          </p:nvPr>
        </p:nvSpPr>
        <p:spPr>
          <a:xfrm>
            <a:off x="0" y="6453188"/>
            <a:ext cx="1905000" cy="404812"/>
          </a:xfrm>
        </p:spPr>
        <p:txBody>
          <a:bodyPr/>
          <a:lstStyle/>
          <a:p>
            <a:pPr>
              <a:defRPr/>
            </a:pPr>
            <a:r>
              <a:rPr lang="en-US" dirty="0"/>
              <a:t>08/08/2021</a:t>
            </a:r>
          </a:p>
        </p:txBody>
      </p:sp>
      <p:sp>
        <p:nvSpPr>
          <p:cNvPr id="10" name="Marcador de pie de página 4">
            <a:extLst>
              <a:ext uri="{FF2B5EF4-FFF2-40B4-BE49-F238E27FC236}">
                <a16:creationId xmlns:a16="http://schemas.microsoft.com/office/drawing/2014/main" id="{1C8A3674-979F-427C-B394-81EC9310E951}"/>
              </a:ext>
            </a:extLst>
          </p:cNvPr>
          <p:cNvSpPr>
            <a:spLocks noGrp="1"/>
          </p:cNvSpPr>
          <p:nvPr>
            <p:ph type="ftr" sz="quarter" idx="11"/>
          </p:nvPr>
        </p:nvSpPr>
        <p:spPr>
          <a:xfrm>
            <a:off x="1733970" y="6524625"/>
            <a:ext cx="6335713" cy="333375"/>
          </a:xfrm>
        </p:spPr>
        <p:txBody>
          <a:bodyPr/>
          <a:lstStyle/>
          <a:p>
            <a:r>
              <a:rPr lang="en-US" dirty="0"/>
              <a:t>FO ESC with dithering noise for RF Impedance Matching</a:t>
            </a:r>
          </a:p>
        </p:txBody>
      </p:sp>
    </p:spTree>
    <p:extLst>
      <p:ext uri="{BB962C8B-B14F-4D97-AF65-F5344CB8AC3E}">
        <p14:creationId xmlns:p14="http://schemas.microsoft.com/office/powerpoint/2010/main" val="2549924313"/>
      </p:ext>
    </p:extLst>
  </p:cSld>
  <p:clrMapOvr>
    <a:masterClrMapping/>
  </p:clrMapOvr>
  <p:transition advTm="26782"/>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B6ECE-F097-44B3-BDE7-F7F161B015DB}"/>
              </a:ext>
            </a:extLst>
          </p:cNvPr>
          <p:cNvSpPr>
            <a:spLocks noGrp="1"/>
          </p:cNvSpPr>
          <p:nvPr>
            <p:ph type="title"/>
          </p:nvPr>
        </p:nvSpPr>
        <p:spPr>
          <a:xfrm>
            <a:off x="0" y="476672"/>
            <a:ext cx="9144000" cy="935038"/>
          </a:xfrm>
        </p:spPr>
        <p:txBody>
          <a:bodyPr/>
          <a:lstStyle/>
          <a:p>
            <a:r>
              <a:rPr lang="en-GB" dirty="0"/>
              <a:t>1.Introduction</a:t>
            </a:r>
            <a:endParaRPr lang="en-US" dirty="0"/>
          </a:p>
        </p:txBody>
      </p:sp>
      <p:sp>
        <p:nvSpPr>
          <p:cNvPr id="3" name="Content Placeholder 2">
            <a:extLst>
              <a:ext uri="{FF2B5EF4-FFF2-40B4-BE49-F238E27FC236}">
                <a16:creationId xmlns:a16="http://schemas.microsoft.com/office/drawing/2014/main" id="{50473E0F-F6E9-4C04-BF51-69DE8AF18185}"/>
              </a:ext>
            </a:extLst>
          </p:cNvPr>
          <p:cNvSpPr>
            <a:spLocks noGrp="1"/>
          </p:cNvSpPr>
          <p:nvPr>
            <p:ph idx="1"/>
          </p:nvPr>
        </p:nvSpPr>
        <p:spPr>
          <a:xfrm>
            <a:off x="35496" y="1340768"/>
            <a:ext cx="8785225" cy="576783"/>
          </a:xfrm>
        </p:spPr>
        <p:txBody>
          <a:bodyPr/>
          <a:lstStyle/>
          <a:p>
            <a:pPr marL="0" indent="0">
              <a:buNone/>
            </a:pPr>
            <a:r>
              <a:rPr lang="en-GB" dirty="0"/>
              <a:t>RF Plasma Impedance Matching</a:t>
            </a:r>
            <a:endParaRPr lang="en-US" dirty="0"/>
          </a:p>
        </p:txBody>
      </p:sp>
      <p:sp>
        <p:nvSpPr>
          <p:cNvPr id="6" name="Slide Number Placeholder 5">
            <a:extLst>
              <a:ext uri="{FF2B5EF4-FFF2-40B4-BE49-F238E27FC236}">
                <a16:creationId xmlns:a16="http://schemas.microsoft.com/office/drawing/2014/main" id="{D19C7283-C164-4333-A52D-A0F474AC3693}"/>
              </a:ext>
            </a:extLst>
          </p:cNvPr>
          <p:cNvSpPr>
            <a:spLocks noGrp="1"/>
          </p:cNvSpPr>
          <p:nvPr>
            <p:ph type="sldNum" sz="quarter" idx="12"/>
          </p:nvPr>
        </p:nvSpPr>
        <p:spPr/>
        <p:txBody>
          <a:bodyPr/>
          <a:lstStyle/>
          <a:p>
            <a:pPr>
              <a:defRPr/>
            </a:pPr>
            <a:r>
              <a:rPr lang="en-US"/>
              <a:t>Slide-</a:t>
            </a:r>
            <a:fld id="{5364909A-3F3E-460A-BC82-B071F2D46A2C}" type="slidenum">
              <a:rPr lang="en-US" smtClean="0"/>
              <a:pPr>
                <a:defRPr/>
              </a:pPr>
              <a:t>3</a:t>
            </a:fld>
            <a:r>
              <a:rPr lang="en-US"/>
              <a:t>/1024</a:t>
            </a:r>
            <a:endParaRPr lang="en-US"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E707400-B39A-4678-90C1-4EACDED8C37F}"/>
                  </a:ext>
                </a:extLst>
              </p:cNvPr>
              <p:cNvSpPr txBox="1"/>
              <p:nvPr/>
            </p:nvSpPr>
            <p:spPr>
              <a:xfrm>
                <a:off x="328820" y="5026440"/>
                <a:ext cx="4246235" cy="1569660"/>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mn-lt"/>
                  </a:rPr>
                  <a:t>High variability plasma impedance</a:t>
                </a:r>
              </a:p>
              <a:p>
                <a:pPr marL="285750" indent="-285750">
                  <a:buFont typeface="Arial" panose="020B0604020202020204" pitchFamily="34" charset="0"/>
                  <a:buChar char="•"/>
                </a:pPr>
                <a:r>
                  <a:rPr lang="en-GB" sz="1600" dirty="0">
                    <a:latin typeface="+mn-lt"/>
                  </a:rPr>
                  <a:t>Unknown plasma dynamics</a:t>
                </a:r>
              </a:p>
              <a:p>
                <a:pPr marL="285750" indent="-285750">
                  <a:buFont typeface="Arial" panose="020B0604020202020204" pitchFamily="34" charset="0"/>
                  <a:buChar char="•"/>
                </a:pPr>
                <a:r>
                  <a:rPr lang="en-GB" sz="1600" dirty="0">
                    <a:latin typeface="+mn-lt"/>
                  </a:rPr>
                  <a:t>Complex physics model</a:t>
                </a:r>
              </a:p>
              <a:p>
                <a:pPr marL="285750" indent="-285750">
                  <a:buFont typeface="Arial" panose="020B0604020202020204" pitchFamily="34" charset="0"/>
                  <a:buChar char="•"/>
                </a:pPr>
                <a:r>
                  <a:rPr lang="en-GB" sz="1600" dirty="0">
                    <a:latin typeface="+mn-lt"/>
                  </a:rPr>
                  <a:t>Maximum power transfer is </a:t>
                </a:r>
                <a:br>
                  <a:rPr lang="en-GB" sz="1600" dirty="0">
                    <a:latin typeface="+mn-lt"/>
                  </a:rPr>
                </a:br>
                <a:r>
                  <a:rPr lang="en-GB" sz="1600" dirty="0">
                    <a:latin typeface="+mn-lt"/>
                  </a:rPr>
                  <a:t>granted when  </a:t>
                </a:r>
                <a14:m>
                  <m:oMath xmlns:m="http://schemas.openxmlformats.org/officeDocument/2006/math">
                    <m:sSub>
                      <m:sSubPr>
                        <m:ctrlPr>
                          <a:rPr lang="en-GB" sz="1600" i="1">
                            <a:latin typeface="Cambria Math" panose="02040503050406030204" pitchFamily="18" charset="0"/>
                          </a:rPr>
                        </m:ctrlPr>
                      </m:sSubPr>
                      <m:e>
                        <m:r>
                          <a:rPr lang="en-GB" sz="1600">
                            <a:latin typeface="Cambria Math" panose="02040503050406030204" pitchFamily="18" charset="0"/>
                          </a:rPr>
                          <m:t>𝑍</m:t>
                        </m:r>
                      </m:e>
                      <m:sub>
                        <m:r>
                          <a:rPr lang="en-GB" sz="1600">
                            <a:latin typeface="Cambria Math" panose="02040503050406030204" pitchFamily="18" charset="0"/>
                          </a:rPr>
                          <m:t>𝑠</m:t>
                        </m:r>
                      </m:sub>
                    </m:sSub>
                    <m:r>
                      <a:rPr lang="en-GB" sz="1600">
                        <a:latin typeface="Cambria Math" panose="02040503050406030204" pitchFamily="18" charset="0"/>
                      </a:rPr>
                      <m:t>=</m:t>
                    </m:r>
                    <m:sSubSup>
                      <m:sSubSupPr>
                        <m:ctrlPr>
                          <a:rPr lang="en-GB" sz="1600" i="1">
                            <a:latin typeface="Cambria Math" panose="02040503050406030204" pitchFamily="18" charset="0"/>
                          </a:rPr>
                        </m:ctrlPr>
                      </m:sSubSupPr>
                      <m:e>
                        <m:r>
                          <a:rPr lang="en-GB" sz="1600">
                            <a:latin typeface="Cambria Math" panose="02040503050406030204" pitchFamily="18" charset="0"/>
                          </a:rPr>
                          <m:t>𝑍</m:t>
                        </m:r>
                      </m:e>
                      <m:sub>
                        <m:r>
                          <a:rPr lang="en-GB" sz="1600">
                            <a:latin typeface="Cambria Math" panose="02040503050406030204" pitchFamily="18" charset="0"/>
                          </a:rPr>
                          <m:t>𝑀</m:t>
                        </m:r>
                      </m:sub>
                      <m:sup>
                        <m:r>
                          <a:rPr lang="en-GB" sz="1600">
                            <a:latin typeface="Cambria Math" panose="02040503050406030204" pitchFamily="18" charset="0"/>
                          </a:rPr>
                          <m:t>∗</m:t>
                        </m:r>
                      </m:sup>
                    </m:sSubSup>
                    <m:r>
                      <a:rPr lang="en-GB" sz="1600">
                        <a:latin typeface="Cambria Math" panose="02040503050406030204" pitchFamily="18" charset="0"/>
                      </a:rPr>
                      <m:t>=50+</m:t>
                    </m:r>
                    <m:r>
                      <a:rPr lang="en-GB" sz="1600">
                        <a:latin typeface="Cambria Math" panose="02040503050406030204" pitchFamily="18" charset="0"/>
                      </a:rPr>
                      <m:t>𝑗</m:t>
                    </m:r>
                    <m:r>
                      <a:rPr lang="en-GB" sz="1600">
                        <a:latin typeface="Cambria Math" panose="02040503050406030204" pitchFamily="18" charset="0"/>
                      </a:rPr>
                      <m:t>0</m:t>
                    </m:r>
                  </m:oMath>
                </a14:m>
                <a:endParaRPr lang="en-GB" sz="1600" dirty="0">
                  <a:latin typeface="+mn-lt"/>
                </a:endParaRPr>
              </a:p>
              <a:p>
                <a:pPr marL="285750" indent="-285750">
                  <a:buFont typeface="Arial" panose="020B0604020202020204" pitchFamily="34" charset="0"/>
                  <a:buChar char="•"/>
                </a:pPr>
                <a:endParaRPr lang="en-US" sz="1600" dirty="0">
                  <a:latin typeface="+mn-lt"/>
                </a:endParaRPr>
              </a:p>
            </p:txBody>
          </p:sp>
        </mc:Choice>
        <mc:Fallback xmlns="">
          <p:sp>
            <p:nvSpPr>
              <p:cNvPr id="12" name="TextBox 11">
                <a:extLst>
                  <a:ext uri="{FF2B5EF4-FFF2-40B4-BE49-F238E27FC236}">
                    <a16:creationId xmlns:a16="http://schemas.microsoft.com/office/drawing/2014/main" id="{6E707400-B39A-4678-90C1-4EACDED8C37F}"/>
                  </a:ext>
                </a:extLst>
              </p:cNvPr>
              <p:cNvSpPr txBox="1">
                <a:spLocks noRot="1" noChangeAspect="1" noMove="1" noResize="1" noEditPoints="1" noAdjustHandles="1" noChangeArrowheads="1" noChangeShapeType="1" noTextEdit="1"/>
              </p:cNvSpPr>
              <p:nvPr/>
            </p:nvSpPr>
            <p:spPr>
              <a:xfrm>
                <a:off x="328820" y="5026440"/>
                <a:ext cx="4246235" cy="1569660"/>
              </a:xfrm>
              <a:prstGeom prst="rect">
                <a:avLst/>
              </a:prstGeom>
              <a:blipFill>
                <a:blip r:embed="rId4"/>
                <a:stretch>
                  <a:fillRect l="-574" t="-1167"/>
                </a:stretch>
              </a:blipFill>
            </p:spPr>
            <p:txBody>
              <a:bodyPr/>
              <a:lstStyle/>
              <a:p>
                <a:r>
                  <a:rPr lang="en-US">
                    <a:noFill/>
                  </a:rPr>
                  <a:t> </a:t>
                </a:r>
              </a:p>
            </p:txBody>
          </p:sp>
        </mc:Fallback>
      </mc:AlternateContent>
      <p:sp>
        <p:nvSpPr>
          <p:cNvPr id="18" name="Marcador de fecha 3">
            <a:extLst>
              <a:ext uri="{FF2B5EF4-FFF2-40B4-BE49-F238E27FC236}">
                <a16:creationId xmlns:a16="http://schemas.microsoft.com/office/drawing/2014/main" id="{0027DD38-D087-4AAE-A930-6C6C684D8C0C}"/>
              </a:ext>
            </a:extLst>
          </p:cNvPr>
          <p:cNvSpPr>
            <a:spLocks noGrp="1"/>
          </p:cNvSpPr>
          <p:nvPr>
            <p:ph type="dt" sz="half" idx="10"/>
          </p:nvPr>
        </p:nvSpPr>
        <p:spPr>
          <a:xfrm>
            <a:off x="0" y="6453188"/>
            <a:ext cx="1905000" cy="404812"/>
          </a:xfrm>
        </p:spPr>
        <p:txBody>
          <a:bodyPr/>
          <a:lstStyle/>
          <a:p>
            <a:pPr>
              <a:defRPr/>
            </a:pPr>
            <a:r>
              <a:rPr lang="en-US" dirty="0"/>
              <a:t>08/08/2021</a:t>
            </a:r>
          </a:p>
        </p:txBody>
      </p:sp>
      <p:sp>
        <p:nvSpPr>
          <p:cNvPr id="19" name="Marcador de pie de página 4">
            <a:extLst>
              <a:ext uri="{FF2B5EF4-FFF2-40B4-BE49-F238E27FC236}">
                <a16:creationId xmlns:a16="http://schemas.microsoft.com/office/drawing/2014/main" id="{CC36B99C-058D-4DCB-A742-B3D4014FE5EE}"/>
              </a:ext>
            </a:extLst>
          </p:cNvPr>
          <p:cNvSpPr>
            <a:spLocks noGrp="1"/>
          </p:cNvSpPr>
          <p:nvPr>
            <p:ph type="ftr" sz="quarter" idx="11"/>
          </p:nvPr>
        </p:nvSpPr>
        <p:spPr>
          <a:xfrm>
            <a:off x="1733970" y="6524625"/>
            <a:ext cx="6335713" cy="333375"/>
          </a:xfrm>
        </p:spPr>
        <p:txBody>
          <a:bodyPr/>
          <a:lstStyle/>
          <a:p>
            <a:r>
              <a:rPr lang="en-US" dirty="0"/>
              <a:t>FO ESC with dithering noise for RF Impedance Matching</a:t>
            </a:r>
          </a:p>
        </p:txBody>
      </p:sp>
      <p:grpSp>
        <p:nvGrpSpPr>
          <p:cNvPr id="29" name="Group 28">
            <a:extLst>
              <a:ext uri="{FF2B5EF4-FFF2-40B4-BE49-F238E27FC236}">
                <a16:creationId xmlns:a16="http://schemas.microsoft.com/office/drawing/2014/main" id="{517A68F5-57A6-4945-A91C-7E761C88FED4}"/>
              </a:ext>
            </a:extLst>
          </p:cNvPr>
          <p:cNvGrpSpPr/>
          <p:nvPr/>
        </p:nvGrpSpPr>
        <p:grpSpPr>
          <a:xfrm>
            <a:off x="4304172" y="5053738"/>
            <a:ext cx="2448272" cy="1155785"/>
            <a:chOff x="4060248" y="5236902"/>
            <a:chExt cx="2448272" cy="1155785"/>
          </a:xfrm>
        </p:grpSpPr>
        <p:pic>
          <p:nvPicPr>
            <p:cNvPr id="23" name="Picture 22">
              <a:extLst>
                <a:ext uri="{FF2B5EF4-FFF2-40B4-BE49-F238E27FC236}">
                  <a16:creationId xmlns:a16="http://schemas.microsoft.com/office/drawing/2014/main" id="{1384BECA-B17C-4181-ABBE-8C416EA1EF8E}"/>
                </a:ext>
              </a:extLst>
            </p:cNvPr>
            <p:cNvPicPr>
              <a:picLocks noChangeAspect="1"/>
            </p:cNvPicPr>
            <p:nvPr/>
          </p:nvPicPr>
          <p:blipFill>
            <a:blip r:embed="rId5"/>
            <a:stretch>
              <a:fillRect/>
            </a:stretch>
          </p:blipFill>
          <p:spPr>
            <a:xfrm>
              <a:off x="4126997" y="5538913"/>
              <a:ext cx="1728192" cy="791220"/>
            </a:xfrm>
            <a:prstGeom prst="rect">
              <a:avLst/>
            </a:prstGeom>
          </p:spPr>
        </p:pic>
        <p:sp>
          <p:nvSpPr>
            <p:cNvPr id="24" name="TextBox 23">
              <a:extLst>
                <a:ext uri="{FF2B5EF4-FFF2-40B4-BE49-F238E27FC236}">
                  <a16:creationId xmlns:a16="http://schemas.microsoft.com/office/drawing/2014/main" id="{EB29A06D-9993-4DDF-94BF-AFE9A65D42C7}"/>
                </a:ext>
              </a:extLst>
            </p:cNvPr>
            <p:cNvSpPr txBox="1"/>
            <p:nvPr/>
          </p:nvSpPr>
          <p:spPr>
            <a:xfrm>
              <a:off x="4060248" y="5236902"/>
              <a:ext cx="2448272" cy="369332"/>
            </a:xfrm>
            <a:prstGeom prst="rect">
              <a:avLst/>
            </a:prstGeom>
            <a:noFill/>
          </p:spPr>
          <p:txBody>
            <a:bodyPr wrap="square" rtlCol="0">
              <a:spAutoFit/>
            </a:bodyPr>
            <a:lstStyle/>
            <a:p>
              <a:r>
                <a:rPr lang="en-GB" sz="1800" dirty="0">
                  <a:latin typeface="+mn-lt"/>
                </a:rPr>
                <a:t>Reflection coefficient </a:t>
              </a:r>
              <a:endParaRPr lang="en-US" sz="1800" dirty="0">
                <a:latin typeface="+mn-lt"/>
              </a:endParaRPr>
            </a:p>
          </p:txBody>
        </p:sp>
        <p:sp>
          <p:nvSpPr>
            <p:cNvPr id="25" name="Rectangle 24">
              <a:extLst>
                <a:ext uri="{FF2B5EF4-FFF2-40B4-BE49-F238E27FC236}">
                  <a16:creationId xmlns:a16="http://schemas.microsoft.com/office/drawing/2014/main" id="{EEAB6B17-8FB0-4D8D-AAC6-353BD340F607}"/>
                </a:ext>
              </a:extLst>
            </p:cNvPr>
            <p:cNvSpPr/>
            <p:nvPr/>
          </p:nvSpPr>
          <p:spPr bwMode="auto">
            <a:xfrm>
              <a:off x="4060248" y="5236902"/>
              <a:ext cx="2127999" cy="1155785"/>
            </a:xfrm>
            <a:prstGeom prst="rect">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F0F3BB2-43CA-41B9-8976-26B44BB271FF}"/>
                  </a:ext>
                </a:extLst>
              </p:cNvPr>
              <p:cNvSpPr txBox="1"/>
              <p:nvPr/>
            </p:nvSpPr>
            <p:spPr>
              <a:xfrm>
                <a:off x="6819193" y="5355749"/>
                <a:ext cx="1960793" cy="646331"/>
              </a:xfrm>
              <a:prstGeom prst="rect">
                <a:avLst/>
              </a:prstGeom>
              <a:noFill/>
            </p:spPr>
            <p:txBody>
              <a:bodyPr wrap="none" rtlCol="0">
                <a:spAutoFit/>
              </a:bodyPr>
              <a:lstStyle/>
              <a:p>
                <a:r>
                  <a:rPr lang="en-GB" sz="1800" dirty="0">
                    <a:solidFill>
                      <a:srgbClr val="FF0000"/>
                    </a:solidFill>
                  </a:rPr>
                  <a:t>Optimization goal</a:t>
                </a:r>
              </a:p>
              <a:p>
                <a:pPr/>
                <a14:m>
                  <m:oMathPara xmlns:m="http://schemas.openxmlformats.org/officeDocument/2006/math">
                    <m:oMathParaPr>
                      <m:jc m:val="centerGroup"/>
                    </m:oMathParaPr>
                    <m:oMath xmlns:m="http://schemas.openxmlformats.org/officeDocument/2006/math">
                      <m:r>
                        <m:rPr>
                          <m:sty m:val="p"/>
                        </m:rPr>
                        <a:rPr lang="en-GB" sz="1800" b="0" i="0" smtClean="0">
                          <a:solidFill>
                            <a:srgbClr val="FF0000"/>
                          </a:solidFill>
                          <a:latin typeface="Cambria Math" panose="02040503050406030204" pitchFamily="18" charset="0"/>
                        </a:rPr>
                        <m:t>Γ</m:t>
                      </m:r>
                      <m:r>
                        <a:rPr lang="en-GB" sz="1800" b="0" i="1" smtClean="0">
                          <a:solidFill>
                            <a:srgbClr val="FF0000"/>
                          </a:solidFill>
                          <a:latin typeface="Cambria Math" panose="02040503050406030204" pitchFamily="18" charset="0"/>
                        </a:rPr>
                        <m:t>=0</m:t>
                      </m:r>
                    </m:oMath>
                  </m:oMathPara>
                </a14:m>
                <a:endParaRPr lang="en-US" sz="1800" dirty="0">
                  <a:solidFill>
                    <a:srgbClr val="FF0000"/>
                  </a:solidFill>
                </a:endParaRPr>
              </a:p>
            </p:txBody>
          </p:sp>
        </mc:Choice>
        <mc:Fallback xmlns="">
          <p:sp>
            <p:nvSpPr>
              <p:cNvPr id="26" name="TextBox 25">
                <a:extLst>
                  <a:ext uri="{FF2B5EF4-FFF2-40B4-BE49-F238E27FC236}">
                    <a16:creationId xmlns:a16="http://schemas.microsoft.com/office/drawing/2014/main" id="{CF0F3BB2-43CA-41B9-8976-26B44BB271FF}"/>
                  </a:ext>
                </a:extLst>
              </p:cNvPr>
              <p:cNvSpPr txBox="1">
                <a:spLocks noRot="1" noChangeAspect="1" noMove="1" noResize="1" noEditPoints="1" noAdjustHandles="1" noChangeArrowheads="1" noChangeShapeType="1" noTextEdit="1"/>
              </p:cNvSpPr>
              <p:nvPr/>
            </p:nvSpPr>
            <p:spPr>
              <a:xfrm>
                <a:off x="6819193" y="5355749"/>
                <a:ext cx="1960793" cy="646331"/>
              </a:xfrm>
              <a:prstGeom prst="rect">
                <a:avLst/>
              </a:prstGeom>
              <a:blipFill>
                <a:blip r:embed="rId6"/>
                <a:stretch>
                  <a:fillRect l="-2804" t="-5660" r="-2181"/>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39941C31-914B-4F96-80BA-85E8AB15A380}"/>
              </a:ext>
            </a:extLst>
          </p:cNvPr>
          <p:cNvGrpSpPr/>
          <p:nvPr/>
        </p:nvGrpSpPr>
        <p:grpSpPr>
          <a:xfrm>
            <a:off x="179512" y="2097094"/>
            <a:ext cx="8117598" cy="2641543"/>
            <a:chOff x="753574" y="2394475"/>
            <a:chExt cx="7541534" cy="2641543"/>
          </a:xfrm>
        </p:grpSpPr>
        <p:pic>
          <p:nvPicPr>
            <p:cNvPr id="8" name="Picture 7" descr="Text&#10;&#10;Description automatically generated">
              <a:extLst>
                <a:ext uri="{FF2B5EF4-FFF2-40B4-BE49-F238E27FC236}">
                  <a16:creationId xmlns:a16="http://schemas.microsoft.com/office/drawing/2014/main" id="{1D02D7BB-284D-4B9E-A6ED-57EBFAD25C91}"/>
                </a:ext>
              </a:extLst>
            </p:cNvPr>
            <p:cNvPicPr>
              <a:picLocks noChangeAspect="1"/>
            </p:cNvPicPr>
            <p:nvPr/>
          </p:nvPicPr>
          <p:blipFill rotWithShape="1">
            <a:blip r:embed="rId7">
              <a:extLst>
                <a:ext uri="{28A0092B-C50C-407E-A947-70E740481C1C}">
                  <a14:useLocalDpi xmlns:a14="http://schemas.microsoft.com/office/drawing/2010/main" val="0"/>
                </a:ext>
              </a:extLst>
            </a:blip>
            <a:srcRect b="19146"/>
            <a:stretch/>
          </p:blipFill>
          <p:spPr>
            <a:xfrm>
              <a:off x="753574" y="2394475"/>
              <a:ext cx="7492389" cy="2641543"/>
            </a:xfrm>
            <a:prstGeom prst="rect">
              <a:avLst/>
            </a:prstGeom>
          </p:spPr>
        </p:pic>
        <p:grpSp>
          <p:nvGrpSpPr>
            <p:cNvPr id="4" name="Group 3">
              <a:extLst>
                <a:ext uri="{FF2B5EF4-FFF2-40B4-BE49-F238E27FC236}">
                  <a16:creationId xmlns:a16="http://schemas.microsoft.com/office/drawing/2014/main" id="{60AD4D0E-3EEF-40B3-B96E-50F8A4F8EFA5}"/>
                </a:ext>
              </a:extLst>
            </p:cNvPr>
            <p:cNvGrpSpPr/>
            <p:nvPr/>
          </p:nvGrpSpPr>
          <p:grpSpPr>
            <a:xfrm>
              <a:off x="5171989" y="2455805"/>
              <a:ext cx="3123119" cy="2580213"/>
              <a:chOff x="5940152" y="2581837"/>
              <a:chExt cx="2677266" cy="2036550"/>
            </a:xfrm>
          </p:grpSpPr>
          <p:sp>
            <p:nvSpPr>
              <p:cNvPr id="27" name="Rectangle 26">
                <a:extLst>
                  <a:ext uri="{FF2B5EF4-FFF2-40B4-BE49-F238E27FC236}">
                    <a16:creationId xmlns:a16="http://schemas.microsoft.com/office/drawing/2014/main" id="{1E498108-860A-4730-BE55-BA1B6C97729B}"/>
                  </a:ext>
                </a:extLst>
              </p:cNvPr>
              <p:cNvSpPr/>
              <p:nvPr/>
            </p:nvSpPr>
            <p:spPr bwMode="auto">
              <a:xfrm>
                <a:off x="5940152" y="2928712"/>
                <a:ext cx="2677266" cy="1689675"/>
              </a:xfrm>
              <a:prstGeom prst="rect">
                <a:avLst/>
              </a:prstGeom>
              <a:noFill/>
              <a:ln w="9525" cap="flat" cmpd="sng" algn="ctr">
                <a:solidFill>
                  <a:srgbClr val="00B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FBF3507-FE65-443D-A99C-F72DFF433F6E}"/>
                      </a:ext>
                    </a:extLst>
                  </p:cNvPr>
                  <p:cNvSpPr txBox="1"/>
                  <p:nvPr/>
                </p:nvSpPr>
                <p:spPr>
                  <a:xfrm>
                    <a:off x="6134396" y="2581837"/>
                    <a:ext cx="5558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𝑍</m:t>
                              </m:r>
                            </m:e>
                            <m:sub>
                              <m:r>
                                <a:rPr lang="en-GB" sz="1800" b="0" i="1" smtClean="0">
                                  <a:latin typeface="Cambria Math" panose="02040503050406030204" pitchFamily="18" charset="0"/>
                                </a:rPr>
                                <m:t>𝑚</m:t>
                              </m:r>
                            </m:sub>
                          </m:sSub>
                        </m:oMath>
                      </m:oMathPara>
                    </a14:m>
                    <a:endParaRPr lang="en-US" sz="1800" dirty="0"/>
                  </a:p>
                </p:txBody>
              </p:sp>
            </mc:Choice>
            <mc:Fallback xmlns="">
              <p:sp>
                <p:nvSpPr>
                  <p:cNvPr id="28" name="TextBox 27">
                    <a:extLst>
                      <a:ext uri="{FF2B5EF4-FFF2-40B4-BE49-F238E27FC236}">
                        <a16:creationId xmlns:a16="http://schemas.microsoft.com/office/drawing/2014/main" id="{2FBF3507-FE65-443D-A99C-F72DFF433F6E}"/>
                      </a:ext>
                    </a:extLst>
                  </p:cNvPr>
                  <p:cNvSpPr txBox="1">
                    <a:spLocks noRot="1" noChangeAspect="1" noMove="1" noResize="1" noEditPoints="1" noAdjustHandles="1" noChangeArrowheads="1" noChangeShapeType="1" noTextEdit="1"/>
                  </p:cNvSpPr>
                  <p:nvPr/>
                </p:nvSpPr>
                <p:spPr>
                  <a:xfrm>
                    <a:off x="6134396" y="2581837"/>
                    <a:ext cx="555858" cy="369332"/>
                  </a:xfrm>
                  <a:prstGeom prst="rect">
                    <a:avLst/>
                  </a:prstGeom>
                  <a:blipFill>
                    <a:blip r:embed="rId8"/>
                    <a:stretch>
                      <a:fillRect/>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43D4775-C039-4ECD-8BE6-050A7640A6B2}"/>
                  </a:ext>
                </a:extLst>
              </p:cNvPr>
              <p:cNvSpPr txBox="1"/>
              <p:nvPr/>
            </p:nvSpPr>
            <p:spPr>
              <a:xfrm>
                <a:off x="4079129" y="2403643"/>
                <a:ext cx="48109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𝑍</m:t>
                          </m:r>
                        </m:e>
                        <m:sub>
                          <m:r>
                            <a:rPr lang="en-US" sz="1800" b="0" i="1" smtClean="0">
                              <a:latin typeface="Cambria Math" panose="02040503050406030204" pitchFamily="18" charset="0"/>
                            </a:rPr>
                            <m:t>𝑠</m:t>
                          </m:r>
                        </m:sub>
                      </m:sSub>
                    </m:oMath>
                  </m:oMathPara>
                </a14:m>
                <a:endParaRPr lang="en-US" sz="1800" dirty="0"/>
              </a:p>
            </p:txBody>
          </p:sp>
        </mc:Choice>
        <mc:Fallback xmlns="">
          <p:sp>
            <p:nvSpPr>
              <p:cNvPr id="30" name="TextBox 29">
                <a:extLst>
                  <a:ext uri="{FF2B5EF4-FFF2-40B4-BE49-F238E27FC236}">
                    <a16:creationId xmlns:a16="http://schemas.microsoft.com/office/drawing/2014/main" id="{C43D4775-C039-4ECD-8BE6-050A7640A6B2}"/>
                  </a:ext>
                </a:extLst>
              </p:cNvPr>
              <p:cNvSpPr txBox="1">
                <a:spLocks noRot="1" noChangeAspect="1" noMove="1" noResize="1" noEditPoints="1" noAdjustHandles="1" noChangeArrowheads="1" noChangeShapeType="1" noTextEdit="1"/>
              </p:cNvSpPr>
              <p:nvPr/>
            </p:nvSpPr>
            <p:spPr>
              <a:xfrm>
                <a:off x="4079129" y="2403643"/>
                <a:ext cx="481093" cy="369332"/>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83014574"/>
      </p:ext>
    </p:extLst>
  </p:cSld>
  <p:clrMapOvr>
    <a:masterClrMapping/>
  </p:clrMapOvr>
  <p:transition advTm="16357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ECBD9-D251-4386-A557-2534098795C1}"/>
              </a:ext>
            </a:extLst>
          </p:cNvPr>
          <p:cNvSpPr>
            <a:spLocks noGrp="1"/>
          </p:cNvSpPr>
          <p:nvPr>
            <p:ph type="title"/>
          </p:nvPr>
        </p:nvSpPr>
        <p:spPr/>
        <p:txBody>
          <a:bodyPr/>
          <a:lstStyle/>
          <a:p>
            <a:r>
              <a:rPr lang="en-GB" dirty="0"/>
              <a:t>1.Introduction</a:t>
            </a:r>
            <a:endParaRPr lang="en-US" dirty="0"/>
          </a:p>
        </p:txBody>
      </p:sp>
      <p:sp>
        <p:nvSpPr>
          <p:cNvPr id="3" name="Content Placeholder 2">
            <a:extLst>
              <a:ext uri="{FF2B5EF4-FFF2-40B4-BE49-F238E27FC236}">
                <a16:creationId xmlns:a16="http://schemas.microsoft.com/office/drawing/2014/main" id="{0ACBE36B-8B00-4369-AF43-A08ACF1F2E30}"/>
              </a:ext>
            </a:extLst>
          </p:cNvPr>
          <p:cNvSpPr>
            <a:spLocks noGrp="1"/>
          </p:cNvSpPr>
          <p:nvPr>
            <p:ph idx="1"/>
          </p:nvPr>
        </p:nvSpPr>
        <p:spPr>
          <a:xfrm>
            <a:off x="85042" y="1767316"/>
            <a:ext cx="4054910" cy="4488288"/>
          </a:xfrm>
        </p:spPr>
        <p:txBody>
          <a:bodyPr/>
          <a:lstStyle/>
          <a:p>
            <a:pPr marL="0" indent="0" algn="just">
              <a:buNone/>
            </a:pPr>
            <a:r>
              <a:rPr lang="en-GB" sz="2000" b="1" dirty="0"/>
              <a:t>Types of impedance matching: </a:t>
            </a:r>
          </a:p>
          <a:p>
            <a:pPr marL="0" indent="0" algn="just">
              <a:buNone/>
            </a:pPr>
            <a:endParaRPr lang="en-GB" sz="2000" dirty="0"/>
          </a:p>
          <a:p>
            <a:pPr algn="just"/>
            <a:r>
              <a:rPr lang="en-GB" sz="2000" b="1" dirty="0"/>
              <a:t>Passive Impedance Matching</a:t>
            </a:r>
          </a:p>
          <a:p>
            <a:pPr lvl="1" algn="just"/>
            <a:r>
              <a:rPr lang="en-GB" sz="1800" b="1" dirty="0"/>
              <a:t>Fixed loads</a:t>
            </a:r>
          </a:p>
          <a:p>
            <a:pPr lvl="1" algn="just"/>
            <a:r>
              <a:rPr lang="en-GB" sz="1800" dirty="0"/>
              <a:t>Impedance adjusted by fixed capacitor or inductors</a:t>
            </a:r>
          </a:p>
          <a:p>
            <a:pPr algn="just"/>
            <a:endParaRPr lang="en-GB" sz="2000" dirty="0"/>
          </a:p>
          <a:p>
            <a:pPr algn="just"/>
            <a:r>
              <a:rPr lang="en-GB" sz="2000" b="1" dirty="0"/>
              <a:t>Automatic Impedance Matching</a:t>
            </a:r>
          </a:p>
          <a:p>
            <a:pPr lvl="1" algn="just"/>
            <a:r>
              <a:rPr lang="en-GB" sz="1800" dirty="0"/>
              <a:t>Real-time varying capacitors</a:t>
            </a:r>
          </a:p>
          <a:p>
            <a:pPr lvl="1" algn="just"/>
            <a:r>
              <a:rPr lang="en-GB" sz="1800" dirty="0"/>
              <a:t>PID control</a:t>
            </a:r>
          </a:p>
          <a:p>
            <a:pPr lvl="1" algn="just"/>
            <a:r>
              <a:rPr lang="en-GB" sz="1800" dirty="0"/>
              <a:t>Gradient based</a:t>
            </a:r>
          </a:p>
          <a:p>
            <a:pPr lvl="1" algn="just"/>
            <a:r>
              <a:rPr lang="en-GB" sz="1800" dirty="0"/>
              <a:t>Seeking algorithms (Magnitude and phase)</a:t>
            </a:r>
            <a:endParaRPr lang="en-US" sz="1800" dirty="0"/>
          </a:p>
        </p:txBody>
      </p:sp>
      <p:sp>
        <p:nvSpPr>
          <p:cNvPr id="6" name="Slide Number Placeholder 5">
            <a:extLst>
              <a:ext uri="{FF2B5EF4-FFF2-40B4-BE49-F238E27FC236}">
                <a16:creationId xmlns:a16="http://schemas.microsoft.com/office/drawing/2014/main" id="{8C17314C-2A0C-4BB3-91B8-885EE65D8D97}"/>
              </a:ext>
            </a:extLst>
          </p:cNvPr>
          <p:cNvSpPr>
            <a:spLocks noGrp="1"/>
          </p:cNvSpPr>
          <p:nvPr>
            <p:ph type="sldNum" sz="quarter" idx="12"/>
          </p:nvPr>
        </p:nvSpPr>
        <p:spPr/>
        <p:txBody>
          <a:bodyPr/>
          <a:lstStyle/>
          <a:p>
            <a:pPr>
              <a:defRPr/>
            </a:pPr>
            <a:r>
              <a:rPr lang="en-US"/>
              <a:t>Slide-</a:t>
            </a:r>
            <a:fld id="{5364909A-3F3E-460A-BC82-B071F2D46A2C}" type="slidenum">
              <a:rPr lang="en-US" smtClean="0"/>
              <a:pPr>
                <a:defRPr/>
              </a:pPr>
              <a:t>4</a:t>
            </a:fld>
            <a:r>
              <a:rPr lang="en-US"/>
              <a:t>/1024</a:t>
            </a:r>
            <a:endParaRPr lang="en-US" dirty="0"/>
          </a:p>
        </p:txBody>
      </p:sp>
      <p:sp>
        <p:nvSpPr>
          <p:cNvPr id="7" name="Marcador de fecha 3">
            <a:extLst>
              <a:ext uri="{FF2B5EF4-FFF2-40B4-BE49-F238E27FC236}">
                <a16:creationId xmlns:a16="http://schemas.microsoft.com/office/drawing/2014/main" id="{D03727A6-1C5D-459E-87D0-9DBB8F703BBD}"/>
              </a:ext>
            </a:extLst>
          </p:cNvPr>
          <p:cNvSpPr>
            <a:spLocks noGrp="1"/>
          </p:cNvSpPr>
          <p:nvPr>
            <p:ph type="dt" sz="half" idx="10"/>
          </p:nvPr>
        </p:nvSpPr>
        <p:spPr>
          <a:xfrm>
            <a:off x="0" y="6453188"/>
            <a:ext cx="1905000" cy="404812"/>
          </a:xfrm>
        </p:spPr>
        <p:txBody>
          <a:bodyPr/>
          <a:lstStyle/>
          <a:p>
            <a:pPr>
              <a:defRPr/>
            </a:pPr>
            <a:r>
              <a:rPr lang="en-US" dirty="0"/>
              <a:t>08/08/2021</a:t>
            </a:r>
          </a:p>
        </p:txBody>
      </p:sp>
      <p:sp>
        <p:nvSpPr>
          <p:cNvPr id="8" name="Marcador de pie de página 4">
            <a:extLst>
              <a:ext uri="{FF2B5EF4-FFF2-40B4-BE49-F238E27FC236}">
                <a16:creationId xmlns:a16="http://schemas.microsoft.com/office/drawing/2014/main" id="{DF6B4EFC-675F-478D-8506-2E44DDA3D232}"/>
              </a:ext>
            </a:extLst>
          </p:cNvPr>
          <p:cNvSpPr>
            <a:spLocks noGrp="1"/>
          </p:cNvSpPr>
          <p:nvPr>
            <p:ph type="ftr" sz="quarter" idx="11"/>
          </p:nvPr>
        </p:nvSpPr>
        <p:spPr>
          <a:xfrm>
            <a:off x="1733970" y="6524625"/>
            <a:ext cx="6335713" cy="333375"/>
          </a:xfrm>
        </p:spPr>
        <p:txBody>
          <a:bodyPr/>
          <a:lstStyle/>
          <a:p>
            <a:r>
              <a:rPr lang="en-US" dirty="0"/>
              <a:t>FO ESC with dithering noise for RF Impedance Matching</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20DF629-FC80-49C0-86C7-B83C48D6D230}"/>
                  </a:ext>
                </a:extLst>
              </p:cNvPr>
              <p:cNvSpPr txBox="1"/>
              <p:nvPr/>
            </p:nvSpPr>
            <p:spPr>
              <a:xfrm>
                <a:off x="4716016" y="2241745"/>
                <a:ext cx="4248472" cy="3477875"/>
              </a:xfrm>
              <a:prstGeom prst="rect">
                <a:avLst/>
              </a:prstGeom>
              <a:noFill/>
            </p:spPr>
            <p:txBody>
              <a:bodyPr wrap="square" rtlCol="0">
                <a:spAutoFit/>
              </a:bodyPr>
              <a:lstStyle/>
              <a:p>
                <a:pPr algn="just"/>
                <a:r>
                  <a:rPr lang="en-US" sz="2000" dirty="0">
                    <a:latin typeface="+mn-lt"/>
                  </a:rPr>
                  <a:t>The impedance matching success is measured usually for a</a:t>
                </a:r>
                <a:r>
                  <a:rPr lang="en-US" sz="2000" b="1" dirty="0">
                    <a:latin typeface="+mn-lt"/>
                  </a:rPr>
                  <a:t> single and invariant load without</a:t>
                </a:r>
                <a:r>
                  <a:rPr lang="en-US" sz="2000" dirty="0">
                    <a:latin typeface="+mn-lt"/>
                  </a:rPr>
                  <a:t> considering performance criteria like:</a:t>
                </a:r>
              </a:p>
              <a:p>
                <a:pPr algn="just"/>
                <a:endParaRPr lang="en-US" sz="2000" dirty="0">
                  <a:latin typeface="+mn-lt"/>
                </a:endParaRPr>
              </a:p>
              <a:p>
                <a:pPr marL="342900" indent="-342900" algn="just">
                  <a:buFont typeface="Arial" panose="020B0604020202020204" pitchFamily="34" charset="0"/>
                  <a:buChar char="•"/>
                </a:pPr>
                <a:r>
                  <a:rPr lang="en-US" sz="2000" b="1" dirty="0">
                    <a:latin typeface="+mn-lt"/>
                  </a:rPr>
                  <a:t>Settling time</a:t>
                </a:r>
              </a:p>
              <a:p>
                <a:pPr marL="342900" indent="-342900" algn="just">
                  <a:buFont typeface="Arial" panose="020B0604020202020204" pitchFamily="34" charset="0"/>
                  <a:buChar char="•"/>
                </a:pPr>
                <a:r>
                  <a:rPr lang="en-US" sz="2000" b="1" dirty="0">
                    <a:latin typeface="+mn-lt"/>
                  </a:rPr>
                  <a:t>Reflected power coefficient </a:t>
                </a:r>
                <a14:m>
                  <m:oMath xmlns:m="http://schemas.openxmlformats.org/officeDocument/2006/math">
                    <m:r>
                      <a:rPr lang="en-US" sz="2000" b="1" i="0" smtClean="0">
                        <a:latin typeface="Cambria Math" panose="02040503050406030204" pitchFamily="18" charset="0"/>
                      </a:rPr>
                      <m:t>𝚪</m:t>
                    </m:r>
                  </m:oMath>
                </a14:m>
                <a:endParaRPr lang="en-US" sz="2000" b="1" dirty="0">
                  <a:latin typeface="+mn-lt"/>
                </a:endParaRPr>
              </a:p>
              <a:p>
                <a:pPr marL="342900" indent="-342900" algn="just">
                  <a:buFont typeface="Arial" panose="020B0604020202020204" pitchFamily="34" charset="0"/>
                  <a:buChar char="•"/>
                </a:pPr>
                <a:r>
                  <a:rPr lang="en-US" sz="2000" b="1" dirty="0">
                    <a:latin typeface="+mn-lt"/>
                  </a:rPr>
                  <a:t>Convergence rate under different capacitor initial conditions and uncertain load</a:t>
                </a:r>
              </a:p>
              <a:p>
                <a:pPr algn="just"/>
                <a:endParaRPr lang="en-US" sz="2000" dirty="0">
                  <a:latin typeface="+mn-lt"/>
                </a:endParaRPr>
              </a:p>
            </p:txBody>
          </p:sp>
        </mc:Choice>
        <mc:Fallback xmlns="">
          <p:sp>
            <p:nvSpPr>
              <p:cNvPr id="9" name="TextBox 8">
                <a:extLst>
                  <a:ext uri="{FF2B5EF4-FFF2-40B4-BE49-F238E27FC236}">
                    <a16:creationId xmlns:a16="http://schemas.microsoft.com/office/drawing/2014/main" id="{D20DF629-FC80-49C0-86C7-B83C48D6D230}"/>
                  </a:ext>
                </a:extLst>
              </p:cNvPr>
              <p:cNvSpPr txBox="1">
                <a:spLocks noRot="1" noChangeAspect="1" noMove="1" noResize="1" noEditPoints="1" noAdjustHandles="1" noChangeArrowheads="1" noChangeShapeType="1" noTextEdit="1"/>
              </p:cNvSpPr>
              <p:nvPr/>
            </p:nvSpPr>
            <p:spPr>
              <a:xfrm>
                <a:off x="4716016" y="2241745"/>
                <a:ext cx="4248472" cy="3477875"/>
              </a:xfrm>
              <a:prstGeom prst="rect">
                <a:avLst/>
              </a:prstGeom>
              <a:blipFill>
                <a:blip r:embed="rId4"/>
                <a:stretch>
                  <a:fillRect l="-1578" t="-1053" r="-1435"/>
                </a:stretch>
              </a:blipFill>
            </p:spPr>
            <p:txBody>
              <a:bodyPr/>
              <a:lstStyle/>
              <a:p>
                <a:r>
                  <a:rPr lang="en-US">
                    <a:noFill/>
                  </a:rPr>
                  <a:t> </a:t>
                </a:r>
              </a:p>
            </p:txBody>
          </p:sp>
        </mc:Fallback>
      </mc:AlternateContent>
    </p:spTree>
    <p:extLst>
      <p:ext uri="{BB962C8B-B14F-4D97-AF65-F5344CB8AC3E}">
        <p14:creationId xmlns:p14="http://schemas.microsoft.com/office/powerpoint/2010/main" val="1556905963"/>
      </p:ext>
    </p:extLst>
  </p:cSld>
  <p:clrMapOvr>
    <a:masterClrMapping/>
  </p:clrMapOvr>
  <p:transition advTm="102108"/>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C79AC-A986-4D20-808F-8B302E4586E1}"/>
              </a:ext>
            </a:extLst>
          </p:cNvPr>
          <p:cNvSpPr>
            <a:spLocks noGrp="1"/>
          </p:cNvSpPr>
          <p:nvPr>
            <p:ph type="title"/>
          </p:nvPr>
        </p:nvSpPr>
        <p:spPr>
          <a:xfrm>
            <a:off x="0" y="663209"/>
            <a:ext cx="9144000" cy="935038"/>
          </a:xfrm>
        </p:spPr>
        <p:txBody>
          <a:bodyPr/>
          <a:lstStyle/>
          <a:p>
            <a:r>
              <a:rPr lang="en-GB" sz="3600" dirty="0">
                <a:solidFill>
                  <a:schemeClr val="tx1"/>
                </a:solidFill>
              </a:rPr>
              <a:t>2. Fractional-Order Extremum Seeking Control</a:t>
            </a:r>
            <a:endParaRPr lang="en-US" sz="3600" dirty="0"/>
          </a:p>
        </p:txBody>
      </p:sp>
      <p:sp>
        <p:nvSpPr>
          <p:cNvPr id="3" name="Content Placeholder 2">
            <a:extLst>
              <a:ext uri="{FF2B5EF4-FFF2-40B4-BE49-F238E27FC236}">
                <a16:creationId xmlns:a16="http://schemas.microsoft.com/office/drawing/2014/main" id="{CA80305C-99AC-4A09-9633-3BDBB8C176A0}"/>
              </a:ext>
            </a:extLst>
          </p:cNvPr>
          <p:cNvSpPr>
            <a:spLocks noGrp="1"/>
          </p:cNvSpPr>
          <p:nvPr>
            <p:ph idx="1"/>
          </p:nvPr>
        </p:nvSpPr>
        <p:spPr>
          <a:xfrm>
            <a:off x="-6361" y="1689389"/>
            <a:ext cx="9144000" cy="576782"/>
          </a:xfrm>
        </p:spPr>
        <p:txBody>
          <a:bodyPr/>
          <a:lstStyle/>
          <a:p>
            <a:pPr marL="0" indent="0">
              <a:buNone/>
            </a:pPr>
            <a:r>
              <a:rPr lang="en-GB" sz="1800" b="1" dirty="0"/>
              <a:t>Integer-Order Sinusoidal Perturb and observe Extremum Seeking Control (IO P&amp;O ESC)</a:t>
            </a:r>
            <a:endParaRPr lang="en-US" sz="1800" b="1" dirty="0"/>
          </a:p>
        </p:txBody>
      </p:sp>
      <p:sp>
        <p:nvSpPr>
          <p:cNvPr id="6" name="Slide Number Placeholder 5">
            <a:extLst>
              <a:ext uri="{FF2B5EF4-FFF2-40B4-BE49-F238E27FC236}">
                <a16:creationId xmlns:a16="http://schemas.microsoft.com/office/drawing/2014/main" id="{2911E8F8-FB0A-4BCF-A04F-95FC92BC4D18}"/>
              </a:ext>
            </a:extLst>
          </p:cNvPr>
          <p:cNvSpPr>
            <a:spLocks noGrp="1"/>
          </p:cNvSpPr>
          <p:nvPr>
            <p:ph type="sldNum" sz="quarter" idx="12"/>
          </p:nvPr>
        </p:nvSpPr>
        <p:spPr/>
        <p:txBody>
          <a:bodyPr/>
          <a:lstStyle/>
          <a:p>
            <a:pPr>
              <a:defRPr/>
            </a:pPr>
            <a:r>
              <a:rPr lang="en-US"/>
              <a:t>Slide-</a:t>
            </a:r>
            <a:fld id="{5364909A-3F3E-460A-BC82-B071F2D46A2C}" type="slidenum">
              <a:rPr lang="en-US" smtClean="0"/>
              <a:pPr>
                <a:defRPr/>
              </a:pPr>
              <a:t>5</a:t>
            </a:fld>
            <a:r>
              <a:rPr lang="en-US"/>
              <a:t>/1024</a:t>
            </a:r>
            <a:endParaRPr lang="en-US" dirty="0"/>
          </a:p>
        </p:txBody>
      </p:sp>
      <p:sp>
        <p:nvSpPr>
          <p:cNvPr id="16" name="Marcador de fecha 3">
            <a:extLst>
              <a:ext uri="{FF2B5EF4-FFF2-40B4-BE49-F238E27FC236}">
                <a16:creationId xmlns:a16="http://schemas.microsoft.com/office/drawing/2014/main" id="{A12B7282-F837-40BF-89C9-134A3CBA0485}"/>
              </a:ext>
            </a:extLst>
          </p:cNvPr>
          <p:cNvSpPr>
            <a:spLocks noGrp="1"/>
          </p:cNvSpPr>
          <p:nvPr>
            <p:ph type="dt" sz="half" idx="10"/>
          </p:nvPr>
        </p:nvSpPr>
        <p:spPr>
          <a:xfrm>
            <a:off x="0" y="6453188"/>
            <a:ext cx="1905000" cy="404812"/>
          </a:xfrm>
        </p:spPr>
        <p:txBody>
          <a:bodyPr/>
          <a:lstStyle/>
          <a:p>
            <a:pPr>
              <a:defRPr/>
            </a:pPr>
            <a:r>
              <a:rPr lang="en-US" dirty="0"/>
              <a:t>08/08/2021</a:t>
            </a:r>
          </a:p>
        </p:txBody>
      </p:sp>
      <p:sp>
        <p:nvSpPr>
          <p:cNvPr id="19" name="Marcador de pie de página 4">
            <a:extLst>
              <a:ext uri="{FF2B5EF4-FFF2-40B4-BE49-F238E27FC236}">
                <a16:creationId xmlns:a16="http://schemas.microsoft.com/office/drawing/2014/main" id="{DE6CE3E8-29E6-489E-9D8A-BF2CEE848AB9}"/>
              </a:ext>
            </a:extLst>
          </p:cNvPr>
          <p:cNvSpPr>
            <a:spLocks noGrp="1"/>
          </p:cNvSpPr>
          <p:nvPr>
            <p:ph type="ftr" sz="quarter" idx="11"/>
          </p:nvPr>
        </p:nvSpPr>
        <p:spPr>
          <a:xfrm>
            <a:off x="1733970" y="6524625"/>
            <a:ext cx="6335713" cy="333375"/>
          </a:xfrm>
        </p:spPr>
        <p:txBody>
          <a:bodyPr/>
          <a:lstStyle/>
          <a:p>
            <a:r>
              <a:rPr lang="en-US" dirty="0"/>
              <a:t>FO ESC with dithering noise for RF Impedance Matching</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0C523F8-EB47-4FEA-A412-278897836419}"/>
                  </a:ext>
                </a:extLst>
              </p:cNvPr>
              <p:cNvSpPr txBox="1"/>
              <p:nvPr/>
            </p:nvSpPr>
            <p:spPr>
              <a:xfrm>
                <a:off x="755576" y="4967845"/>
                <a:ext cx="8064896" cy="1333827"/>
              </a:xfrm>
              <a:prstGeom prst="rect">
                <a:avLst/>
              </a:prstGeom>
              <a:noFill/>
            </p:spPr>
            <p:txBody>
              <a:bodyPr wrap="square" rtlCol="0">
                <a:spAutoFit/>
              </a:bodyPr>
              <a:lstStyle/>
              <a:p>
                <a:r>
                  <a:rPr lang="en-GB" sz="1600" b="0" dirty="0">
                    <a:latin typeface="+mn-lt"/>
                  </a:rPr>
                  <a:t>Where:</a:t>
                </a:r>
              </a:p>
              <a:p>
                <a:pPr marL="285750" indent="-285750">
                  <a:buFont typeface="Arial" panose="020B0604020202020204" pitchFamily="34" charset="0"/>
                  <a:buChar char="•"/>
                </a:pP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oMath>
                </a14:m>
                <a:r>
                  <a:rPr lang="en-US" sz="1600" dirty="0">
                    <a:latin typeface="+mn-lt"/>
                  </a:rPr>
                  <a:t> cost function output,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𝑓</m:t>
                        </m:r>
                      </m:e>
                      <m:sup>
                        <m:r>
                          <a:rPr lang="en-GB" sz="1600" b="0" i="1" smtClean="0">
                            <a:latin typeface="Cambria Math" panose="02040503050406030204" pitchFamily="18" charset="0"/>
                          </a:rPr>
                          <m:t>∗</m:t>
                        </m:r>
                      </m:sup>
                    </m:sSup>
                  </m:oMath>
                </a14:m>
                <a:r>
                  <a:rPr lang="en-US" sz="1600" dirty="0">
                    <a:latin typeface="+mn-lt"/>
                  </a:rPr>
                  <a:t>: minimum of </a:t>
                </a:r>
                <a14:m>
                  <m:oMath xmlns:m="http://schemas.openxmlformats.org/officeDocument/2006/math">
                    <m:r>
                      <a:rPr lang="en-GB" sz="1600" b="0" i="1" smtClean="0">
                        <a:latin typeface="Cambria Math" panose="02040503050406030204" pitchFamily="18" charset="0"/>
                      </a:rPr>
                      <m:t>𝑓</m:t>
                    </m:r>
                    <m:r>
                      <a:rPr lang="en-GB" sz="1600" b="0" i="1" smtClean="0">
                        <a:latin typeface="Cambria Math" panose="02040503050406030204" pitchFamily="18" charset="0"/>
                      </a:rPr>
                      <m:t>(</m:t>
                    </m:r>
                    <m:r>
                      <a:rPr lang="en-GB" sz="1600" b="0" i="1" smtClean="0">
                        <a:latin typeface="Cambria Math" panose="02040503050406030204" pitchFamily="18" charset="0"/>
                      </a:rPr>
                      <m:t>𝜃</m:t>
                    </m:r>
                    <m:r>
                      <a:rPr lang="en-GB" sz="1600" b="0" i="1" smtClean="0">
                        <a:latin typeface="Cambria Math" panose="02040503050406030204" pitchFamily="18" charset="0"/>
                      </a:rPr>
                      <m:t>)</m:t>
                    </m:r>
                  </m:oMath>
                </a14:m>
                <a:endParaRPr lang="en-US" sz="1600" dirty="0">
                  <a:latin typeface="+mn-lt"/>
                </a:endParaRPr>
              </a:p>
              <a:p>
                <a:pPr marL="285750" indent="-285750">
                  <a:buFont typeface="Arial" panose="020B0604020202020204" pitchFamily="34" charset="0"/>
                  <a:buChar char="•"/>
                </a:pP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𝜃</m:t>
                        </m:r>
                      </m:e>
                      <m:sup>
                        <m:r>
                          <a:rPr lang="en-GB" sz="1600" b="0" i="1" smtClean="0">
                            <a:latin typeface="Cambria Math" panose="02040503050406030204" pitchFamily="18" charset="0"/>
                          </a:rPr>
                          <m:t>∗</m:t>
                        </m:r>
                      </m:sup>
                    </m:sSup>
                    <m:r>
                      <a:rPr lang="en-GB" sz="1600" b="0" i="1" smtClean="0">
                        <a:latin typeface="Cambria Math" panose="02040503050406030204" pitchFamily="18" charset="0"/>
                      </a:rPr>
                      <m:t>:</m:t>
                    </m:r>
                  </m:oMath>
                </a14:m>
                <a:r>
                  <a:rPr lang="en-US" sz="1600" dirty="0">
                    <a:latin typeface="+mn-lt"/>
                  </a:rPr>
                  <a:t> unknown optimal parameters,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𝜃</m:t>
                        </m:r>
                      </m:e>
                    </m:acc>
                    <m:r>
                      <a:rPr lang="en-GB" sz="1600" b="0" i="1" dirty="0" smtClean="0">
                        <a:latin typeface="Cambria Math" panose="02040503050406030204" pitchFamily="18" charset="0"/>
                      </a:rPr>
                      <m:t>:</m:t>
                    </m:r>
                  </m:oMath>
                </a14:m>
                <a:r>
                  <a:rPr lang="en-US" sz="1600" dirty="0">
                    <a:latin typeface="+mn-lt"/>
                  </a:rPr>
                  <a:t> estimated value of </a:t>
                </a:r>
                <a14:m>
                  <m:oMath xmlns:m="http://schemas.openxmlformats.org/officeDocument/2006/math">
                    <m:r>
                      <a:rPr lang="en-GB" sz="1600">
                        <a:latin typeface="Cambria Math" panose="02040503050406030204" pitchFamily="18" charset="0"/>
                      </a:rPr>
                      <m:t>𝜃</m:t>
                    </m:r>
                  </m:oMath>
                </a14:m>
                <a:r>
                  <a:rPr lang="en-US" sz="1600" dirty="0">
                    <a:latin typeface="+mn-lt"/>
                  </a:rPr>
                  <a:t>, </a:t>
                </a:r>
                <a14:m>
                  <m:oMath xmlns:m="http://schemas.openxmlformats.org/officeDocument/2006/math">
                    <m:acc>
                      <m:accPr>
                        <m:chr m:val="̃"/>
                        <m:ctrlPr>
                          <a:rPr lang="en-GB" sz="1600" i="1">
                            <a:latin typeface="Cambria Math" panose="02040503050406030204" pitchFamily="18" charset="0"/>
                          </a:rPr>
                        </m:ctrlPr>
                      </m:accPr>
                      <m:e>
                        <m:r>
                          <a:rPr lang="en-GB" sz="1600">
                            <a:latin typeface="Cambria Math" panose="02040503050406030204" pitchFamily="18" charset="0"/>
                          </a:rPr>
                          <m:t>𝜃</m:t>
                        </m:r>
                      </m:e>
                    </m:acc>
                    <m:r>
                      <a:rPr lang="en-GB" sz="1600" dirty="0">
                        <a:latin typeface="Cambria Math" panose="02040503050406030204" pitchFamily="18" charset="0"/>
                      </a:rPr>
                      <m:t>=</m:t>
                    </m:r>
                    <m:r>
                      <a:rPr lang="en-GB" sz="1600" dirty="0">
                        <a:latin typeface="Cambria Math" panose="02040503050406030204" pitchFamily="18" charset="0"/>
                      </a:rPr>
                      <m:t>𝜃</m:t>
                    </m:r>
                    <m:r>
                      <a:rPr lang="en-GB" sz="1600" dirty="0">
                        <a:latin typeface="Cambria Math" panose="02040503050406030204" pitchFamily="18" charset="0"/>
                      </a:rPr>
                      <m:t>−</m:t>
                    </m:r>
                    <m:acc>
                      <m:accPr>
                        <m:chr m:val="̂"/>
                        <m:ctrlPr>
                          <a:rPr lang="en-GB" sz="1600" i="1">
                            <a:latin typeface="Cambria Math" panose="02040503050406030204" pitchFamily="18" charset="0"/>
                          </a:rPr>
                        </m:ctrlPr>
                      </m:accPr>
                      <m:e>
                        <m:r>
                          <a:rPr lang="en-GB" sz="1600">
                            <a:latin typeface="Cambria Math" panose="02040503050406030204" pitchFamily="18" charset="0"/>
                          </a:rPr>
                          <m:t>𝜃</m:t>
                        </m:r>
                      </m:e>
                    </m:acc>
                  </m:oMath>
                </a14:m>
                <a:r>
                  <a:rPr lang="en-US" sz="1600" dirty="0">
                    <a:latin typeface="+mn-lt"/>
                  </a:rPr>
                  <a:t>: parameter error</a:t>
                </a:r>
              </a:p>
              <a:p>
                <a:pPr marL="285750" indent="-285750">
                  <a:buFont typeface="Arial" panose="020B0604020202020204" pitchFamily="34" charset="0"/>
                  <a:buChar char="•"/>
                </a:pPr>
                <a14:m>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m:t>
                    </m:r>
                    <m:r>
                      <a:rPr lang="en-GB" sz="1600" b="0" i="1" smtClean="0">
                        <a:latin typeface="Cambria Math" panose="02040503050406030204" pitchFamily="18" charset="0"/>
                      </a:rPr>
                      <m:t>𝑤</m:t>
                    </m:r>
                  </m:oMath>
                </a14:m>
                <a:r>
                  <a:rPr lang="en-US" sz="1600" dirty="0">
                    <a:latin typeface="+mn-lt"/>
                  </a:rPr>
                  <a:t>: amplitude and frequency of perturbing signal</a:t>
                </a:r>
              </a:p>
              <a:p>
                <a:pPr marL="285750" indent="-285750">
                  <a:buFont typeface="Arial" panose="020B0604020202020204" pitchFamily="34" charset="0"/>
                  <a:buChar char="•"/>
                </a:pPr>
                <a14:m>
                  <m:oMath xmlns:m="http://schemas.openxmlformats.org/officeDocument/2006/math">
                    <m:r>
                      <a:rPr lang="en-GB" sz="1600" b="0" i="1" smtClean="0">
                        <a:latin typeface="Cambria Math" panose="02040503050406030204" pitchFamily="18" charset="0"/>
                      </a:rPr>
                      <m:t>h</m:t>
                    </m:r>
                    <m:r>
                      <a:rPr lang="en-GB" sz="1600" b="0" i="1" smtClean="0">
                        <a:latin typeface="Cambria Math" panose="02040503050406030204" pitchFamily="18" charset="0"/>
                      </a:rPr>
                      <m:t>:</m:t>
                    </m:r>
                  </m:oMath>
                </a14:m>
                <a:r>
                  <a:rPr lang="en-US" sz="1600" dirty="0">
                    <a:latin typeface="+mn-lt"/>
                  </a:rPr>
                  <a:t> Low pass filter frequency</a:t>
                </a:r>
              </a:p>
            </p:txBody>
          </p:sp>
        </mc:Choice>
        <mc:Fallback xmlns="">
          <p:sp>
            <p:nvSpPr>
              <p:cNvPr id="21" name="TextBox 20">
                <a:extLst>
                  <a:ext uri="{FF2B5EF4-FFF2-40B4-BE49-F238E27FC236}">
                    <a16:creationId xmlns:a16="http://schemas.microsoft.com/office/drawing/2014/main" id="{F0C523F8-EB47-4FEA-A412-278897836419}"/>
                  </a:ext>
                </a:extLst>
              </p:cNvPr>
              <p:cNvSpPr txBox="1">
                <a:spLocks noRot="1" noChangeAspect="1" noMove="1" noResize="1" noEditPoints="1" noAdjustHandles="1" noChangeArrowheads="1" noChangeShapeType="1" noTextEdit="1"/>
              </p:cNvSpPr>
              <p:nvPr/>
            </p:nvSpPr>
            <p:spPr>
              <a:xfrm>
                <a:off x="755576" y="4967845"/>
                <a:ext cx="8064896" cy="1333827"/>
              </a:xfrm>
              <a:prstGeom prst="rect">
                <a:avLst/>
              </a:prstGeom>
              <a:blipFill>
                <a:blip r:embed="rId4"/>
                <a:stretch>
                  <a:fillRect l="-454" t="-1370" b="-5023"/>
                </a:stretch>
              </a:blipFill>
            </p:spPr>
            <p:txBody>
              <a:bodyPr/>
              <a:lstStyle/>
              <a:p>
                <a:r>
                  <a:rPr lang="en-US">
                    <a:noFill/>
                  </a:rPr>
                  <a:t> </a:t>
                </a:r>
              </a:p>
            </p:txBody>
          </p:sp>
        </mc:Fallback>
      </mc:AlternateContent>
      <p:pic>
        <p:nvPicPr>
          <p:cNvPr id="22" name="Picture 21">
            <a:extLst>
              <a:ext uri="{FF2B5EF4-FFF2-40B4-BE49-F238E27FC236}">
                <a16:creationId xmlns:a16="http://schemas.microsoft.com/office/drawing/2014/main" id="{0B11C4A3-E161-48D8-9FFC-403DC28B79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2495895"/>
            <a:ext cx="3897230" cy="2373265"/>
          </a:xfrm>
          <a:prstGeom prst="rect">
            <a:avLst/>
          </a:prstGeom>
        </p:spPr>
      </p:pic>
      <p:pic>
        <p:nvPicPr>
          <p:cNvPr id="23" name="Picture 22">
            <a:extLst>
              <a:ext uri="{FF2B5EF4-FFF2-40B4-BE49-F238E27FC236}">
                <a16:creationId xmlns:a16="http://schemas.microsoft.com/office/drawing/2014/main" id="{AFE06FEE-1E4F-4005-9C64-072A08E36E0E}"/>
              </a:ext>
            </a:extLst>
          </p:cNvPr>
          <p:cNvPicPr>
            <a:picLocks noChangeAspect="1"/>
          </p:cNvPicPr>
          <p:nvPr/>
        </p:nvPicPr>
        <p:blipFill>
          <a:blip r:embed="rId6"/>
          <a:stretch>
            <a:fillRect/>
          </a:stretch>
        </p:blipFill>
        <p:spPr>
          <a:xfrm>
            <a:off x="4231222" y="2834978"/>
            <a:ext cx="4703052" cy="1674142"/>
          </a:xfrm>
          <a:prstGeom prst="rect">
            <a:avLst/>
          </a:prstGeom>
        </p:spPr>
      </p:pic>
    </p:spTree>
    <p:extLst>
      <p:ext uri="{BB962C8B-B14F-4D97-AF65-F5344CB8AC3E}">
        <p14:creationId xmlns:p14="http://schemas.microsoft.com/office/powerpoint/2010/main" val="3140896005"/>
      </p:ext>
    </p:extLst>
  </p:cSld>
  <p:clrMapOvr>
    <a:masterClrMapping/>
  </p:clrMapOvr>
  <p:transition advTm="101434"/>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C79AC-A986-4D20-808F-8B302E4586E1}"/>
              </a:ext>
            </a:extLst>
          </p:cNvPr>
          <p:cNvSpPr>
            <a:spLocks noGrp="1"/>
          </p:cNvSpPr>
          <p:nvPr>
            <p:ph type="title"/>
          </p:nvPr>
        </p:nvSpPr>
        <p:spPr/>
        <p:txBody>
          <a:bodyPr/>
          <a:lstStyle/>
          <a:p>
            <a:pPr lvl="0"/>
            <a:r>
              <a:rPr lang="en-GB" sz="3600" dirty="0">
                <a:solidFill>
                  <a:schemeClr val="tx1"/>
                </a:solidFill>
              </a:rPr>
              <a:t>2. Fractional-Order Extremum Seeking Control</a:t>
            </a:r>
            <a:endParaRPr lang="en-US" sz="3600" dirty="0">
              <a:solidFill>
                <a:schemeClr val="tx1"/>
              </a:solidFill>
            </a:endParaRPr>
          </a:p>
        </p:txBody>
      </p:sp>
      <p:sp>
        <p:nvSpPr>
          <p:cNvPr id="3" name="Content Placeholder 2">
            <a:extLst>
              <a:ext uri="{FF2B5EF4-FFF2-40B4-BE49-F238E27FC236}">
                <a16:creationId xmlns:a16="http://schemas.microsoft.com/office/drawing/2014/main" id="{CA80305C-99AC-4A09-9633-3BDBB8C176A0}"/>
              </a:ext>
            </a:extLst>
          </p:cNvPr>
          <p:cNvSpPr>
            <a:spLocks noGrp="1"/>
          </p:cNvSpPr>
          <p:nvPr>
            <p:ph idx="1"/>
          </p:nvPr>
        </p:nvSpPr>
        <p:spPr>
          <a:xfrm>
            <a:off x="32321" y="1740573"/>
            <a:ext cx="9127680" cy="576782"/>
          </a:xfrm>
        </p:spPr>
        <p:txBody>
          <a:bodyPr/>
          <a:lstStyle/>
          <a:p>
            <a:pPr marL="0" indent="0">
              <a:buNone/>
            </a:pPr>
            <a:r>
              <a:rPr lang="en-GB" sz="2000" b="1" dirty="0"/>
              <a:t>Fractional-Order Perturb and observe Stochastic Extremum Seeking Control </a:t>
            </a:r>
            <a:br>
              <a:rPr lang="en-GB" sz="2000" b="1" dirty="0"/>
            </a:br>
            <a:r>
              <a:rPr lang="en-GB" sz="2000" b="1" dirty="0"/>
              <a:t>(FO P&amp;O SESC)</a:t>
            </a:r>
            <a:endParaRPr lang="en-US" sz="2000" b="1" dirty="0"/>
          </a:p>
        </p:txBody>
      </p:sp>
      <p:sp>
        <p:nvSpPr>
          <p:cNvPr id="6" name="Slide Number Placeholder 5">
            <a:extLst>
              <a:ext uri="{FF2B5EF4-FFF2-40B4-BE49-F238E27FC236}">
                <a16:creationId xmlns:a16="http://schemas.microsoft.com/office/drawing/2014/main" id="{2911E8F8-FB0A-4BCF-A04F-95FC92BC4D18}"/>
              </a:ext>
            </a:extLst>
          </p:cNvPr>
          <p:cNvSpPr>
            <a:spLocks noGrp="1"/>
          </p:cNvSpPr>
          <p:nvPr>
            <p:ph type="sldNum" sz="quarter" idx="12"/>
          </p:nvPr>
        </p:nvSpPr>
        <p:spPr/>
        <p:txBody>
          <a:bodyPr/>
          <a:lstStyle/>
          <a:p>
            <a:pPr>
              <a:defRPr/>
            </a:pPr>
            <a:r>
              <a:rPr lang="en-US"/>
              <a:t>Slide-</a:t>
            </a:r>
            <a:fld id="{5364909A-3F3E-460A-BC82-B071F2D46A2C}" type="slidenum">
              <a:rPr lang="en-US" smtClean="0"/>
              <a:pPr>
                <a:defRPr/>
              </a:pPr>
              <a:t>6</a:t>
            </a:fld>
            <a:r>
              <a:rPr lang="en-US"/>
              <a:t>/1024</a:t>
            </a:r>
            <a:endParaRPr lang="en-US" dirty="0"/>
          </a:p>
        </p:txBody>
      </p:sp>
      <p:sp>
        <p:nvSpPr>
          <p:cNvPr id="16" name="Marcador de fecha 3">
            <a:extLst>
              <a:ext uri="{FF2B5EF4-FFF2-40B4-BE49-F238E27FC236}">
                <a16:creationId xmlns:a16="http://schemas.microsoft.com/office/drawing/2014/main" id="{A12B7282-F837-40BF-89C9-134A3CBA0485}"/>
              </a:ext>
            </a:extLst>
          </p:cNvPr>
          <p:cNvSpPr>
            <a:spLocks noGrp="1"/>
          </p:cNvSpPr>
          <p:nvPr>
            <p:ph type="dt" sz="half" idx="10"/>
          </p:nvPr>
        </p:nvSpPr>
        <p:spPr>
          <a:xfrm>
            <a:off x="0" y="6453188"/>
            <a:ext cx="1905000" cy="404812"/>
          </a:xfrm>
        </p:spPr>
        <p:txBody>
          <a:bodyPr/>
          <a:lstStyle/>
          <a:p>
            <a:pPr>
              <a:defRPr/>
            </a:pPr>
            <a:r>
              <a:rPr lang="en-US" dirty="0"/>
              <a:t>08/08/2021</a:t>
            </a:r>
          </a:p>
        </p:txBody>
      </p:sp>
      <p:sp>
        <p:nvSpPr>
          <p:cNvPr id="19" name="Marcador de pie de página 4">
            <a:extLst>
              <a:ext uri="{FF2B5EF4-FFF2-40B4-BE49-F238E27FC236}">
                <a16:creationId xmlns:a16="http://schemas.microsoft.com/office/drawing/2014/main" id="{DE6CE3E8-29E6-489E-9D8A-BF2CEE848AB9}"/>
              </a:ext>
            </a:extLst>
          </p:cNvPr>
          <p:cNvSpPr>
            <a:spLocks noGrp="1"/>
          </p:cNvSpPr>
          <p:nvPr>
            <p:ph type="ftr" sz="quarter" idx="11"/>
          </p:nvPr>
        </p:nvSpPr>
        <p:spPr>
          <a:xfrm>
            <a:off x="1733970" y="6524625"/>
            <a:ext cx="6335713" cy="333375"/>
          </a:xfrm>
        </p:spPr>
        <p:txBody>
          <a:bodyPr/>
          <a:lstStyle/>
          <a:p>
            <a:r>
              <a:rPr lang="en-US" dirty="0"/>
              <a:t>FO ESC with dithering noise for RF Impedance Matching</a:t>
            </a:r>
          </a:p>
        </p:txBody>
      </p:sp>
      <p:pic>
        <p:nvPicPr>
          <p:cNvPr id="5" name="Picture 4">
            <a:extLst>
              <a:ext uri="{FF2B5EF4-FFF2-40B4-BE49-F238E27FC236}">
                <a16:creationId xmlns:a16="http://schemas.microsoft.com/office/drawing/2014/main" id="{C530BEDD-5878-4176-BC14-6323ABB3BE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512" y="2882647"/>
            <a:ext cx="3835649" cy="2941500"/>
          </a:xfrm>
          <a:prstGeom prst="rect">
            <a:avLst/>
          </a:prstGeom>
        </p:spPr>
      </p:pic>
      <p:sp>
        <p:nvSpPr>
          <p:cNvPr id="11" name="Rectangle 10">
            <a:extLst>
              <a:ext uri="{FF2B5EF4-FFF2-40B4-BE49-F238E27FC236}">
                <a16:creationId xmlns:a16="http://schemas.microsoft.com/office/drawing/2014/main" id="{3A8D40CF-0459-4C3A-A7FE-91B8C3F08BAE}"/>
              </a:ext>
            </a:extLst>
          </p:cNvPr>
          <p:cNvSpPr/>
          <p:nvPr/>
        </p:nvSpPr>
        <p:spPr>
          <a:xfrm>
            <a:off x="200782" y="5904229"/>
            <a:ext cx="2794619" cy="461665"/>
          </a:xfrm>
          <a:prstGeom prst="rect">
            <a:avLst/>
          </a:prstGeom>
        </p:spPr>
        <p:txBody>
          <a:bodyPr wrap="square">
            <a:spAutoFit/>
          </a:bodyPr>
          <a:lstStyle/>
          <a:p>
            <a:pPr algn="just"/>
            <a:r>
              <a:rPr lang="en-GB" sz="800" b="1" dirty="0">
                <a:latin typeface="+mn-lt"/>
              </a:rPr>
              <a:t>D. Hollenbeck and Y. Chen, “A More Optimal Stochastic Extremum Seeking Control Using Fractional Dithering For A Class of Smooth Convex Functions,” 2020.</a:t>
            </a:r>
            <a:endParaRPr lang="en-US" sz="800" b="1" dirty="0">
              <a:latin typeface="+mn-lt"/>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A67671E-E17C-4002-8B21-ADC1583E3ECF}"/>
                  </a:ext>
                </a:extLst>
              </p:cNvPr>
              <p:cNvSpPr txBox="1"/>
              <p:nvPr/>
            </p:nvSpPr>
            <p:spPr>
              <a:xfrm>
                <a:off x="4541073" y="2573483"/>
                <a:ext cx="3960663" cy="1323439"/>
              </a:xfrm>
              <a:prstGeom prst="rect">
                <a:avLst/>
              </a:prstGeom>
              <a:noFill/>
            </p:spPr>
            <p:txBody>
              <a:bodyPr wrap="square" rtlCol="0">
                <a:spAutoFit/>
              </a:bodyPr>
              <a:lstStyle/>
              <a:p>
                <a:pPr algn="just"/>
                <a14:m>
                  <m:oMath xmlns:m="http://schemas.openxmlformats.org/officeDocument/2006/math">
                    <m:r>
                      <a:rPr lang="en-GB" sz="1600" b="1" i="1" smtClean="0">
                        <a:latin typeface="Cambria Math" panose="02040503050406030204" pitchFamily="18" charset="0"/>
                      </a:rPr>
                      <m:t>𝒗</m:t>
                    </m:r>
                  </m:oMath>
                </a14:m>
                <a:r>
                  <a:rPr lang="en-GB" sz="1600" dirty="0">
                    <a:latin typeface="+mn-lt"/>
                  </a:rPr>
                  <a:t> can be replaced by </a:t>
                </a:r>
                <a:r>
                  <a:rPr lang="en-GB" sz="1600" b="1" dirty="0">
                    <a:latin typeface="+mn-lt"/>
                  </a:rPr>
                  <a:t>integer/fractional order gaussian noise </a:t>
                </a:r>
              </a:p>
              <a:p>
                <a:pPr algn="just"/>
                <a:endParaRPr lang="en-GB" sz="1600" dirty="0">
                  <a:latin typeface="+mn-lt"/>
                </a:endParaRPr>
              </a:p>
              <a:p>
                <a:pPr algn="just"/>
                <a14:m>
                  <m:oMath xmlns:m="http://schemas.openxmlformats.org/officeDocument/2006/math">
                    <m:r>
                      <a:rPr lang="en-GB" sz="1600" b="1" i="1" smtClean="0">
                        <a:latin typeface="Cambria Math" panose="02040503050406030204" pitchFamily="18" charset="0"/>
                      </a:rPr>
                      <m:t>𝒗</m:t>
                    </m:r>
                    <m:r>
                      <a:rPr lang="en-GB" sz="1600" b="1" i="1" smtClean="0">
                        <a:latin typeface="Cambria Math" panose="02040503050406030204" pitchFamily="18" charset="0"/>
                      </a:rPr>
                      <m:t>=</m:t>
                    </m:r>
                    <m:r>
                      <a:rPr lang="en-GB" sz="1600" b="1" i="1" smtClean="0">
                        <a:latin typeface="Cambria Math" panose="02040503050406030204" pitchFamily="18" charset="0"/>
                      </a:rPr>
                      <m:t>𝑨𝒔𝒊𝒏</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𝜼</m:t>
                        </m:r>
                      </m:e>
                    </m:d>
                    <m:r>
                      <a:rPr lang="en-GB" sz="1600" b="1" i="1" smtClean="0">
                        <a:latin typeface="Cambria Math" panose="02040503050406030204" pitchFamily="18" charset="0"/>
                      </a:rPr>
                      <m:t>, </m:t>
                    </m:r>
                  </m:oMath>
                </a14:m>
                <a:r>
                  <a:rPr lang="en-GB" sz="1600" b="1" dirty="0">
                    <a:latin typeface="+mn-lt"/>
                  </a:rPr>
                  <a:t>bounded noise </a:t>
                </a:r>
              </a:p>
              <a:p>
                <a:pPr algn="just"/>
                <a14:m>
                  <m:oMath xmlns:m="http://schemas.openxmlformats.org/officeDocument/2006/math">
                    <m:r>
                      <a:rPr lang="en-GB" sz="1600" b="1" i="1" smtClean="0">
                        <a:latin typeface="Cambria Math" panose="02040503050406030204" pitchFamily="18" charset="0"/>
                      </a:rPr>
                      <m:t>𝒗</m:t>
                    </m:r>
                    <m:r>
                      <a:rPr lang="en-GB" sz="1600" b="1" i="1" smtClean="0">
                        <a:latin typeface="Cambria Math" panose="02040503050406030204" pitchFamily="18" charset="0"/>
                      </a:rPr>
                      <m:t>=</m:t>
                    </m:r>
                    <m:r>
                      <a:rPr lang="en-GB" sz="1600" b="1" i="1" smtClean="0">
                        <a:latin typeface="Cambria Math" panose="02040503050406030204" pitchFamily="18" charset="0"/>
                      </a:rPr>
                      <m:t>𝒇𝑮𝒏</m:t>
                    </m:r>
                    <m:r>
                      <a:rPr lang="en-GB" sz="1600" b="1" i="1" smtClean="0">
                        <a:latin typeface="Cambria Math" panose="02040503050406030204" pitchFamily="18" charset="0"/>
                      </a:rPr>
                      <m:t>,</m:t>
                    </m:r>
                    <m:r>
                      <a:rPr lang="en-GB" sz="1600" b="1" i="1" smtClean="0">
                        <a:latin typeface="Cambria Math" panose="02040503050406030204" pitchFamily="18" charset="0"/>
                      </a:rPr>
                      <m:t>𝑮𝒏</m:t>
                    </m:r>
                  </m:oMath>
                </a14:m>
                <a:r>
                  <a:rPr lang="en-GB" sz="1600" b="1" dirty="0">
                    <a:latin typeface="+mn-lt"/>
                  </a:rPr>
                  <a:t>, unbounded noise</a:t>
                </a:r>
              </a:p>
            </p:txBody>
          </p:sp>
        </mc:Choice>
        <mc:Fallback xmlns="">
          <p:sp>
            <p:nvSpPr>
              <p:cNvPr id="12" name="TextBox 11">
                <a:extLst>
                  <a:ext uri="{FF2B5EF4-FFF2-40B4-BE49-F238E27FC236}">
                    <a16:creationId xmlns:a16="http://schemas.microsoft.com/office/drawing/2014/main" id="{AA67671E-E17C-4002-8B21-ADC1583E3ECF}"/>
                  </a:ext>
                </a:extLst>
              </p:cNvPr>
              <p:cNvSpPr txBox="1">
                <a:spLocks noRot="1" noChangeAspect="1" noMove="1" noResize="1" noEditPoints="1" noAdjustHandles="1" noChangeArrowheads="1" noChangeShapeType="1" noTextEdit="1"/>
              </p:cNvSpPr>
              <p:nvPr/>
            </p:nvSpPr>
            <p:spPr>
              <a:xfrm>
                <a:off x="4541073" y="2573483"/>
                <a:ext cx="3960663" cy="1323439"/>
              </a:xfrm>
              <a:prstGeom prst="rect">
                <a:avLst/>
              </a:prstGeom>
              <a:blipFill>
                <a:blip r:embed="rId5"/>
                <a:stretch>
                  <a:fillRect l="-923" t="-1382" r="-769" b="-50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D1C46EC-D160-4D8A-A936-1D3F97E5B8A3}"/>
                  </a:ext>
                </a:extLst>
              </p:cNvPr>
              <p:cNvSpPr txBox="1"/>
              <p:nvPr/>
            </p:nvSpPr>
            <p:spPr>
              <a:xfrm>
                <a:off x="4526044" y="4005806"/>
                <a:ext cx="4072541" cy="1131272"/>
              </a:xfrm>
              <a:prstGeom prst="rect">
                <a:avLst/>
              </a:prstGeom>
              <a:noFill/>
            </p:spPr>
            <p:txBody>
              <a:bodyPr wrap="square" rtlCol="0">
                <a:spAutoFit/>
              </a:bodyPr>
              <a:lstStyle/>
              <a:p>
                <a:r>
                  <a:rPr lang="en-GB" sz="1600" dirty="0">
                    <a:latin typeface="+mn-lt"/>
                  </a:rPr>
                  <a:t>Fractional gaussian noise</a:t>
                </a:r>
              </a:p>
              <a:p>
                <a:endParaRPr lang="en-GB" sz="1600" dirty="0">
                  <a:latin typeface="+mn-lt"/>
                </a:endParaRPr>
              </a:p>
              <a:p>
                <a:pPr/>
                <a14:m>
                  <m:oMathPara xmlns:m="http://schemas.openxmlformats.org/officeDocument/2006/math">
                    <m:oMathParaPr>
                      <m:jc m:val="centerGroup"/>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𝐵</m:t>
                          </m:r>
                        </m:e>
                        <m:sub>
                          <m:r>
                            <a:rPr lang="en-GB" sz="1600" b="0" i="1" smtClean="0">
                              <a:latin typeface="Cambria Math" panose="02040503050406030204" pitchFamily="18" charset="0"/>
                            </a:rPr>
                            <m:t>𝐻</m:t>
                          </m:r>
                        </m:sub>
                      </m:sSub>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𝑡</m:t>
                          </m:r>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m:rPr>
                              <m:sty m:val="p"/>
                            </m:rPr>
                            <a:rPr lang="en-GB" sz="1600" b="0" i="0" smtClean="0">
                              <a:latin typeface="Cambria Math" panose="02040503050406030204" pitchFamily="18" charset="0"/>
                            </a:rPr>
                            <m:t>Γ</m:t>
                          </m:r>
                          <m:r>
                            <a:rPr lang="en-GB" sz="1600" b="0" i="1" smtClean="0">
                              <a:latin typeface="Cambria Math" panose="02040503050406030204" pitchFamily="18" charset="0"/>
                            </a:rPr>
                            <m:t>(</m:t>
                          </m:r>
                          <m:r>
                            <a:rPr lang="en-GB" sz="1600" b="0" i="1" smtClean="0">
                              <a:latin typeface="Cambria Math" panose="02040503050406030204" pitchFamily="18" charset="0"/>
                            </a:rPr>
                            <m:t>𝐻</m:t>
                          </m:r>
                          <m:r>
                            <a:rPr lang="en-GB" sz="1600" b="0" i="1" smtClean="0">
                              <a:latin typeface="Cambria Math" panose="02040503050406030204" pitchFamily="18" charset="0"/>
                            </a:rPr>
                            <m:t>+1/2)</m:t>
                          </m:r>
                        </m:den>
                      </m:f>
                      <m:nary>
                        <m:naryPr>
                          <m:ctrlPr>
                            <a:rPr lang="en-GB" sz="1600" b="0" i="1" smtClean="0">
                              <a:latin typeface="Cambria Math" panose="02040503050406030204" pitchFamily="18" charset="0"/>
                            </a:rPr>
                          </m:ctrlPr>
                        </m:naryPr>
                        <m:sub>
                          <m:r>
                            <m:rPr>
                              <m:brk m:alnAt="23"/>
                            </m:rPr>
                            <a:rPr lang="en-GB" sz="1600" b="0" i="1" smtClean="0">
                              <a:latin typeface="Cambria Math" panose="02040503050406030204" pitchFamily="18" charset="0"/>
                            </a:rPr>
                            <m:t>0</m:t>
                          </m:r>
                        </m:sub>
                        <m:sup>
                          <m:r>
                            <a:rPr lang="en-GB" sz="1600" b="0" i="1" smtClean="0">
                              <a:latin typeface="Cambria Math" panose="02040503050406030204" pitchFamily="18" charset="0"/>
                            </a:rPr>
                            <m:t>𝑡</m:t>
                          </m:r>
                        </m:sup>
                        <m:e>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𝑡</m:t>
                                  </m:r>
                                  <m:r>
                                    <a:rPr lang="en-GB" sz="1600" b="0" i="1" smtClean="0">
                                      <a:latin typeface="Cambria Math" panose="02040503050406030204" pitchFamily="18" charset="0"/>
                                    </a:rPr>
                                    <m:t>−</m:t>
                                  </m:r>
                                  <m:r>
                                    <a:rPr lang="en-GB" sz="1600" b="0" i="1" smtClean="0">
                                      <a:latin typeface="Cambria Math" panose="02040503050406030204" pitchFamily="18" charset="0"/>
                                    </a:rPr>
                                    <m:t>𝑠</m:t>
                                  </m:r>
                                </m:e>
                              </m:d>
                            </m:e>
                            <m:sup>
                              <m:r>
                                <a:rPr lang="en-GB" sz="1600" b="0" i="1" smtClean="0">
                                  <a:latin typeface="Cambria Math" panose="02040503050406030204" pitchFamily="18" charset="0"/>
                                </a:rPr>
                                <m:t>𝐻</m:t>
                              </m:r>
                              <m:r>
                                <a:rPr lang="en-GB" sz="1600" b="0" i="1" smtClean="0">
                                  <a:latin typeface="Cambria Math" panose="02040503050406030204" pitchFamily="18" charset="0"/>
                                </a:rPr>
                                <m:t>−0.5</m:t>
                              </m:r>
                            </m:sup>
                          </m:sSup>
                          <m:r>
                            <a:rPr lang="en-GB" sz="1600" b="0" i="1" smtClean="0">
                              <a:latin typeface="Cambria Math" panose="02040503050406030204" pitchFamily="18" charset="0"/>
                            </a:rPr>
                            <m:t>𝑑𝐵</m:t>
                          </m:r>
                          <m:r>
                            <a:rPr lang="en-GB" sz="1600" b="0" i="1" smtClean="0">
                              <a:latin typeface="Cambria Math" panose="02040503050406030204" pitchFamily="18" charset="0"/>
                            </a:rPr>
                            <m:t> (</m:t>
                          </m:r>
                          <m:r>
                            <a:rPr lang="en-GB" sz="1600" b="0" i="1" smtClean="0">
                              <a:latin typeface="Cambria Math" panose="02040503050406030204" pitchFamily="18" charset="0"/>
                            </a:rPr>
                            <m:t>𝑠</m:t>
                          </m:r>
                          <m:r>
                            <a:rPr lang="en-GB" sz="1600" b="0" i="1" smtClean="0">
                              <a:latin typeface="Cambria Math" panose="02040503050406030204" pitchFamily="18" charset="0"/>
                            </a:rPr>
                            <m:t>)</m:t>
                          </m:r>
                        </m:e>
                      </m:nary>
                    </m:oMath>
                  </m:oMathPara>
                </a14:m>
                <a:endParaRPr lang="en-US" sz="1600" dirty="0">
                  <a:latin typeface="+mn-lt"/>
                </a:endParaRPr>
              </a:p>
            </p:txBody>
          </p:sp>
        </mc:Choice>
        <mc:Fallback xmlns="">
          <p:sp>
            <p:nvSpPr>
              <p:cNvPr id="13" name="TextBox 12">
                <a:extLst>
                  <a:ext uri="{FF2B5EF4-FFF2-40B4-BE49-F238E27FC236}">
                    <a16:creationId xmlns:a16="http://schemas.microsoft.com/office/drawing/2014/main" id="{3D1C46EC-D160-4D8A-A936-1D3F97E5B8A3}"/>
                  </a:ext>
                </a:extLst>
              </p:cNvPr>
              <p:cNvSpPr txBox="1">
                <a:spLocks noRot="1" noChangeAspect="1" noMove="1" noResize="1" noEditPoints="1" noAdjustHandles="1" noChangeArrowheads="1" noChangeShapeType="1" noTextEdit="1"/>
              </p:cNvSpPr>
              <p:nvPr/>
            </p:nvSpPr>
            <p:spPr>
              <a:xfrm>
                <a:off x="4526044" y="4005806"/>
                <a:ext cx="4072541" cy="1131272"/>
              </a:xfrm>
              <a:prstGeom prst="rect">
                <a:avLst/>
              </a:prstGeom>
              <a:blipFill>
                <a:blip r:embed="rId6"/>
                <a:stretch>
                  <a:fillRect l="-747" t="-16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9C783F9-2665-438B-A1BF-D27548825F59}"/>
                  </a:ext>
                </a:extLst>
              </p:cNvPr>
              <p:cNvSpPr txBox="1"/>
              <p:nvPr/>
            </p:nvSpPr>
            <p:spPr>
              <a:xfrm>
                <a:off x="4499769" y="5229200"/>
                <a:ext cx="3960663" cy="1077218"/>
              </a:xfrm>
              <a:prstGeom prst="rect">
                <a:avLst/>
              </a:prstGeom>
              <a:noFill/>
            </p:spPr>
            <p:txBody>
              <a:bodyPr wrap="square" rtlCol="0">
                <a:spAutoFit/>
              </a:bodyPr>
              <a:lstStyle/>
              <a:p>
                <a:pPr algn="just"/>
                <a:r>
                  <a:rPr lang="en-GB" sz="1600" dirty="0">
                    <a:latin typeface="+mn-lt"/>
                  </a:rPr>
                  <a:t>Hurst parameter </a:t>
                </a:r>
                <a14:m>
                  <m:oMath xmlns:m="http://schemas.openxmlformats.org/officeDocument/2006/math">
                    <m:r>
                      <a:rPr lang="en-GB" sz="1600" b="0" i="1" smtClean="0">
                        <a:latin typeface="Cambria Math" panose="02040503050406030204" pitchFamily="18" charset="0"/>
                      </a:rPr>
                      <m:t>𝐻</m:t>
                    </m:r>
                  </m:oMath>
                </a14:m>
                <a:endParaRPr lang="en-GB" sz="1600" dirty="0">
                  <a:latin typeface="+mn-lt"/>
                </a:endParaRPr>
              </a:p>
              <a:p>
                <a:pPr marL="285750" indent="-285750" algn="just">
                  <a:buFont typeface="Arial" panose="020B0604020202020204" pitchFamily="34" charset="0"/>
                  <a:buChar char="•"/>
                </a:pPr>
                <a:r>
                  <a:rPr lang="en-GB" sz="1600" dirty="0">
                    <a:latin typeface="+mn-lt"/>
                  </a:rPr>
                  <a:t>Brownian motion </a:t>
                </a:r>
                <a14:m>
                  <m:oMath xmlns:m="http://schemas.openxmlformats.org/officeDocument/2006/math">
                    <m:r>
                      <a:rPr lang="en-GB" sz="1600" b="0" i="1" smtClean="0">
                        <a:latin typeface="Cambria Math" panose="02040503050406030204" pitchFamily="18" charset="0"/>
                      </a:rPr>
                      <m:t>𝐻</m:t>
                    </m:r>
                    <m:r>
                      <a:rPr lang="en-GB" sz="1600" b="0" i="1" smtClean="0">
                        <a:latin typeface="Cambria Math" panose="02040503050406030204" pitchFamily="18" charset="0"/>
                      </a:rPr>
                      <m:t>=0.5</m:t>
                    </m:r>
                  </m:oMath>
                </a14:m>
                <a:endParaRPr lang="en-GB" sz="1600" b="0" dirty="0">
                  <a:latin typeface="+mn-lt"/>
                </a:endParaRPr>
              </a:p>
              <a:p>
                <a:pPr marL="285750" indent="-285750" algn="just">
                  <a:buFont typeface="Arial" panose="020B0604020202020204" pitchFamily="34" charset="0"/>
                  <a:buChar char="•"/>
                </a:pPr>
                <a:r>
                  <a:rPr lang="en-GB" sz="1600" dirty="0">
                    <a:latin typeface="+mn-lt"/>
                  </a:rPr>
                  <a:t>Positively correlated (LRD) </a:t>
                </a:r>
                <a14:m>
                  <m:oMath xmlns:m="http://schemas.openxmlformats.org/officeDocument/2006/math">
                    <m:r>
                      <a:rPr lang="en-GB" sz="1600" b="0" i="1" smtClean="0">
                        <a:latin typeface="Cambria Math" panose="02040503050406030204" pitchFamily="18" charset="0"/>
                      </a:rPr>
                      <m:t>𝐻</m:t>
                    </m:r>
                    <m:r>
                      <a:rPr lang="en-GB" sz="1600" b="0" i="1" smtClean="0">
                        <a:latin typeface="Cambria Math" panose="02040503050406030204" pitchFamily="18" charset="0"/>
                      </a:rPr>
                      <m:t>&gt;0.5</m:t>
                    </m:r>
                  </m:oMath>
                </a14:m>
                <a:endParaRPr lang="en-GB" sz="1600" dirty="0">
                  <a:latin typeface="+mn-lt"/>
                </a:endParaRPr>
              </a:p>
              <a:p>
                <a:pPr marL="285750" indent="-285750" algn="just">
                  <a:buFont typeface="Arial" panose="020B0604020202020204" pitchFamily="34" charset="0"/>
                  <a:buChar char="•"/>
                </a:pPr>
                <a:r>
                  <a:rPr lang="en-GB" sz="1600" dirty="0">
                    <a:latin typeface="+mn-lt"/>
                  </a:rPr>
                  <a:t>Negatively correlated (LRD) </a:t>
                </a:r>
                <a14:m>
                  <m:oMath xmlns:m="http://schemas.openxmlformats.org/officeDocument/2006/math">
                    <m:r>
                      <a:rPr lang="en-GB" sz="1600" i="1">
                        <a:latin typeface="Cambria Math" panose="02040503050406030204" pitchFamily="18" charset="0"/>
                      </a:rPr>
                      <m:t>𝐻</m:t>
                    </m:r>
                    <m:r>
                      <a:rPr lang="en-GB" sz="1600" b="0" i="1" smtClean="0">
                        <a:latin typeface="Cambria Math" panose="02040503050406030204" pitchFamily="18" charset="0"/>
                      </a:rPr>
                      <m:t>&lt;</m:t>
                    </m:r>
                    <m:r>
                      <a:rPr lang="en-GB" sz="1600" i="1">
                        <a:latin typeface="Cambria Math" panose="02040503050406030204" pitchFamily="18" charset="0"/>
                      </a:rPr>
                      <m:t>0.5</m:t>
                    </m:r>
                  </m:oMath>
                </a14:m>
                <a:endParaRPr lang="en-GB" sz="1600" dirty="0">
                  <a:latin typeface="+mn-lt"/>
                </a:endParaRPr>
              </a:p>
            </p:txBody>
          </p:sp>
        </mc:Choice>
        <mc:Fallback xmlns="">
          <p:sp>
            <p:nvSpPr>
              <p:cNvPr id="14" name="TextBox 13">
                <a:extLst>
                  <a:ext uri="{FF2B5EF4-FFF2-40B4-BE49-F238E27FC236}">
                    <a16:creationId xmlns:a16="http://schemas.microsoft.com/office/drawing/2014/main" id="{09C783F9-2665-438B-A1BF-D27548825F59}"/>
                  </a:ext>
                </a:extLst>
              </p:cNvPr>
              <p:cNvSpPr txBox="1">
                <a:spLocks noRot="1" noChangeAspect="1" noMove="1" noResize="1" noEditPoints="1" noAdjustHandles="1" noChangeArrowheads="1" noChangeShapeType="1" noTextEdit="1"/>
              </p:cNvSpPr>
              <p:nvPr/>
            </p:nvSpPr>
            <p:spPr>
              <a:xfrm>
                <a:off x="4499769" y="5229200"/>
                <a:ext cx="3960663" cy="1077218"/>
              </a:xfrm>
              <a:prstGeom prst="rect">
                <a:avLst/>
              </a:prstGeom>
              <a:blipFill>
                <a:blip r:embed="rId7"/>
                <a:stretch>
                  <a:fillRect l="-769" t="-1695" b="-6215"/>
                </a:stretch>
              </a:blipFill>
            </p:spPr>
            <p:txBody>
              <a:bodyPr/>
              <a:lstStyle/>
              <a:p>
                <a:r>
                  <a:rPr lang="en-US">
                    <a:noFill/>
                  </a:rPr>
                  <a:t> </a:t>
                </a:r>
              </a:p>
            </p:txBody>
          </p:sp>
        </mc:Fallback>
      </mc:AlternateContent>
    </p:spTree>
    <p:extLst>
      <p:ext uri="{BB962C8B-B14F-4D97-AF65-F5344CB8AC3E}">
        <p14:creationId xmlns:p14="http://schemas.microsoft.com/office/powerpoint/2010/main" val="1943801466"/>
      </p:ext>
    </p:extLst>
  </p:cSld>
  <p:clrMapOvr>
    <a:masterClrMapping/>
  </p:clrMapOvr>
  <p:transition advTm="11799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747AA-69FF-4F90-B3CD-90FCF866371F}"/>
              </a:ext>
            </a:extLst>
          </p:cNvPr>
          <p:cNvSpPr>
            <a:spLocks noGrp="1"/>
          </p:cNvSpPr>
          <p:nvPr>
            <p:ph type="title"/>
          </p:nvPr>
        </p:nvSpPr>
        <p:spPr/>
        <p:txBody>
          <a:bodyPr/>
          <a:lstStyle/>
          <a:p>
            <a:pPr lvl="0"/>
            <a:r>
              <a:rPr lang="en-GB" sz="3600" dirty="0">
                <a:solidFill>
                  <a:schemeClr val="tx1"/>
                </a:solidFill>
              </a:rPr>
              <a:t>3. L-Type network Plasma Impedance Matching</a:t>
            </a:r>
            <a:endParaRPr lang="en-US" sz="3600" dirty="0">
              <a:solidFill>
                <a:schemeClr val="tx1"/>
              </a:solidFill>
            </a:endParaRPr>
          </a:p>
        </p:txBody>
      </p:sp>
      <p:sp>
        <p:nvSpPr>
          <p:cNvPr id="6" name="Slide Number Placeholder 5">
            <a:extLst>
              <a:ext uri="{FF2B5EF4-FFF2-40B4-BE49-F238E27FC236}">
                <a16:creationId xmlns:a16="http://schemas.microsoft.com/office/drawing/2014/main" id="{CBC86F79-20CA-4DB4-AEBF-D42A655BFD98}"/>
              </a:ext>
            </a:extLst>
          </p:cNvPr>
          <p:cNvSpPr>
            <a:spLocks noGrp="1"/>
          </p:cNvSpPr>
          <p:nvPr>
            <p:ph type="sldNum" sz="quarter" idx="12"/>
          </p:nvPr>
        </p:nvSpPr>
        <p:spPr/>
        <p:txBody>
          <a:bodyPr/>
          <a:lstStyle/>
          <a:p>
            <a:pPr>
              <a:defRPr/>
            </a:pPr>
            <a:r>
              <a:rPr lang="en-US"/>
              <a:t>Slide-</a:t>
            </a:r>
            <a:fld id="{5364909A-3F3E-460A-BC82-B071F2D46A2C}" type="slidenum">
              <a:rPr lang="en-US" smtClean="0"/>
              <a:pPr>
                <a:defRPr/>
              </a:pPr>
              <a:t>7</a:t>
            </a:fld>
            <a:r>
              <a:rPr lang="en-US"/>
              <a:t>/1024</a:t>
            </a:r>
            <a:endParaRPr lang="en-US" dirty="0"/>
          </a:p>
        </p:txBody>
      </p:sp>
      <p:sp>
        <p:nvSpPr>
          <p:cNvPr id="7" name="Marcador de fecha 3">
            <a:extLst>
              <a:ext uri="{FF2B5EF4-FFF2-40B4-BE49-F238E27FC236}">
                <a16:creationId xmlns:a16="http://schemas.microsoft.com/office/drawing/2014/main" id="{6F6FEA62-4899-4BDC-9C61-1D88D5E60D20}"/>
              </a:ext>
            </a:extLst>
          </p:cNvPr>
          <p:cNvSpPr>
            <a:spLocks noGrp="1"/>
          </p:cNvSpPr>
          <p:nvPr>
            <p:ph type="dt" sz="half" idx="10"/>
          </p:nvPr>
        </p:nvSpPr>
        <p:spPr>
          <a:xfrm>
            <a:off x="0" y="6453188"/>
            <a:ext cx="1905000" cy="404812"/>
          </a:xfrm>
        </p:spPr>
        <p:txBody>
          <a:bodyPr/>
          <a:lstStyle/>
          <a:p>
            <a:pPr>
              <a:defRPr/>
            </a:pPr>
            <a:r>
              <a:rPr lang="en-US" dirty="0"/>
              <a:t>08/08/2021</a:t>
            </a:r>
          </a:p>
        </p:txBody>
      </p:sp>
      <p:sp>
        <p:nvSpPr>
          <p:cNvPr id="8" name="Marcador de pie de página 4">
            <a:extLst>
              <a:ext uri="{FF2B5EF4-FFF2-40B4-BE49-F238E27FC236}">
                <a16:creationId xmlns:a16="http://schemas.microsoft.com/office/drawing/2014/main" id="{66C18657-EDE9-4168-9B13-65D1F38F07B4}"/>
              </a:ext>
            </a:extLst>
          </p:cNvPr>
          <p:cNvSpPr>
            <a:spLocks noGrp="1"/>
          </p:cNvSpPr>
          <p:nvPr>
            <p:ph type="ftr" sz="quarter" idx="11"/>
          </p:nvPr>
        </p:nvSpPr>
        <p:spPr>
          <a:xfrm>
            <a:off x="1733970" y="6524625"/>
            <a:ext cx="6335713" cy="333375"/>
          </a:xfrm>
        </p:spPr>
        <p:txBody>
          <a:bodyPr/>
          <a:lstStyle/>
          <a:p>
            <a:r>
              <a:rPr lang="en-US" dirty="0"/>
              <a:t>FO ESC with dithering noise for RF Impedance Matching</a:t>
            </a:r>
          </a:p>
        </p:txBody>
      </p:sp>
      <p:pic>
        <p:nvPicPr>
          <p:cNvPr id="9" name="Picture 8">
            <a:extLst>
              <a:ext uri="{FF2B5EF4-FFF2-40B4-BE49-F238E27FC236}">
                <a16:creationId xmlns:a16="http://schemas.microsoft.com/office/drawing/2014/main" id="{609134F0-2061-4F4C-942D-99F235CE3511}"/>
              </a:ext>
            </a:extLst>
          </p:cNvPr>
          <p:cNvPicPr>
            <a:picLocks noChangeAspect="1"/>
          </p:cNvPicPr>
          <p:nvPr/>
        </p:nvPicPr>
        <p:blipFill>
          <a:blip r:embed="rId2"/>
          <a:stretch>
            <a:fillRect/>
          </a:stretch>
        </p:blipFill>
        <p:spPr>
          <a:xfrm>
            <a:off x="4901826" y="2202669"/>
            <a:ext cx="3630614" cy="1715196"/>
          </a:xfrm>
          <a:prstGeom prst="rect">
            <a:avLst/>
          </a:prstGeom>
        </p:spPr>
      </p:pic>
      <p:pic>
        <p:nvPicPr>
          <p:cNvPr id="14" name="Picture 13" descr="Diagram, schematic&#10;&#10;Description automatically generated">
            <a:extLst>
              <a:ext uri="{FF2B5EF4-FFF2-40B4-BE49-F238E27FC236}">
                <a16:creationId xmlns:a16="http://schemas.microsoft.com/office/drawing/2014/main" id="{570351CF-5571-430B-B4DF-73FC2DFB9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78" y="2556759"/>
            <a:ext cx="4329392" cy="2993644"/>
          </a:xfrm>
          <a:prstGeom prst="rect">
            <a:avLst/>
          </a:prstGeom>
        </p:spPr>
      </p:pic>
      <p:sp>
        <p:nvSpPr>
          <p:cNvPr id="15" name="TextBox 14">
            <a:extLst>
              <a:ext uri="{FF2B5EF4-FFF2-40B4-BE49-F238E27FC236}">
                <a16:creationId xmlns:a16="http://schemas.microsoft.com/office/drawing/2014/main" id="{1379B359-0613-4F9F-8EED-851109C2A2FC}"/>
              </a:ext>
            </a:extLst>
          </p:cNvPr>
          <p:cNvSpPr txBox="1"/>
          <p:nvPr/>
        </p:nvSpPr>
        <p:spPr>
          <a:xfrm>
            <a:off x="65338" y="1708493"/>
            <a:ext cx="8868862" cy="461665"/>
          </a:xfrm>
          <a:prstGeom prst="rect">
            <a:avLst/>
          </a:prstGeom>
          <a:noFill/>
        </p:spPr>
        <p:txBody>
          <a:bodyPr wrap="square" rtlCol="0">
            <a:spAutoFit/>
          </a:bodyPr>
          <a:lstStyle/>
          <a:p>
            <a:r>
              <a:rPr lang="en-US" dirty="0">
                <a:latin typeface="+mn-lt"/>
              </a:rPr>
              <a:t>L-Type Network configuration</a:t>
            </a:r>
          </a:p>
        </p:txBody>
      </p:sp>
      <mc:AlternateContent xmlns:mc="http://schemas.openxmlformats.org/markup-compatibility/2006" xmlns:a14="http://schemas.microsoft.com/office/drawing/2010/main">
        <mc:Choice Requires="a14">
          <p:graphicFrame>
            <p:nvGraphicFramePr>
              <p:cNvPr id="16" name="Table 16">
                <a:extLst>
                  <a:ext uri="{FF2B5EF4-FFF2-40B4-BE49-F238E27FC236}">
                    <a16:creationId xmlns:a16="http://schemas.microsoft.com/office/drawing/2014/main" id="{3C4FB770-69AA-4DBE-8C44-6F0A7AFF2605}"/>
                  </a:ext>
                </a:extLst>
              </p:cNvPr>
              <p:cNvGraphicFramePr>
                <a:graphicFrameLocks noGrp="1"/>
              </p:cNvGraphicFramePr>
              <p:nvPr>
                <p:extLst>
                  <p:ext uri="{D42A27DB-BD31-4B8C-83A1-F6EECF244321}">
                    <p14:modId xmlns:p14="http://schemas.microsoft.com/office/powerpoint/2010/main" val="4152912131"/>
                  </p:ext>
                </p:extLst>
              </p:nvPr>
            </p:nvGraphicFramePr>
            <p:xfrm>
              <a:off x="4901826" y="4151278"/>
              <a:ext cx="3417075" cy="2139934"/>
            </p:xfrm>
            <a:graphic>
              <a:graphicData uri="http://schemas.openxmlformats.org/drawingml/2006/table">
                <a:tbl>
                  <a:tblPr firstRow="1" bandRow="1">
                    <a:tableStyleId>{9D7B26C5-4107-4FEC-AEDC-1716B250A1EF}</a:tableStyleId>
                  </a:tblPr>
                  <a:tblGrid>
                    <a:gridCol w="1708537">
                      <a:extLst>
                        <a:ext uri="{9D8B030D-6E8A-4147-A177-3AD203B41FA5}">
                          <a16:colId xmlns:a16="http://schemas.microsoft.com/office/drawing/2014/main" val="1063179576"/>
                        </a:ext>
                      </a:extLst>
                    </a:gridCol>
                    <a:gridCol w="854269">
                      <a:extLst>
                        <a:ext uri="{9D8B030D-6E8A-4147-A177-3AD203B41FA5}">
                          <a16:colId xmlns:a16="http://schemas.microsoft.com/office/drawing/2014/main" val="1461318142"/>
                        </a:ext>
                      </a:extLst>
                    </a:gridCol>
                    <a:gridCol w="854269">
                      <a:extLst>
                        <a:ext uri="{9D8B030D-6E8A-4147-A177-3AD203B41FA5}">
                          <a16:colId xmlns:a16="http://schemas.microsoft.com/office/drawing/2014/main" val="3978272350"/>
                        </a:ext>
                      </a:extLst>
                    </a:gridCol>
                  </a:tblGrid>
                  <a:tr h="229795">
                    <a:tc>
                      <a:txBody>
                        <a:bodyPr/>
                        <a:lstStyle/>
                        <a:p>
                          <a:pPr algn="ctr"/>
                          <a:r>
                            <a:rPr lang="en-US" sz="1400" dirty="0"/>
                            <a:t>Component</a:t>
                          </a:r>
                        </a:p>
                      </a:txBody>
                      <a:tcPr>
                        <a:noFill/>
                      </a:tcPr>
                    </a:tc>
                    <a:tc gridSpan="2">
                      <a:txBody>
                        <a:bodyPr/>
                        <a:lstStyle/>
                        <a:p>
                          <a:pPr algn="ctr"/>
                          <a:r>
                            <a:rPr lang="en-US" sz="1400" dirty="0"/>
                            <a:t>Value</a:t>
                          </a:r>
                        </a:p>
                      </a:txBody>
                      <a:tcPr>
                        <a:noFill/>
                      </a:tcPr>
                    </a:tc>
                    <a:tc hMerge="1">
                      <a:txBody>
                        <a:bodyPr/>
                        <a:lstStyle/>
                        <a:p>
                          <a:endParaRPr lang="en-US"/>
                        </a:p>
                      </a:txBody>
                      <a:tcPr/>
                    </a:tc>
                    <a:extLst>
                      <a:ext uri="{0D108BD9-81ED-4DB2-BD59-A6C34878D82A}">
                        <a16:rowId xmlns:a16="http://schemas.microsoft.com/office/drawing/2014/main" val="3042629543"/>
                      </a:ext>
                    </a:extLst>
                  </a:tr>
                  <a:tr h="229795">
                    <a:tc>
                      <a:txBody>
                        <a:bodyPr/>
                        <a:lstStyle/>
                        <a:p>
                          <a:pPr algn="ctr"/>
                          <a:endParaRPr lang="en-US" sz="1400" dirty="0"/>
                        </a:p>
                      </a:txBody>
                      <a:tcPr>
                        <a:noFill/>
                      </a:tcPr>
                    </a:tc>
                    <a:tc>
                      <a:txBody>
                        <a:bodyPr/>
                        <a:lstStyle/>
                        <a:p>
                          <a:pPr algn="ctr"/>
                          <a:r>
                            <a:rPr lang="en-US" sz="1400" dirty="0"/>
                            <a:t>min</a:t>
                          </a:r>
                        </a:p>
                      </a:txBody>
                      <a:tcPr>
                        <a:noFill/>
                      </a:tcPr>
                    </a:tc>
                    <a:tc>
                      <a:txBody>
                        <a:bodyPr/>
                        <a:lstStyle/>
                        <a:p>
                          <a:pPr algn="ctr"/>
                          <a:r>
                            <a:rPr lang="en-US" sz="1400" dirty="0"/>
                            <a:t>max</a:t>
                          </a:r>
                        </a:p>
                      </a:txBody>
                      <a:tcPr>
                        <a:noFill/>
                      </a:tcPr>
                    </a:tc>
                    <a:extLst>
                      <a:ext uri="{0D108BD9-81ED-4DB2-BD59-A6C34878D82A}">
                        <a16:rowId xmlns:a16="http://schemas.microsoft.com/office/drawing/2014/main" val="1348377256"/>
                      </a:ext>
                    </a:extLst>
                  </a:tr>
                  <a:tr h="229795">
                    <a:tc>
                      <a:txBody>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𝑧</m:t>
                                    </m:r>
                                  </m:e>
                                  <m:sub>
                                    <m:r>
                                      <a:rPr lang="en-US" sz="1400" b="0" i="1" smtClean="0">
                                        <a:latin typeface="Cambria Math" panose="02040503050406030204" pitchFamily="18" charset="0"/>
                                      </a:rPr>
                                      <m:t>𝑠</m:t>
                                    </m:r>
                                  </m:sub>
                                </m:sSub>
                              </m:oMath>
                            </m:oMathPara>
                          </a14:m>
                          <a:endParaRPr lang="en-US" sz="1400" dirty="0"/>
                        </a:p>
                      </a:txBody>
                      <a:tcPr>
                        <a:noFill/>
                      </a:tcPr>
                    </a:tc>
                    <a:tc gridSpan="2">
                      <a:txBody>
                        <a:bodyPr/>
                        <a:lstStyle/>
                        <a:p>
                          <a:pPr/>
                          <a14:m>
                            <m:oMathPara xmlns:m="http://schemas.openxmlformats.org/officeDocument/2006/math">
                              <m:oMathParaPr>
                                <m:jc m:val="centerGroup"/>
                              </m:oMathParaPr>
                              <m:oMath xmlns:m="http://schemas.openxmlformats.org/officeDocument/2006/math">
                                <m:r>
                                  <m:rPr>
                                    <m:nor/>
                                  </m:rPr>
                                  <a:rPr lang="en-US" sz="1400" dirty="0" smtClean="0"/>
                                  <m:t>50+</m:t>
                                </m:r>
                                <m:r>
                                  <m:rPr>
                                    <m:nor/>
                                  </m:rPr>
                                  <a:rPr lang="en-US" sz="1400" dirty="0" smtClean="0"/>
                                  <m:t>j</m:t>
                                </m:r>
                                <m:r>
                                  <m:rPr>
                                    <m:nor/>
                                  </m:rPr>
                                  <a:rPr lang="en-US" sz="1400" dirty="0" smtClean="0"/>
                                  <m:t>0</m:t>
                                </m:r>
                                <m:r>
                                  <a:rPr lang="en-US" sz="1400" dirty="0" smtClean="0">
                                    <a:latin typeface="Cambria Math" panose="02040503050406030204" pitchFamily="18" charset="0"/>
                                  </a:rPr>
                                  <m:t> </m:t>
                                </m:r>
                                <m:r>
                                  <m:rPr>
                                    <m:sty m:val="p"/>
                                  </m:rPr>
                                  <a:rPr lang="en-US" sz="1400" smtClean="0">
                                    <a:latin typeface="Cambria Math" panose="02040503050406030204" pitchFamily="18" charset="0"/>
                                  </a:rPr>
                                  <m:t>Ω</m:t>
                                </m:r>
                              </m:oMath>
                            </m:oMathPara>
                          </a14:m>
                          <a:endParaRPr lang="en-US" sz="1400" dirty="0"/>
                        </a:p>
                      </a:txBody>
                      <a:tcPr>
                        <a:noFill/>
                      </a:tcPr>
                    </a:tc>
                    <a:tc hMerge="1">
                      <a:txBody>
                        <a:bodyPr/>
                        <a:lstStyle/>
                        <a:p>
                          <a:endParaRPr lang="en-US" dirty="0"/>
                        </a:p>
                      </a:txBody>
                      <a:tcPr/>
                    </a:tc>
                    <a:extLst>
                      <a:ext uri="{0D108BD9-81ED-4DB2-BD59-A6C34878D82A}">
                        <a16:rowId xmlns:a16="http://schemas.microsoft.com/office/drawing/2014/main" val="2005805604"/>
                      </a:ext>
                    </a:extLst>
                  </a:tr>
                  <a:tr h="229795">
                    <a:tc>
                      <a:txBody>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smtClean="0">
                                        <a:latin typeface="Cambria Math" panose="02040503050406030204" pitchFamily="18" charset="0"/>
                                      </a:rPr>
                                      <m:t>𝐶</m:t>
                                    </m:r>
                                  </m:e>
                                  <m:sub>
                                    <m:r>
                                      <a:rPr lang="en-US" sz="1400" smtClean="0">
                                        <a:latin typeface="Cambria Math" panose="02040503050406030204" pitchFamily="18" charset="0"/>
                                      </a:rPr>
                                      <m:t>𝑡</m:t>
                                    </m:r>
                                  </m:sub>
                                </m:sSub>
                              </m:oMath>
                            </m:oMathPara>
                          </a14:m>
                          <a:endParaRPr lang="en-US" sz="1400" dirty="0"/>
                        </a:p>
                      </a:txBody>
                      <a:tcPr>
                        <a:noFill/>
                      </a:tcPr>
                    </a:tc>
                    <a:tc>
                      <a:txBody>
                        <a:bodyPr/>
                        <a:lstStyle/>
                        <a:p>
                          <a:pPr/>
                          <a14:m>
                            <m:oMathPara xmlns:m="http://schemas.openxmlformats.org/officeDocument/2006/math">
                              <m:oMathParaPr>
                                <m:jc m:val="centerGroup"/>
                              </m:oMathParaPr>
                              <m:oMath xmlns:m="http://schemas.openxmlformats.org/officeDocument/2006/math">
                                <m:r>
                                  <a:rPr lang="en-US" sz="1400" smtClean="0">
                                    <a:latin typeface="Cambria Math" panose="02040503050406030204" pitchFamily="18" charset="0"/>
                                  </a:rPr>
                                  <m:t>425</m:t>
                                </m:r>
                                <m:r>
                                  <a:rPr lang="en-US" sz="1400" smtClean="0">
                                    <a:latin typeface="Cambria Math" panose="02040503050406030204" pitchFamily="18" charset="0"/>
                                  </a:rPr>
                                  <m:t>𝑝𝐹</m:t>
                                </m:r>
                              </m:oMath>
                            </m:oMathPara>
                          </a14:m>
                          <a:endParaRPr lang="en-US" sz="1400" dirty="0"/>
                        </a:p>
                      </a:txBody>
                      <a:tcPr>
                        <a:noFill/>
                      </a:tcPr>
                    </a:tc>
                    <a:tc>
                      <a:txBody>
                        <a:bodyPr/>
                        <a:lstStyle/>
                        <a:p>
                          <a:pPr/>
                          <a14:m>
                            <m:oMathPara xmlns:m="http://schemas.openxmlformats.org/officeDocument/2006/math">
                              <m:oMathParaPr>
                                <m:jc m:val="centerGroup"/>
                              </m:oMathParaPr>
                              <m:oMath xmlns:m="http://schemas.openxmlformats.org/officeDocument/2006/math">
                                <m:r>
                                  <a:rPr lang="en-US" sz="1400" smtClean="0">
                                    <a:latin typeface="Cambria Math" panose="02040503050406030204" pitchFamily="18" charset="0"/>
                                  </a:rPr>
                                  <m:t>2240</m:t>
                                </m:r>
                                <m:r>
                                  <a:rPr lang="en-US" sz="1400" smtClean="0">
                                    <a:latin typeface="Cambria Math" panose="02040503050406030204" pitchFamily="18" charset="0"/>
                                  </a:rPr>
                                  <m:t>𝑝𝐹</m:t>
                                </m:r>
                              </m:oMath>
                            </m:oMathPara>
                          </a14:m>
                          <a:endParaRPr lang="en-US" sz="1400" dirty="0"/>
                        </a:p>
                      </a:txBody>
                      <a:tcPr>
                        <a:noFill/>
                      </a:tcPr>
                    </a:tc>
                    <a:extLst>
                      <a:ext uri="{0D108BD9-81ED-4DB2-BD59-A6C34878D82A}">
                        <a16:rowId xmlns:a16="http://schemas.microsoft.com/office/drawing/2014/main" val="1756141676"/>
                      </a:ext>
                    </a:extLst>
                  </a:tr>
                  <a:tr h="229795">
                    <a:tc>
                      <a:txBody>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smtClean="0">
                                        <a:latin typeface="Cambria Math" panose="02040503050406030204" pitchFamily="18" charset="0"/>
                                      </a:rPr>
                                      <m:t>𝐶</m:t>
                                    </m:r>
                                  </m:e>
                                  <m:sub>
                                    <m:r>
                                      <a:rPr lang="en-US" sz="1400" smtClean="0">
                                        <a:latin typeface="Cambria Math" panose="02040503050406030204" pitchFamily="18" charset="0"/>
                                      </a:rPr>
                                      <m:t>𝑚</m:t>
                                    </m:r>
                                  </m:sub>
                                </m:sSub>
                              </m:oMath>
                            </m:oMathPara>
                          </a14:m>
                          <a:endParaRPr lang="en-US" sz="1400" dirty="0"/>
                        </a:p>
                      </a:txBody>
                      <a:tcPr>
                        <a:noFill/>
                      </a:tcPr>
                    </a:tc>
                    <a:tc>
                      <a:txBody>
                        <a:bodyPr/>
                        <a:lstStyle/>
                        <a:p>
                          <a:pPr/>
                          <a14:m>
                            <m:oMathPara xmlns:m="http://schemas.openxmlformats.org/officeDocument/2006/math">
                              <m:oMathParaPr>
                                <m:jc m:val="centerGroup"/>
                              </m:oMathParaPr>
                              <m:oMath xmlns:m="http://schemas.openxmlformats.org/officeDocument/2006/math">
                                <m:r>
                                  <a:rPr lang="en-US" sz="1400" smtClean="0">
                                    <a:latin typeface="Cambria Math" panose="02040503050406030204" pitchFamily="18" charset="0"/>
                                  </a:rPr>
                                  <m:t>114</m:t>
                                </m:r>
                                <m:r>
                                  <a:rPr lang="en-US" sz="1400" smtClean="0">
                                    <a:latin typeface="Cambria Math" panose="02040503050406030204" pitchFamily="18" charset="0"/>
                                  </a:rPr>
                                  <m:t>𝑝𝐹</m:t>
                                </m:r>
                              </m:oMath>
                            </m:oMathPara>
                          </a14:m>
                          <a:endParaRPr lang="en-US" sz="1400" dirty="0"/>
                        </a:p>
                      </a:txBody>
                      <a:tcPr>
                        <a:noFill/>
                      </a:tcPr>
                    </a:tc>
                    <a:tc>
                      <a:txBody>
                        <a:bodyPr/>
                        <a:lstStyle/>
                        <a:p>
                          <a:pPr/>
                          <a14:m>
                            <m:oMathPara xmlns:m="http://schemas.openxmlformats.org/officeDocument/2006/math">
                              <m:oMathParaPr>
                                <m:jc m:val="centerGroup"/>
                              </m:oMathParaPr>
                              <m:oMath xmlns:m="http://schemas.openxmlformats.org/officeDocument/2006/math">
                                <m:r>
                                  <a:rPr lang="en-US" sz="1400" smtClean="0">
                                    <a:latin typeface="Cambria Math" panose="02040503050406030204" pitchFamily="18" charset="0"/>
                                  </a:rPr>
                                  <m:t>445</m:t>
                                </m:r>
                                <m:r>
                                  <a:rPr lang="en-US" sz="1400" smtClean="0">
                                    <a:latin typeface="Cambria Math" panose="02040503050406030204" pitchFamily="18" charset="0"/>
                                  </a:rPr>
                                  <m:t>𝑝𝐹</m:t>
                                </m:r>
                              </m:oMath>
                            </m:oMathPara>
                          </a14:m>
                          <a:endParaRPr lang="en-US" sz="1400" dirty="0"/>
                        </a:p>
                      </a:txBody>
                      <a:tcPr>
                        <a:noFill/>
                      </a:tcPr>
                    </a:tc>
                    <a:extLst>
                      <a:ext uri="{0D108BD9-81ED-4DB2-BD59-A6C34878D82A}">
                        <a16:rowId xmlns:a16="http://schemas.microsoft.com/office/drawing/2014/main" val="1561328607"/>
                      </a:ext>
                    </a:extLst>
                  </a:tr>
                  <a:tr h="307967">
                    <a:tc>
                      <a:txBody>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smtClean="0">
                                        <a:latin typeface="Cambria Math" panose="02040503050406030204" pitchFamily="18" charset="0"/>
                                      </a:rPr>
                                      <m:t>𝐿</m:t>
                                    </m:r>
                                  </m:e>
                                  <m:sub>
                                    <m:r>
                                      <a:rPr lang="en-US" sz="1400" smtClean="0">
                                        <a:latin typeface="Cambria Math" panose="02040503050406030204" pitchFamily="18" charset="0"/>
                                      </a:rPr>
                                      <m:t>𝑡</m:t>
                                    </m:r>
                                  </m:sub>
                                </m:sSub>
                              </m:oMath>
                            </m:oMathPara>
                          </a14:m>
                          <a:endParaRPr lang="en-US" sz="1400" dirty="0"/>
                        </a:p>
                      </a:txBody>
                      <a:tcPr>
                        <a:noFill/>
                      </a:tcPr>
                    </a:tc>
                    <a:tc gridSpan="2">
                      <a:txBody>
                        <a:bodyPr/>
                        <a:lstStyle/>
                        <a:p>
                          <a:pPr/>
                          <a14:m>
                            <m:oMathPara xmlns:m="http://schemas.openxmlformats.org/officeDocument/2006/math">
                              <m:oMathParaPr>
                                <m:jc m:val="centerGroup"/>
                              </m:oMathParaPr>
                              <m:oMath xmlns:m="http://schemas.openxmlformats.org/officeDocument/2006/math">
                                <m:r>
                                  <a:rPr lang="en-US" sz="1400" smtClean="0">
                                    <a:latin typeface="Cambria Math" panose="02040503050406030204" pitchFamily="18" charset="0"/>
                                  </a:rPr>
                                  <m:t>600</m:t>
                                </m:r>
                                <m:r>
                                  <a:rPr lang="en-US" sz="1400" smtClean="0">
                                    <a:latin typeface="Cambria Math" panose="02040503050406030204" pitchFamily="18" charset="0"/>
                                  </a:rPr>
                                  <m:t>𝑛𝐻</m:t>
                                </m:r>
                              </m:oMath>
                            </m:oMathPara>
                          </a14:m>
                          <a:endParaRPr lang="en-US" sz="1400" dirty="0"/>
                        </a:p>
                      </a:txBody>
                      <a:tcPr>
                        <a:noFill/>
                      </a:tcPr>
                    </a:tc>
                    <a:tc hMerge="1">
                      <a:txBody>
                        <a:bodyPr/>
                        <a:lstStyle/>
                        <a:p>
                          <a:endParaRPr lang="en-US" dirty="0"/>
                        </a:p>
                      </a:txBody>
                      <a:tcPr/>
                    </a:tc>
                    <a:extLst>
                      <a:ext uri="{0D108BD9-81ED-4DB2-BD59-A6C34878D82A}">
                        <a16:rowId xmlns:a16="http://schemas.microsoft.com/office/drawing/2014/main" val="2587450251"/>
                      </a:ext>
                    </a:extLst>
                  </a:tr>
                  <a:tr h="307967">
                    <a:tc>
                      <a:txBody>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smtClean="0">
                                        <a:latin typeface="Cambria Math" panose="02040503050406030204" pitchFamily="18" charset="0"/>
                                      </a:rPr>
                                      <m:t>𝐿</m:t>
                                    </m:r>
                                  </m:e>
                                  <m:sub>
                                    <m:r>
                                      <a:rPr lang="en-US" sz="1400" smtClean="0">
                                        <a:latin typeface="Cambria Math" panose="02040503050406030204" pitchFamily="18" charset="0"/>
                                      </a:rPr>
                                      <m:t>𝑚</m:t>
                                    </m:r>
                                  </m:sub>
                                </m:sSub>
                              </m:oMath>
                            </m:oMathPara>
                          </a14:m>
                          <a:endParaRPr lang="en-US" sz="1400" dirty="0"/>
                        </a:p>
                      </a:txBody>
                      <a:tcPr>
                        <a:noFill/>
                      </a:tcPr>
                    </a:tc>
                    <a:tc gridSpan="2">
                      <a:txBody>
                        <a:bodyPr/>
                        <a:lstStyle/>
                        <a:p>
                          <a:pPr/>
                          <a14:m>
                            <m:oMathPara xmlns:m="http://schemas.openxmlformats.org/officeDocument/2006/math">
                              <m:oMathParaPr>
                                <m:jc m:val="centerGroup"/>
                              </m:oMathParaPr>
                              <m:oMath xmlns:m="http://schemas.openxmlformats.org/officeDocument/2006/math">
                                <m:r>
                                  <a:rPr lang="en-US" sz="1400" smtClean="0">
                                    <a:latin typeface="Cambria Math" panose="02040503050406030204" pitchFamily="18" charset="0"/>
                                  </a:rPr>
                                  <m:t>689</m:t>
                                </m:r>
                                <m:r>
                                  <a:rPr lang="en-US" sz="1400" smtClean="0">
                                    <a:latin typeface="Cambria Math" panose="02040503050406030204" pitchFamily="18" charset="0"/>
                                  </a:rPr>
                                  <m:t>𝑛𝐻</m:t>
                                </m:r>
                              </m:oMath>
                            </m:oMathPara>
                          </a14:m>
                          <a:endParaRPr lang="en-US" sz="1400" dirty="0"/>
                        </a:p>
                      </a:txBody>
                      <a:tcPr>
                        <a:noFill/>
                      </a:tcPr>
                    </a:tc>
                    <a:tc hMerge="1">
                      <a:txBody>
                        <a:bodyPr/>
                        <a:lstStyle/>
                        <a:p>
                          <a:endParaRPr lang="en-US" dirty="0"/>
                        </a:p>
                      </a:txBody>
                      <a:tcPr/>
                    </a:tc>
                    <a:extLst>
                      <a:ext uri="{0D108BD9-81ED-4DB2-BD59-A6C34878D82A}">
                        <a16:rowId xmlns:a16="http://schemas.microsoft.com/office/drawing/2014/main" val="1208922806"/>
                      </a:ext>
                    </a:extLst>
                  </a:tr>
                </a:tbl>
              </a:graphicData>
            </a:graphic>
          </p:graphicFrame>
        </mc:Choice>
        <mc:Fallback xmlns="">
          <p:graphicFrame>
            <p:nvGraphicFramePr>
              <p:cNvPr id="16" name="Table 16">
                <a:extLst>
                  <a:ext uri="{FF2B5EF4-FFF2-40B4-BE49-F238E27FC236}">
                    <a16:creationId xmlns:a16="http://schemas.microsoft.com/office/drawing/2014/main" id="{3C4FB770-69AA-4DBE-8C44-6F0A7AFF2605}"/>
                  </a:ext>
                </a:extLst>
              </p:cNvPr>
              <p:cNvGraphicFramePr>
                <a:graphicFrameLocks noGrp="1"/>
              </p:cNvGraphicFramePr>
              <p:nvPr>
                <p:extLst>
                  <p:ext uri="{D42A27DB-BD31-4B8C-83A1-F6EECF244321}">
                    <p14:modId xmlns:p14="http://schemas.microsoft.com/office/powerpoint/2010/main" val="4152912131"/>
                  </p:ext>
                </p:extLst>
              </p:nvPr>
            </p:nvGraphicFramePr>
            <p:xfrm>
              <a:off x="4901826" y="4151278"/>
              <a:ext cx="3417075" cy="2139934"/>
            </p:xfrm>
            <a:graphic>
              <a:graphicData uri="http://schemas.openxmlformats.org/drawingml/2006/table">
                <a:tbl>
                  <a:tblPr firstRow="1" bandRow="1">
                    <a:tableStyleId>{9D7B26C5-4107-4FEC-AEDC-1716B250A1EF}</a:tableStyleId>
                  </a:tblPr>
                  <a:tblGrid>
                    <a:gridCol w="1708537">
                      <a:extLst>
                        <a:ext uri="{9D8B030D-6E8A-4147-A177-3AD203B41FA5}">
                          <a16:colId xmlns:a16="http://schemas.microsoft.com/office/drawing/2014/main" val="1063179576"/>
                        </a:ext>
                      </a:extLst>
                    </a:gridCol>
                    <a:gridCol w="854269">
                      <a:extLst>
                        <a:ext uri="{9D8B030D-6E8A-4147-A177-3AD203B41FA5}">
                          <a16:colId xmlns:a16="http://schemas.microsoft.com/office/drawing/2014/main" val="1461318142"/>
                        </a:ext>
                      </a:extLst>
                    </a:gridCol>
                    <a:gridCol w="854269">
                      <a:extLst>
                        <a:ext uri="{9D8B030D-6E8A-4147-A177-3AD203B41FA5}">
                          <a16:colId xmlns:a16="http://schemas.microsoft.com/office/drawing/2014/main" val="3978272350"/>
                        </a:ext>
                      </a:extLst>
                    </a:gridCol>
                  </a:tblGrid>
                  <a:tr h="304800">
                    <a:tc>
                      <a:txBody>
                        <a:bodyPr/>
                        <a:lstStyle/>
                        <a:p>
                          <a:pPr algn="ctr"/>
                          <a:r>
                            <a:rPr lang="en-US" sz="1400" dirty="0"/>
                            <a:t>Component</a:t>
                          </a:r>
                        </a:p>
                      </a:txBody>
                      <a:tcPr>
                        <a:noFill/>
                      </a:tcPr>
                    </a:tc>
                    <a:tc gridSpan="2">
                      <a:txBody>
                        <a:bodyPr/>
                        <a:lstStyle/>
                        <a:p>
                          <a:pPr algn="ctr"/>
                          <a:r>
                            <a:rPr lang="en-US" sz="1400" dirty="0"/>
                            <a:t>Value</a:t>
                          </a:r>
                        </a:p>
                      </a:txBody>
                      <a:tcPr>
                        <a:noFill/>
                      </a:tcPr>
                    </a:tc>
                    <a:tc hMerge="1">
                      <a:txBody>
                        <a:bodyPr/>
                        <a:lstStyle/>
                        <a:p>
                          <a:endParaRPr lang="en-US"/>
                        </a:p>
                      </a:txBody>
                      <a:tcPr/>
                    </a:tc>
                    <a:extLst>
                      <a:ext uri="{0D108BD9-81ED-4DB2-BD59-A6C34878D82A}">
                        <a16:rowId xmlns:a16="http://schemas.microsoft.com/office/drawing/2014/main" val="3042629543"/>
                      </a:ext>
                    </a:extLst>
                  </a:tr>
                  <a:tr h="304800">
                    <a:tc>
                      <a:txBody>
                        <a:bodyPr/>
                        <a:lstStyle/>
                        <a:p>
                          <a:pPr algn="ctr"/>
                          <a:endParaRPr lang="en-US" sz="1400" dirty="0"/>
                        </a:p>
                      </a:txBody>
                      <a:tcPr>
                        <a:noFill/>
                      </a:tcPr>
                    </a:tc>
                    <a:tc>
                      <a:txBody>
                        <a:bodyPr/>
                        <a:lstStyle/>
                        <a:p>
                          <a:pPr algn="ctr"/>
                          <a:r>
                            <a:rPr lang="en-US" sz="1400" dirty="0"/>
                            <a:t>min</a:t>
                          </a:r>
                        </a:p>
                      </a:txBody>
                      <a:tcPr>
                        <a:noFill/>
                      </a:tcPr>
                    </a:tc>
                    <a:tc>
                      <a:txBody>
                        <a:bodyPr/>
                        <a:lstStyle/>
                        <a:p>
                          <a:pPr algn="ctr"/>
                          <a:r>
                            <a:rPr lang="en-US" sz="1400" dirty="0"/>
                            <a:t>max</a:t>
                          </a:r>
                        </a:p>
                      </a:txBody>
                      <a:tcPr>
                        <a:noFill/>
                      </a:tcPr>
                    </a:tc>
                    <a:extLst>
                      <a:ext uri="{0D108BD9-81ED-4DB2-BD59-A6C34878D82A}">
                        <a16:rowId xmlns:a16="http://schemas.microsoft.com/office/drawing/2014/main" val="1348377256"/>
                      </a:ext>
                    </a:extLst>
                  </a:tr>
                  <a:tr h="304800">
                    <a:tc>
                      <a:txBody>
                        <a:bodyPr/>
                        <a:lstStyle/>
                        <a:p>
                          <a:endParaRPr lang="en-US"/>
                        </a:p>
                      </a:txBody>
                      <a:tcPr>
                        <a:blipFill>
                          <a:blip r:embed="rId6"/>
                          <a:stretch>
                            <a:fillRect t="-204000" r="-100714" b="-406000"/>
                          </a:stretch>
                        </a:blipFill>
                      </a:tcPr>
                    </a:tc>
                    <a:tc gridSpan="2">
                      <a:txBody>
                        <a:bodyPr/>
                        <a:lstStyle/>
                        <a:p>
                          <a:endParaRPr lang="en-US"/>
                        </a:p>
                      </a:txBody>
                      <a:tcPr>
                        <a:blipFill>
                          <a:blip r:embed="rId6"/>
                          <a:stretch>
                            <a:fillRect l="-99644" t="-204000" r="-356" b="-406000"/>
                          </a:stretch>
                        </a:blipFill>
                      </a:tcPr>
                    </a:tc>
                    <a:tc hMerge="1">
                      <a:txBody>
                        <a:bodyPr/>
                        <a:lstStyle/>
                        <a:p>
                          <a:endParaRPr lang="en-US" dirty="0"/>
                        </a:p>
                      </a:txBody>
                      <a:tcPr/>
                    </a:tc>
                    <a:extLst>
                      <a:ext uri="{0D108BD9-81ED-4DB2-BD59-A6C34878D82A}">
                        <a16:rowId xmlns:a16="http://schemas.microsoft.com/office/drawing/2014/main" val="2005805604"/>
                      </a:ext>
                    </a:extLst>
                  </a:tr>
                  <a:tr h="304800">
                    <a:tc>
                      <a:txBody>
                        <a:bodyPr/>
                        <a:lstStyle/>
                        <a:p>
                          <a:endParaRPr lang="en-US"/>
                        </a:p>
                      </a:txBody>
                      <a:tcPr>
                        <a:blipFill>
                          <a:blip r:embed="rId6"/>
                          <a:stretch>
                            <a:fillRect t="-304000" r="-100714" b="-306000"/>
                          </a:stretch>
                        </a:blipFill>
                      </a:tcPr>
                    </a:tc>
                    <a:tc>
                      <a:txBody>
                        <a:bodyPr/>
                        <a:lstStyle/>
                        <a:p>
                          <a:endParaRPr lang="en-US"/>
                        </a:p>
                      </a:txBody>
                      <a:tcPr>
                        <a:blipFill>
                          <a:blip r:embed="rId6"/>
                          <a:stretch>
                            <a:fillRect l="-198582" t="-304000" r="-100000" b="-306000"/>
                          </a:stretch>
                        </a:blipFill>
                      </a:tcPr>
                    </a:tc>
                    <a:tc>
                      <a:txBody>
                        <a:bodyPr/>
                        <a:lstStyle/>
                        <a:p>
                          <a:endParaRPr lang="en-US"/>
                        </a:p>
                      </a:txBody>
                      <a:tcPr>
                        <a:blipFill>
                          <a:blip r:embed="rId6"/>
                          <a:stretch>
                            <a:fillRect l="-300714" t="-304000" r="-714" b="-306000"/>
                          </a:stretch>
                        </a:blipFill>
                      </a:tcPr>
                    </a:tc>
                    <a:extLst>
                      <a:ext uri="{0D108BD9-81ED-4DB2-BD59-A6C34878D82A}">
                        <a16:rowId xmlns:a16="http://schemas.microsoft.com/office/drawing/2014/main" val="1756141676"/>
                      </a:ext>
                    </a:extLst>
                  </a:tr>
                  <a:tr h="304800">
                    <a:tc>
                      <a:txBody>
                        <a:bodyPr/>
                        <a:lstStyle/>
                        <a:p>
                          <a:endParaRPr lang="en-US"/>
                        </a:p>
                      </a:txBody>
                      <a:tcPr>
                        <a:blipFill>
                          <a:blip r:embed="rId6"/>
                          <a:stretch>
                            <a:fillRect t="-404000" r="-100714" b="-206000"/>
                          </a:stretch>
                        </a:blipFill>
                      </a:tcPr>
                    </a:tc>
                    <a:tc>
                      <a:txBody>
                        <a:bodyPr/>
                        <a:lstStyle/>
                        <a:p>
                          <a:endParaRPr lang="en-US"/>
                        </a:p>
                      </a:txBody>
                      <a:tcPr>
                        <a:blipFill>
                          <a:blip r:embed="rId6"/>
                          <a:stretch>
                            <a:fillRect l="-198582" t="-404000" r="-100000" b="-206000"/>
                          </a:stretch>
                        </a:blipFill>
                      </a:tcPr>
                    </a:tc>
                    <a:tc>
                      <a:txBody>
                        <a:bodyPr/>
                        <a:lstStyle/>
                        <a:p>
                          <a:endParaRPr lang="en-US"/>
                        </a:p>
                      </a:txBody>
                      <a:tcPr>
                        <a:blipFill>
                          <a:blip r:embed="rId6"/>
                          <a:stretch>
                            <a:fillRect l="-300714" t="-404000" r="-714" b="-206000"/>
                          </a:stretch>
                        </a:blipFill>
                      </a:tcPr>
                    </a:tc>
                    <a:extLst>
                      <a:ext uri="{0D108BD9-81ED-4DB2-BD59-A6C34878D82A}">
                        <a16:rowId xmlns:a16="http://schemas.microsoft.com/office/drawing/2014/main" val="1561328607"/>
                      </a:ext>
                    </a:extLst>
                  </a:tr>
                  <a:tr h="307967">
                    <a:tc>
                      <a:txBody>
                        <a:bodyPr/>
                        <a:lstStyle/>
                        <a:p>
                          <a:endParaRPr lang="en-US"/>
                        </a:p>
                      </a:txBody>
                      <a:tcPr>
                        <a:blipFill>
                          <a:blip r:embed="rId6"/>
                          <a:stretch>
                            <a:fillRect t="-494118" r="-100714" b="-101961"/>
                          </a:stretch>
                        </a:blipFill>
                      </a:tcPr>
                    </a:tc>
                    <a:tc gridSpan="2">
                      <a:txBody>
                        <a:bodyPr/>
                        <a:lstStyle/>
                        <a:p>
                          <a:endParaRPr lang="en-US"/>
                        </a:p>
                      </a:txBody>
                      <a:tcPr>
                        <a:blipFill>
                          <a:blip r:embed="rId6"/>
                          <a:stretch>
                            <a:fillRect l="-99644" t="-494118" r="-356" b="-101961"/>
                          </a:stretch>
                        </a:blipFill>
                      </a:tcPr>
                    </a:tc>
                    <a:tc hMerge="1">
                      <a:txBody>
                        <a:bodyPr/>
                        <a:lstStyle/>
                        <a:p>
                          <a:endParaRPr lang="en-US" dirty="0"/>
                        </a:p>
                      </a:txBody>
                      <a:tcPr/>
                    </a:tc>
                    <a:extLst>
                      <a:ext uri="{0D108BD9-81ED-4DB2-BD59-A6C34878D82A}">
                        <a16:rowId xmlns:a16="http://schemas.microsoft.com/office/drawing/2014/main" val="2587450251"/>
                      </a:ext>
                    </a:extLst>
                  </a:tr>
                  <a:tr h="307967">
                    <a:tc>
                      <a:txBody>
                        <a:bodyPr/>
                        <a:lstStyle/>
                        <a:p>
                          <a:endParaRPr lang="en-US"/>
                        </a:p>
                      </a:txBody>
                      <a:tcPr>
                        <a:blipFill>
                          <a:blip r:embed="rId6"/>
                          <a:stretch>
                            <a:fillRect t="-594118" r="-100714" b="-1961"/>
                          </a:stretch>
                        </a:blipFill>
                      </a:tcPr>
                    </a:tc>
                    <a:tc gridSpan="2">
                      <a:txBody>
                        <a:bodyPr/>
                        <a:lstStyle/>
                        <a:p>
                          <a:endParaRPr lang="en-US"/>
                        </a:p>
                      </a:txBody>
                      <a:tcPr>
                        <a:blipFill>
                          <a:blip r:embed="rId6"/>
                          <a:stretch>
                            <a:fillRect l="-99644" t="-594118" r="-356" b="-1961"/>
                          </a:stretch>
                        </a:blipFill>
                      </a:tcPr>
                    </a:tc>
                    <a:tc hMerge="1">
                      <a:txBody>
                        <a:bodyPr/>
                        <a:lstStyle/>
                        <a:p>
                          <a:endParaRPr lang="en-US" dirty="0"/>
                        </a:p>
                      </a:txBody>
                      <a:tcPr/>
                    </a:tc>
                    <a:extLst>
                      <a:ext uri="{0D108BD9-81ED-4DB2-BD59-A6C34878D82A}">
                        <a16:rowId xmlns:a16="http://schemas.microsoft.com/office/drawing/2014/main" val="1208922806"/>
                      </a:ext>
                    </a:extLst>
                  </a:tr>
                </a:tbl>
              </a:graphicData>
            </a:graphic>
          </p:graphicFrame>
        </mc:Fallback>
      </mc:AlternateContent>
    </p:spTree>
    <p:extLst>
      <p:ext uri="{BB962C8B-B14F-4D97-AF65-F5344CB8AC3E}">
        <p14:creationId xmlns:p14="http://schemas.microsoft.com/office/powerpoint/2010/main" val="263874936"/>
      </p:ext>
    </p:extLst>
  </p:cSld>
  <p:clrMapOvr>
    <a:masterClrMapping/>
  </p:clrMapOvr>
  <p:transition advTm="69089"/>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747AA-69FF-4F90-B3CD-90FCF866371F}"/>
              </a:ext>
            </a:extLst>
          </p:cNvPr>
          <p:cNvSpPr>
            <a:spLocks noGrp="1"/>
          </p:cNvSpPr>
          <p:nvPr>
            <p:ph type="title"/>
          </p:nvPr>
        </p:nvSpPr>
        <p:spPr/>
        <p:txBody>
          <a:bodyPr/>
          <a:lstStyle/>
          <a:p>
            <a:pPr lvl="0"/>
            <a:r>
              <a:rPr lang="en-GB" sz="3600" dirty="0">
                <a:solidFill>
                  <a:schemeClr val="tx1"/>
                </a:solidFill>
              </a:rPr>
              <a:t>3. L-Type network Plasma Impedance Matching</a:t>
            </a:r>
            <a:endParaRPr lang="en-US" sz="3600" dirty="0">
              <a:solidFill>
                <a:schemeClr val="tx1"/>
              </a:solidFill>
            </a:endParaRPr>
          </a:p>
        </p:txBody>
      </p:sp>
      <p:sp>
        <p:nvSpPr>
          <p:cNvPr id="6" name="Slide Number Placeholder 5">
            <a:extLst>
              <a:ext uri="{FF2B5EF4-FFF2-40B4-BE49-F238E27FC236}">
                <a16:creationId xmlns:a16="http://schemas.microsoft.com/office/drawing/2014/main" id="{CBC86F79-20CA-4DB4-AEBF-D42A655BFD98}"/>
              </a:ext>
            </a:extLst>
          </p:cNvPr>
          <p:cNvSpPr>
            <a:spLocks noGrp="1"/>
          </p:cNvSpPr>
          <p:nvPr>
            <p:ph type="sldNum" sz="quarter" idx="12"/>
          </p:nvPr>
        </p:nvSpPr>
        <p:spPr/>
        <p:txBody>
          <a:bodyPr/>
          <a:lstStyle/>
          <a:p>
            <a:pPr>
              <a:defRPr/>
            </a:pPr>
            <a:r>
              <a:rPr lang="en-US"/>
              <a:t>Slide-</a:t>
            </a:r>
            <a:fld id="{5364909A-3F3E-460A-BC82-B071F2D46A2C}" type="slidenum">
              <a:rPr lang="en-US" smtClean="0"/>
              <a:pPr>
                <a:defRPr/>
              </a:pPr>
              <a:t>8</a:t>
            </a:fld>
            <a:r>
              <a:rPr lang="en-US"/>
              <a:t>/1024</a:t>
            </a:r>
            <a:endParaRPr lang="en-US" dirty="0"/>
          </a:p>
        </p:txBody>
      </p:sp>
      <p:sp>
        <p:nvSpPr>
          <p:cNvPr id="7" name="Marcador de fecha 3">
            <a:extLst>
              <a:ext uri="{FF2B5EF4-FFF2-40B4-BE49-F238E27FC236}">
                <a16:creationId xmlns:a16="http://schemas.microsoft.com/office/drawing/2014/main" id="{6F6FEA62-4899-4BDC-9C61-1D88D5E60D20}"/>
              </a:ext>
            </a:extLst>
          </p:cNvPr>
          <p:cNvSpPr>
            <a:spLocks noGrp="1"/>
          </p:cNvSpPr>
          <p:nvPr>
            <p:ph type="dt" sz="half" idx="10"/>
          </p:nvPr>
        </p:nvSpPr>
        <p:spPr>
          <a:xfrm>
            <a:off x="0" y="6453188"/>
            <a:ext cx="1905000" cy="404812"/>
          </a:xfrm>
        </p:spPr>
        <p:txBody>
          <a:bodyPr/>
          <a:lstStyle/>
          <a:p>
            <a:pPr>
              <a:defRPr/>
            </a:pPr>
            <a:r>
              <a:rPr lang="en-US" dirty="0"/>
              <a:t>08/08/2021</a:t>
            </a:r>
          </a:p>
        </p:txBody>
      </p:sp>
      <p:sp>
        <p:nvSpPr>
          <p:cNvPr id="8" name="Marcador de pie de página 4">
            <a:extLst>
              <a:ext uri="{FF2B5EF4-FFF2-40B4-BE49-F238E27FC236}">
                <a16:creationId xmlns:a16="http://schemas.microsoft.com/office/drawing/2014/main" id="{66C18657-EDE9-4168-9B13-65D1F38F07B4}"/>
              </a:ext>
            </a:extLst>
          </p:cNvPr>
          <p:cNvSpPr>
            <a:spLocks noGrp="1"/>
          </p:cNvSpPr>
          <p:nvPr>
            <p:ph type="ftr" sz="quarter" idx="11"/>
          </p:nvPr>
        </p:nvSpPr>
        <p:spPr>
          <a:xfrm>
            <a:off x="1733970" y="6524625"/>
            <a:ext cx="6335713" cy="333375"/>
          </a:xfrm>
        </p:spPr>
        <p:txBody>
          <a:bodyPr/>
          <a:lstStyle/>
          <a:p>
            <a:r>
              <a:rPr lang="en-US" dirty="0"/>
              <a:t>FO ESC with dithering noise for RF Impedance Matching</a:t>
            </a:r>
          </a:p>
        </p:txBody>
      </p:sp>
      <p:sp>
        <p:nvSpPr>
          <p:cNvPr id="9" name="TextBox 8">
            <a:extLst>
              <a:ext uri="{FF2B5EF4-FFF2-40B4-BE49-F238E27FC236}">
                <a16:creationId xmlns:a16="http://schemas.microsoft.com/office/drawing/2014/main" id="{AA16F722-FB71-4710-A0E1-807FD4EBA79F}"/>
              </a:ext>
            </a:extLst>
          </p:cNvPr>
          <p:cNvSpPr txBox="1"/>
          <p:nvPr/>
        </p:nvSpPr>
        <p:spPr>
          <a:xfrm>
            <a:off x="65338" y="1708493"/>
            <a:ext cx="8868862" cy="461665"/>
          </a:xfrm>
          <a:prstGeom prst="rect">
            <a:avLst/>
          </a:prstGeom>
          <a:noFill/>
        </p:spPr>
        <p:txBody>
          <a:bodyPr wrap="square" rtlCol="0">
            <a:spAutoFit/>
          </a:bodyPr>
          <a:lstStyle/>
          <a:p>
            <a:r>
              <a:rPr lang="en-US" dirty="0">
                <a:latin typeface="+mn-lt"/>
              </a:rPr>
              <a:t>L-Type Network configuration</a:t>
            </a:r>
          </a:p>
        </p:txBody>
      </p:sp>
      <p:pic>
        <p:nvPicPr>
          <p:cNvPr id="5" name="Picture 4">
            <a:extLst>
              <a:ext uri="{FF2B5EF4-FFF2-40B4-BE49-F238E27FC236}">
                <a16:creationId xmlns:a16="http://schemas.microsoft.com/office/drawing/2014/main" id="{85137CE9-9485-4F41-A3DB-C0BCE7ACE716}"/>
              </a:ext>
            </a:extLst>
          </p:cNvPr>
          <p:cNvPicPr>
            <a:picLocks noChangeAspect="1"/>
          </p:cNvPicPr>
          <p:nvPr/>
        </p:nvPicPr>
        <p:blipFill>
          <a:blip r:embed="rId2"/>
          <a:stretch>
            <a:fillRect/>
          </a:stretch>
        </p:blipFill>
        <p:spPr>
          <a:xfrm>
            <a:off x="251520" y="2564904"/>
            <a:ext cx="4105914" cy="2787850"/>
          </a:xfrm>
          <a:prstGeom prst="rect">
            <a:avLst/>
          </a:prstGeom>
          <a:ln>
            <a:noFill/>
          </a:ln>
        </p:spPr>
      </p:pic>
      <p:pic>
        <p:nvPicPr>
          <p:cNvPr id="10" name="Picture 9">
            <a:extLst>
              <a:ext uri="{FF2B5EF4-FFF2-40B4-BE49-F238E27FC236}">
                <a16:creationId xmlns:a16="http://schemas.microsoft.com/office/drawing/2014/main" id="{92BA7ACA-0895-4EE9-92DD-CD9A6BDECA28}"/>
              </a:ext>
            </a:extLst>
          </p:cNvPr>
          <p:cNvPicPr>
            <a:picLocks noChangeAspect="1"/>
          </p:cNvPicPr>
          <p:nvPr/>
        </p:nvPicPr>
        <p:blipFill rotWithShape="1">
          <a:blip r:embed="rId3"/>
          <a:srcRect t="9873"/>
          <a:stretch/>
        </p:blipFill>
        <p:spPr>
          <a:xfrm>
            <a:off x="4572000" y="2564904"/>
            <a:ext cx="4154024" cy="2787850"/>
          </a:xfrm>
          <a:prstGeom prst="rect">
            <a:avLst/>
          </a:prstGeom>
          <a:ln>
            <a:noFill/>
          </a:ln>
        </p:spPr>
      </p:pic>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A2FA3326-8B7F-4946-97FD-F9EAF708965B}"/>
                  </a:ext>
                </a:extLst>
              </p:cNvPr>
              <p:cNvSpPr/>
              <p:nvPr/>
            </p:nvSpPr>
            <p:spPr>
              <a:xfrm>
                <a:off x="5004048" y="5352754"/>
                <a:ext cx="3494579" cy="830997"/>
              </a:xfrm>
              <a:prstGeom prst="rect">
                <a:avLst/>
              </a:prstGeom>
            </p:spPr>
            <p:txBody>
              <a:bodyPr wrap="square">
                <a:spAutoFit/>
              </a:bodyPr>
              <a:lstStyle/>
              <a:p>
                <a:pPr algn="ctr"/>
                <a:r>
                  <a:rPr lang="en-GB" sz="1600" dirty="0">
                    <a:latin typeface="+mn-lt"/>
                  </a:rPr>
                  <a:t>Capacitor-space (starting capacitor positions) for L-Type network for given </a:t>
                </a:r>
                <a14:m>
                  <m:oMath xmlns:m="http://schemas.openxmlformats.org/officeDocument/2006/math">
                    <m:sSub>
                      <m:sSubPr>
                        <m:ctrlPr>
                          <a:rPr lang="en-US" sz="1600" b="0" i="1" dirty="0" smtClean="0">
                            <a:latin typeface="Cambria Math" panose="02040503050406030204" pitchFamily="18" charset="0"/>
                          </a:rPr>
                        </m:ctrlPr>
                      </m:sSubPr>
                      <m:e>
                        <m:r>
                          <a:rPr lang="en-GB" sz="1600" i="1" dirty="0" smtClean="0">
                            <a:latin typeface="Cambria Math" panose="02040503050406030204" pitchFamily="18" charset="0"/>
                          </a:rPr>
                          <m:t>𝑍</m:t>
                        </m:r>
                      </m:e>
                      <m:sub>
                        <m:r>
                          <a:rPr lang="en-US" sz="1600" b="0" i="1" dirty="0" smtClean="0">
                            <a:latin typeface="Cambria Math" panose="02040503050406030204" pitchFamily="18" charset="0"/>
                          </a:rPr>
                          <m:t>𝐿</m:t>
                        </m:r>
                      </m:sub>
                    </m:sSub>
                    <m:r>
                      <a:rPr lang="en-GB" sz="1600" i="1" dirty="0">
                        <a:latin typeface="Cambria Math" panose="02040503050406030204" pitchFamily="18" charset="0"/>
                      </a:rPr>
                      <m:t> = </m:t>
                    </m:r>
                    <m:r>
                      <a:rPr lang="en-GB" sz="1600" i="1" dirty="0" smtClean="0">
                        <a:latin typeface="Cambria Math" panose="02040503050406030204" pitchFamily="18" charset="0"/>
                      </a:rPr>
                      <m:t>7.95 </m:t>
                    </m:r>
                    <m:r>
                      <a:rPr lang="en-GB" sz="1600" i="1" dirty="0">
                        <a:latin typeface="Cambria Math" panose="02040503050406030204" pitchFamily="18" charset="0"/>
                      </a:rPr>
                      <m:t>+ </m:t>
                    </m:r>
                    <m:r>
                      <a:rPr lang="en-GB" sz="1600" i="1" dirty="0" smtClean="0">
                        <a:latin typeface="Cambria Math" panose="02040503050406030204" pitchFamily="18" charset="0"/>
                      </a:rPr>
                      <m:t>5.2</m:t>
                    </m:r>
                  </m:oMath>
                </a14:m>
                <a:endParaRPr lang="en-US" sz="1600" dirty="0">
                  <a:latin typeface="+mn-lt"/>
                </a:endParaRPr>
              </a:p>
            </p:txBody>
          </p:sp>
        </mc:Choice>
        <mc:Fallback xmlns="">
          <p:sp>
            <p:nvSpPr>
              <p:cNvPr id="12" name="Rectangle 11">
                <a:extLst>
                  <a:ext uri="{FF2B5EF4-FFF2-40B4-BE49-F238E27FC236}">
                    <a16:creationId xmlns:a16="http://schemas.microsoft.com/office/drawing/2014/main" id="{A2FA3326-8B7F-4946-97FD-F9EAF708965B}"/>
                  </a:ext>
                </a:extLst>
              </p:cNvPr>
              <p:cNvSpPr>
                <a:spLocks noRot="1" noChangeAspect="1" noMove="1" noResize="1" noEditPoints="1" noAdjustHandles="1" noChangeArrowheads="1" noChangeShapeType="1" noTextEdit="1"/>
              </p:cNvSpPr>
              <p:nvPr/>
            </p:nvSpPr>
            <p:spPr>
              <a:xfrm>
                <a:off x="5004048" y="5352754"/>
                <a:ext cx="3494579" cy="830997"/>
              </a:xfrm>
              <a:prstGeom prst="rect">
                <a:avLst/>
              </a:prstGeom>
              <a:blipFill>
                <a:blip r:embed="rId6"/>
                <a:stretch>
                  <a:fillRect t="-2206" r="-1571"/>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595E6945-BC8B-4760-A196-B5E2783AB8AA}"/>
              </a:ext>
            </a:extLst>
          </p:cNvPr>
          <p:cNvSpPr/>
          <p:nvPr/>
        </p:nvSpPr>
        <p:spPr>
          <a:xfrm>
            <a:off x="557187" y="5352754"/>
            <a:ext cx="3494579" cy="584775"/>
          </a:xfrm>
          <a:prstGeom prst="rect">
            <a:avLst/>
          </a:prstGeom>
        </p:spPr>
        <p:txBody>
          <a:bodyPr wrap="square">
            <a:spAutoFit/>
          </a:bodyPr>
          <a:lstStyle/>
          <a:p>
            <a:pPr algn="ctr"/>
            <a:r>
              <a:rPr lang="en-GB" sz="1600" dirty="0">
                <a:latin typeface="+mn-lt"/>
              </a:rPr>
              <a:t>Feasible matching region for</a:t>
            </a:r>
            <a:br>
              <a:rPr lang="en-GB" sz="1600" dirty="0">
                <a:latin typeface="+mn-lt"/>
              </a:rPr>
            </a:br>
            <a:r>
              <a:rPr lang="en-GB" sz="1600" dirty="0">
                <a:latin typeface="+mn-lt"/>
              </a:rPr>
              <a:t> L-Type network</a:t>
            </a:r>
            <a:endParaRPr lang="en-US" sz="1600" dirty="0">
              <a:latin typeface="+mn-lt"/>
            </a:endParaRPr>
          </a:p>
        </p:txBody>
      </p:sp>
      <p:sp>
        <p:nvSpPr>
          <p:cNvPr id="15" name="Rectangle 14">
            <a:extLst>
              <a:ext uri="{FF2B5EF4-FFF2-40B4-BE49-F238E27FC236}">
                <a16:creationId xmlns:a16="http://schemas.microsoft.com/office/drawing/2014/main" id="{B3C8774E-8AEC-4C9C-9679-7CC491D3FF24}"/>
              </a:ext>
            </a:extLst>
          </p:cNvPr>
          <p:cNvSpPr/>
          <p:nvPr/>
        </p:nvSpPr>
        <p:spPr bwMode="auto">
          <a:xfrm>
            <a:off x="5436096" y="2996952"/>
            <a:ext cx="1440160" cy="792088"/>
          </a:xfrm>
          <a:prstGeom prst="rect">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16" name="TextBox 15">
            <a:extLst>
              <a:ext uri="{FF2B5EF4-FFF2-40B4-BE49-F238E27FC236}">
                <a16:creationId xmlns:a16="http://schemas.microsoft.com/office/drawing/2014/main" id="{E8876134-B8E0-4513-BB3C-07514574BF34}"/>
              </a:ext>
            </a:extLst>
          </p:cNvPr>
          <p:cNvSpPr txBox="1"/>
          <p:nvPr/>
        </p:nvSpPr>
        <p:spPr>
          <a:xfrm>
            <a:off x="5168565" y="2617167"/>
            <a:ext cx="1975221" cy="307777"/>
          </a:xfrm>
          <a:prstGeom prst="rect">
            <a:avLst/>
          </a:prstGeom>
          <a:noFill/>
        </p:spPr>
        <p:txBody>
          <a:bodyPr wrap="none" rtlCol="0">
            <a:spAutoFit/>
          </a:bodyPr>
          <a:lstStyle/>
          <a:p>
            <a:r>
              <a:rPr lang="en-US" sz="1400" dirty="0">
                <a:latin typeface="+mn-lt"/>
              </a:rPr>
              <a:t>Controllability challenge</a:t>
            </a:r>
          </a:p>
        </p:txBody>
      </p:sp>
      <p:sp>
        <p:nvSpPr>
          <p:cNvPr id="17" name="TextBox 16">
            <a:extLst>
              <a:ext uri="{FF2B5EF4-FFF2-40B4-BE49-F238E27FC236}">
                <a16:creationId xmlns:a16="http://schemas.microsoft.com/office/drawing/2014/main" id="{5F0846E5-3BC5-4D2A-8B76-8529D7C33150}"/>
              </a:ext>
            </a:extLst>
          </p:cNvPr>
          <p:cNvSpPr txBox="1"/>
          <p:nvPr/>
        </p:nvSpPr>
        <p:spPr>
          <a:xfrm>
            <a:off x="1733970" y="3480675"/>
            <a:ext cx="1433406" cy="830997"/>
          </a:xfrm>
          <a:prstGeom prst="rect">
            <a:avLst/>
          </a:prstGeom>
          <a:noFill/>
        </p:spPr>
        <p:txBody>
          <a:bodyPr wrap="none" rtlCol="0">
            <a:spAutoFit/>
          </a:bodyPr>
          <a:lstStyle/>
          <a:p>
            <a:pPr algn="ctr"/>
            <a:r>
              <a:rPr lang="en-US" dirty="0"/>
              <a:t>Feasible</a:t>
            </a:r>
            <a:br>
              <a:rPr lang="en-US" dirty="0"/>
            </a:br>
            <a:r>
              <a:rPr lang="en-US" dirty="0"/>
              <a:t>matching</a:t>
            </a:r>
          </a:p>
        </p:txBody>
      </p:sp>
    </p:spTree>
    <p:extLst>
      <p:ext uri="{BB962C8B-B14F-4D97-AF65-F5344CB8AC3E}">
        <p14:creationId xmlns:p14="http://schemas.microsoft.com/office/powerpoint/2010/main" val="748431681"/>
      </p:ext>
    </p:extLst>
  </p:cSld>
  <p:clrMapOvr>
    <a:masterClrMapping/>
  </p:clrMapOvr>
  <p:transition advTm="106798"/>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747AA-69FF-4F90-B3CD-90FCF866371F}"/>
              </a:ext>
            </a:extLst>
          </p:cNvPr>
          <p:cNvSpPr>
            <a:spLocks noGrp="1"/>
          </p:cNvSpPr>
          <p:nvPr>
            <p:ph type="title"/>
          </p:nvPr>
        </p:nvSpPr>
        <p:spPr/>
        <p:txBody>
          <a:bodyPr/>
          <a:lstStyle/>
          <a:p>
            <a:pPr lvl="0"/>
            <a:r>
              <a:rPr lang="en-GB" sz="3600" dirty="0">
                <a:solidFill>
                  <a:schemeClr val="tx1"/>
                </a:solidFill>
              </a:rPr>
              <a:t>3. L-Type network Plasma Impedance Matching</a:t>
            </a:r>
            <a:endParaRPr lang="en-US" sz="3600" dirty="0">
              <a:solidFill>
                <a:schemeClr val="tx1"/>
              </a:solidFill>
            </a:endParaRPr>
          </a:p>
        </p:txBody>
      </p:sp>
      <p:sp>
        <p:nvSpPr>
          <p:cNvPr id="3" name="Content Placeholder 2">
            <a:extLst>
              <a:ext uri="{FF2B5EF4-FFF2-40B4-BE49-F238E27FC236}">
                <a16:creationId xmlns:a16="http://schemas.microsoft.com/office/drawing/2014/main" id="{10B02F34-95F1-4216-B70D-E56A63083579}"/>
              </a:ext>
            </a:extLst>
          </p:cNvPr>
          <p:cNvSpPr>
            <a:spLocks noGrp="1"/>
          </p:cNvSpPr>
          <p:nvPr>
            <p:ph idx="1"/>
          </p:nvPr>
        </p:nvSpPr>
        <p:spPr>
          <a:xfrm>
            <a:off x="179388" y="1700808"/>
            <a:ext cx="8785225" cy="504775"/>
          </a:xfrm>
        </p:spPr>
        <p:txBody>
          <a:bodyPr/>
          <a:lstStyle/>
          <a:p>
            <a:pPr marL="0" indent="0">
              <a:buNone/>
            </a:pPr>
            <a:r>
              <a:rPr lang="en-US" sz="2400" dirty="0"/>
              <a:t>MIMO FO/IO ESC controller for L-Type network</a:t>
            </a:r>
          </a:p>
        </p:txBody>
      </p:sp>
      <p:sp>
        <p:nvSpPr>
          <p:cNvPr id="6" name="Slide Number Placeholder 5">
            <a:extLst>
              <a:ext uri="{FF2B5EF4-FFF2-40B4-BE49-F238E27FC236}">
                <a16:creationId xmlns:a16="http://schemas.microsoft.com/office/drawing/2014/main" id="{CBC86F79-20CA-4DB4-AEBF-D42A655BFD98}"/>
              </a:ext>
            </a:extLst>
          </p:cNvPr>
          <p:cNvSpPr>
            <a:spLocks noGrp="1"/>
          </p:cNvSpPr>
          <p:nvPr>
            <p:ph type="sldNum" sz="quarter" idx="12"/>
          </p:nvPr>
        </p:nvSpPr>
        <p:spPr/>
        <p:txBody>
          <a:bodyPr/>
          <a:lstStyle/>
          <a:p>
            <a:pPr>
              <a:defRPr/>
            </a:pPr>
            <a:r>
              <a:rPr lang="en-US"/>
              <a:t>Slide-</a:t>
            </a:r>
            <a:fld id="{5364909A-3F3E-460A-BC82-B071F2D46A2C}" type="slidenum">
              <a:rPr lang="en-US" smtClean="0"/>
              <a:pPr>
                <a:defRPr/>
              </a:pPr>
              <a:t>9</a:t>
            </a:fld>
            <a:r>
              <a:rPr lang="en-US"/>
              <a:t>/1024</a:t>
            </a:r>
            <a:endParaRPr lang="en-US" dirty="0"/>
          </a:p>
        </p:txBody>
      </p:sp>
      <p:sp>
        <p:nvSpPr>
          <p:cNvPr id="7" name="Marcador de fecha 3">
            <a:extLst>
              <a:ext uri="{FF2B5EF4-FFF2-40B4-BE49-F238E27FC236}">
                <a16:creationId xmlns:a16="http://schemas.microsoft.com/office/drawing/2014/main" id="{6F6FEA62-4899-4BDC-9C61-1D88D5E60D20}"/>
              </a:ext>
            </a:extLst>
          </p:cNvPr>
          <p:cNvSpPr>
            <a:spLocks noGrp="1"/>
          </p:cNvSpPr>
          <p:nvPr>
            <p:ph type="dt" sz="half" idx="10"/>
          </p:nvPr>
        </p:nvSpPr>
        <p:spPr>
          <a:xfrm>
            <a:off x="0" y="6453188"/>
            <a:ext cx="1905000" cy="404812"/>
          </a:xfrm>
        </p:spPr>
        <p:txBody>
          <a:bodyPr/>
          <a:lstStyle/>
          <a:p>
            <a:pPr>
              <a:defRPr/>
            </a:pPr>
            <a:r>
              <a:rPr lang="en-US" dirty="0"/>
              <a:t>08/08/2021</a:t>
            </a:r>
          </a:p>
        </p:txBody>
      </p:sp>
      <p:sp>
        <p:nvSpPr>
          <p:cNvPr id="8" name="Marcador de pie de página 4">
            <a:extLst>
              <a:ext uri="{FF2B5EF4-FFF2-40B4-BE49-F238E27FC236}">
                <a16:creationId xmlns:a16="http://schemas.microsoft.com/office/drawing/2014/main" id="{66C18657-EDE9-4168-9B13-65D1F38F07B4}"/>
              </a:ext>
            </a:extLst>
          </p:cNvPr>
          <p:cNvSpPr>
            <a:spLocks noGrp="1"/>
          </p:cNvSpPr>
          <p:nvPr>
            <p:ph type="ftr" sz="quarter" idx="11"/>
          </p:nvPr>
        </p:nvSpPr>
        <p:spPr>
          <a:xfrm>
            <a:off x="1733970" y="6524625"/>
            <a:ext cx="6335713" cy="333375"/>
          </a:xfrm>
        </p:spPr>
        <p:txBody>
          <a:bodyPr/>
          <a:lstStyle/>
          <a:p>
            <a:r>
              <a:rPr lang="en-US" dirty="0"/>
              <a:t>FO ESC with dithering noise for RF Impedance Matching</a:t>
            </a:r>
          </a:p>
        </p:txBody>
      </p:sp>
      <p:pic>
        <p:nvPicPr>
          <p:cNvPr id="10" name="Picture 9" descr="Diagram&#10;&#10;Description automatically generated">
            <a:extLst>
              <a:ext uri="{FF2B5EF4-FFF2-40B4-BE49-F238E27FC236}">
                <a16:creationId xmlns:a16="http://schemas.microsoft.com/office/drawing/2014/main" id="{DFD066AE-096F-4E2B-8101-422498A2D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4" y="2558820"/>
            <a:ext cx="4292732" cy="3180520"/>
          </a:xfrm>
          <a:prstGeom prst="rect">
            <a:avLst/>
          </a:prstGeom>
        </p:spPr>
      </p:pic>
      <p:pic>
        <p:nvPicPr>
          <p:cNvPr id="11" name="Picture 10">
            <a:extLst>
              <a:ext uri="{FF2B5EF4-FFF2-40B4-BE49-F238E27FC236}">
                <a16:creationId xmlns:a16="http://schemas.microsoft.com/office/drawing/2014/main" id="{C2CB675A-A832-4486-9B3A-F0F17491DE91}"/>
              </a:ext>
            </a:extLst>
          </p:cNvPr>
          <p:cNvPicPr>
            <a:picLocks noChangeAspect="1"/>
          </p:cNvPicPr>
          <p:nvPr/>
        </p:nvPicPr>
        <p:blipFill>
          <a:blip r:embed="rId3"/>
          <a:stretch>
            <a:fillRect/>
          </a:stretch>
        </p:blipFill>
        <p:spPr>
          <a:xfrm>
            <a:off x="5866851" y="2542549"/>
            <a:ext cx="2809605" cy="597041"/>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7AC6B95-0D3B-4CF2-A1F6-B55A1EA04E40}"/>
                  </a:ext>
                </a:extLst>
              </p:cNvPr>
              <p:cNvSpPr txBox="1"/>
              <p:nvPr/>
            </p:nvSpPr>
            <p:spPr>
              <a:xfrm>
                <a:off x="4652834" y="2395280"/>
                <a:ext cx="1214017" cy="1015663"/>
              </a:xfrm>
              <a:prstGeom prst="rect">
                <a:avLst/>
              </a:prstGeom>
              <a:noFill/>
            </p:spPr>
            <p:txBody>
              <a:bodyPr wrap="square" rtlCol="0">
                <a:spAutoFit/>
              </a:bodyPr>
              <a:lstStyle/>
              <a:p>
                <a:r>
                  <a:rPr lang="en-US" sz="2000" dirty="0">
                    <a:latin typeface="+mn-lt"/>
                  </a:rPr>
                  <a:t>Motor dynamics (</a:t>
                </a:r>
                <a14:m>
                  <m:oMath xmlns:m="http://schemas.openxmlformats.org/officeDocument/2006/math">
                    <m:r>
                      <a:rPr lang="en-US" sz="2000" b="0" i="1" smtClean="0">
                        <a:latin typeface="Cambria Math" panose="02040503050406030204" pitchFamily="18" charset="0"/>
                      </a:rPr>
                      <m:t>20</m:t>
                    </m:r>
                    <m:r>
                      <a:rPr lang="en-US" sz="2000" b="0" i="1" smtClean="0">
                        <a:latin typeface="Cambria Math" panose="02040503050406030204" pitchFamily="18" charset="0"/>
                      </a:rPr>
                      <m:t>𝑚𝑠</m:t>
                    </m:r>
                  </m:oMath>
                </a14:m>
                <a:r>
                  <a:rPr lang="en-US" sz="2000" dirty="0">
                    <a:latin typeface="+mn-lt"/>
                  </a:rPr>
                  <a:t>)</a:t>
                </a:r>
              </a:p>
            </p:txBody>
          </p:sp>
        </mc:Choice>
        <mc:Fallback xmlns="">
          <p:sp>
            <p:nvSpPr>
              <p:cNvPr id="12" name="TextBox 11">
                <a:extLst>
                  <a:ext uri="{FF2B5EF4-FFF2-40B4-BE49-F238E27FC236}">
                    <a16:creationId xmlns:a16="http://schemas.microsoft.com/office/drawing/2014/main" id="{E7AC6B95-0D3B-4CF2-A1F6-B55A1EA04E40}"/>
                  </a:ext>
                </a:extLst>
              </p:cNvPr>
              <p:cNvSpPr txBox="1">
                <a:spLocks noRot="1" noChangeAspect="1" noMove="1" noResize="1" noEditPoints="1" noAdjustHandles="1" noChangeArrowheads="1" noChangeShapeType="1" noTextEdit="1"/>
              </p:cNvSpPr>
              <p:nvPr/>
            </p:nvSpPr>
            <p:spPr>
              <a:xfrm>
                <a:off x="4652834" y="2395280"/>
                <a:ext cx="1214017" cy="1015663"/>
              </a:xfrm>
              <a:prstGeom prst="rect">
                <a:avLst/>
              </a:prstGeom>
              <a:blipFill>
                <a:blip r:embed="rId6"/>
                <a:stretch>
                  <a:fillRect l="-5025" t="-3593" r="-6030" b="-9581"/>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FA0C1E00-BEC4-446C-9D66-6EC0EDCBB00B}"/>
              </a:ext>
            </a:extLst>
          </p:cNvPr>
          <p:cNvPicPr>
            <a:picLocks noChangeAspect="1"/>
          </p:cNvPicPr>
          <p:nvPr/>
        </p:nvPicPr>
        <p:blipFill>
          <a:blip r:embed="rId7"/>
          <a:stretch>
            <a:fillRect/>
          </a:stretch>
        </p:blipFill>
        <p:spPr>
          <a:xfrm>
            <a:off x="6609685" y="3403392"/>
            <a:ext cx="1705508" cy="724635"/>
          </a:xfrm>
          <a:prstGeom prst="rect">
            <a:avLst/>
          </a:prstGeom>
        </p:spPr>
      </p:pic>
      <p:pic>
        <p:nvPicPr>
          <p:cNvPr id="17" name="Picture 16">
            <a:extLst>
              <a:ext uri="{FF2B5EF4-FFF2-40B4-BE49-F238E27FC236}">
                <a16:creationId xmlns:a16="http://schemas.microsoft.com/office/drawing/2014/main" id="{BC7EFB5C-995D-4586-830C-958D0987266F}"/>
              </a:ext>
            </a:extLst>
          </p:cNvPr>
          <p:cNvPicPr>
            <a:picLocks noChangeAspect="1"/>
          </p:cNvPicPr>
          <p:nvPr/>
        </p:nvPicPr>
        <p:blipFill>
          <a:blip r:embed="rId8"/>
          <a:stretch>
            <a:fillRect/>
          </a:stretch>
        </p:blipFill>
        <p:spPr>
          <a:xfrm>
            <a:off x="4572000" y="4273992"/>
            <a:ext cx="4120042" cy="2179196"/>
          </a:xfrm>
          <a:prstGeom prst="rect">
            <a:avLst/>
          </a:prstGeom>
        </p:spPr>
      </p:pic>
      <p:sp>
        <p:nvSpPr>
          <p:cNvPr id="18" name="TextBox 17">
            <a:extLst>
              <a:ext uri="{FF2B5EF4-FFF2-40B4-BE49-F238E27FC236}">
                <a16:creationId xmlns:a16="http://schemas.microsoft.com/office/drawing/2014/main" id="{3B023295-B89F-477C-85A9-190AEF336414}"/>
              </a:ext>
            </a:extLst>
          </p:cNvPr>
          <p:cNvSpPr txBox="1"/>
          <p:nvPr/>
        </p:nvSpPr>
        <p:spPr>
          <a:xfrm>
            <a:off x="4685802" y="3441194"/>
            <a:ext cx="1214017" cy="707886"/>
          </a:xfrm>
          <a:prstGeom prst="rect">
            <a:avLst/>
          </a:prstGeom>
          <a:noFill/>
        </p:spPr>
        <p:txBody>
          <a:bodyPr wrap="square" rtlCol="0">
            <a:spAutoFit/>
          </a:bodyPr>
          <a:lstStyle/>
          <a:p>
            <a:r>
              <a:rPr lang="en-US" sz="2000" dirty="0">
                <a:latin typeface="+mn-lt"/>
              </a:rPr>
              <a:t>ESC cost</a:t>
            </a:r>
          </a:p>
          <a:p>
            <a:r>
              <a:rPr lang="en-US" sz="2000" dirty="0">
                <a:latin typeface="+mn-lt"/>
              </a:rPr>
              <a:t>function</a:t>
            </a:r>
          </a:p>
        </p:txBody>
      </p:sp>
    </p:spTree>
    <p:extLst>
      <p:ext uri="{BB962C8B-B14F-4D97-AF65-F5344CB8AC3E}">
        <p14:creationId xmlns:p14="http://schemas.microsoft.com/office/powerpoint/2010/main" val="2660870180"/>
      </p:ext>
    </p:extLst>
  </p:cSld>
  <p:clrMapOvr>
    <a:masterClrMapping/>
  </p:clrMapOvr>
  <p:transition advTm="68508"/>
</p:sld>
</file>

<file path=ppt/tags/tag1.xml><?xml version="1.0" encoding="utf-8"?>
<p:tagLst xmlns:a="http://schemas.openxmlformats.org/drawingml/2006/main" xmlns:r="http://schemas.openxmlformats.org/officeDocument/2006/relationships" xmlns:p="http://schemas.openxmlformats.org/presentationml/2006/main">
  <p:tag name="DEFAULTFONTSIZE" val="10"/>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65657</TotalTime>
  <Words>1703</Words>
  <Application>Microsoft Office PowerPoint</Application>
  <PresentationFormat>On-screen Show (4:3)</PresentationFormat>
  <Paragraphs>198</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Belgium</vt:lpstr>
      <vt:lpstr>Cambria Math</vt:lpstr>
      <vt:lpstr>Garamond</vt:lpstr>
      <vt:lpstr>Mistral</vt:lpstr>
      <vt:lpstr>Tahoma</vt:lpstr>
      <vt:lpstr>Times New Roman</vt:lpstr>
      <vt:lpstr>Blank Presentation</vt:lpstr>
      <vt:lpstr>Fractional-Order Stochastic Extremum Seeking Control with Dithering Noise for Plasma Impedance Matching</vt:lpstr>
      <vt:lpstr>Outline</vt:lpstr>
      <vt:lpstr>1.Introduction</vt:lpstr>
      <vt:lpstr>1.Introduction</vt:lpstr>
      <vt:lpstr>2. Fractional-Order Extremum Seeking Control</vt:lpstr>
      <vt:lpstr>2. Fractional-Order Extremum Seeking Control</vt:lpstr>
      <vt:lpstr>3. L-Type network Plasma Impedance Matching</vt:lpstr>
      <vt:lpstr>3. L-Type network Plasma Impedance Matching</vt:lpstr>
      <vt:lpstr>3. L-Type network Plasma Impedance Matching</vt:lpstr>
      <vt:lpstr>3. L-Type network Plasma Impedance Matching</vt:lpstr>
      <vt:lpstr>3. L-Type network Plasma Impedance Matching</vt:lpstr>
      <vt:lpstr>3. L-Type network Plasma Impedance Matching</vt:lpstr>
      <vt:lpstr>3. L-Type network Plasma Impedance Matching</vt:lpstr>
      <vt:lpstr>3. L-Type network Plasma Impedance Matching</vt:lpstr>
      <vt:lpstr>4. Conclusions and future work</vt:lpstr>
      <vt:lpstr>References</vt:lpstr>
      <vt:lpstr>PowerPoint Presentation</vt:lpstr>
    </vt:vector>
  </TitlesOfParts>
  <Company>University of California Merced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ME142 Mechatronics</dc:title>
  <dc:subject>actuator literature review</dc:subject>
  <dc:creator>YangQuan Chen</dc:creator>
  <cp:lastModifiedBy>jairo bernardo viola villamizar</cp:lastModifiedBy>
  <cp:revision>2290</cp:revision>
  <cp:lastPrinted>2004-07-08T02:38:27Z</cp:lastPrinted>
  <dcterms:created xsi:type="dcterms:W3CDTF">2003-12-02T17:03:49Z</dcterms:created>
  <dcterms:modified xsi:type="dcterms:W3CDTF">2021-06-28T14:05:59Z</dcterms:modified>
</cp:coreProperties>
</file>