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ink/ink1.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2.xml" ContentType="application/inkml+xml"/>
  <Override PartName="/ppt/tags/tag5.xml" ContentType="application/vnd.openxmlformats-officedocument.presentationml.tags+xml"/>
  <Override PartName="/ppt/ink/ink3.xml" ContentType="application/inkml+xml"/>
  <Override PartName="/ppt/ink/ink4.xml" ContentType="application/inkml+xml"/>
  <Override PartName="/ppt/tags/tag6.xml" ContentType="application/vnd.openxmlformats-officedocument.presentationml.tags+xml"/>
  <Override PartName="/ppt/ink/ink5.xml" ContentType="application/inkml+xml"/>
  <Override PartName="/ppt/ink/ink6.xml" ContentType="application/inkml+xml"/>
  <Override PartName="/ppt/ink/ink7.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7" r:id="rId1"/>
  </p:sldMasterIdLst>
  <p:notesMasterIdLst>
    <p:notesMasterId r:id="rId73"/>
  </p:notesMasterIdLst>
  <p:sldIdLst>
    <p:sldId id="1691" r:id="rId2"/>
    <p:sldId id="6363" r:id="rId3"/>
    <p:sldId id="7228" r:id="rId4"/>
    <p:sldId id="6393" r:id="rId5"/>
    <p:sldId id="6397" r:id="rId6"/>
    <p:sldId id="6398" r:id="rId7"/>
    <p:sldId id="6394" r:id="rId8"/>
    <p:sldId id="6395" r:id="rId9"/>
    <p:sldId id="7232" r:id="rId10"/>
    <p:sldId id="6384" r:id="rId11"/>
    <p:sldId id="6385" r:id="rId12"/>
    <p:sldId id="6386" r:id="rId13"/>
    <p:sldId id="7230" r:id="rId14"/>
    <p:sldId id="7231" r:id="rId15"/>
    <p:sldId id="6387" r:id="rId16"/>
    <p:sldId id="7233" r:id="rId17"/>
    <p:sldId id="6342" r:id="rId18"/>
    <p:sldId id="6341" r:id="rId19"/>
    <p:sldId id="6343" r:id="rId20"/>
    <p:sldId id="6364" r:id="rId21"/>
    <p:sldId id="1674" r:id="rId22"/>
    <p:sldId id="1643" r:id="rId23"/>
    <p:sldId id="6380" r:id="rId24"/>
    <p:sldId id="6381" r:id="rId25"/>
    <p:sldId id="6383" r:id="rId26"/>
    <p:sldId id="6382" r:id="rId27"/>
    <p:sldId id="6399" r:id="rId28"/>
    <p:sldId id="1649" r:id="rId29"/>
    <p:sldId id="257" r:id="rId30"/>
    <p:sldId id="7219" r:id="rId31"/>
    <p:sldId id="7220" r:id="rId32"/>
    <p:sldId id="7222" r:id="rId33"/>
    <p:sldId id="7221" r:id="rId34"/>
    <p:sldId id="7234" r:id="rId35"/>
    <p:sldId id="1695" r:id="rId36"/>
    <p:sldId id="6405" r:id="rId37"/>
    <p:sldId id="7151" r:id="rId38"/>
    <p:sldId id="1486" r:id="rId39"/>
    <p:sldId id="1488" r:id="rId40"/>
    <p:sldId id="1639" r:id="rId41"/>
    <p:sldId id="1640" r:id="rId42"/>
    <p:sldId id="1647" r:id="rId43"/>
    <p:sldId id="7218" r:id="rId44"/>
    <p:sldId id="7223" r:id="rId45"/>
    <p:sldId id="7224" r:id="rId46"/>
    <p:sldId id="1696" r:id="rId47"/>
    <p:sldId id="7225" r:id="rId48"/>
    <p:sldId id="7226" r:id="rId49"/>
    <p:sldId id="7227" r:id="rId50"/>
    <p:sldId id="7239" r:id="rId51"/>
    <p:sldId id="7240" r:id="rId52"/>
    <p:sldId id="7241" r:id="rId53"/>
    <p:sldId id="7242" r:id="rId54"/>
    <p:sldId id="7243" r:id="rId55"/>
    <p:sldId id="7244" r:id="rId56"/>
    <p:sldId id="7235" r:id="rId57"/>
    <p:sldId id="7237" r:id="rId58"/>
    <p:sldId id="7212" r:id="rId59"/>
    <p:sldId id="7206" r:id="rId60"/>
    <p:sldId id="7245" r:id="rId61"/>
    <p:sldId id="1675" r:id="rId62"/>
    <p:sldId id="7216" r:id="rId63"/>
    <p:sldId id="7204" r:id="rId64"/>
    <p:sldId id="1081" r:id="rId65"/>
    <p:sldId id="1666" r:id="rId66"/>
    <p:sldId id="7211" r:id="rId67"/>
    <p:sldId id="7180" r:id="rId68"/>
    <p:sldId id="7246" r:id="rId69"/>
    <p:sldId id="389" r:id="rId70"/>
    <p:sldId id="261" r:id="rId71"/>
    <p:sldId id="390" r:id="rId72"/>
  </p:sldIdLst>
  <p:sldSz cx="9144000" cy="6858000" type="screen4x3"/>
  <p:notesSz cx="6858000" cy="9144000"/>
  <p:custDataLst>
    <p:tags r:id="rId74"/>
  </p:custDataLst>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FF00"/>
    <a:srgbClr val="FF99CC"/>
    <a:srgbClr val="DDDDD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92658" autoAdjust="0"/>
  </p:normalViewPr>
  <p:slideViewPr>
    <p:cSldViewPr>
      <p:cViewPr varScale="1">
        <p:scale>
          <a:sx n="75" d="100"/>
          <a:sy n="75" d="100"/>
        </p:scale>
        <p:origin x="992" y="52"/>
      </p:cViewPr>
      <p:guideLst>
        <p:guide orient="horz" pos="2160"/>
        <p:guide pos="2880"/>
      </p:guideLst>
    </p:cSldViewPr>
  </p:slideViewPr>
  <p:outlineViewPr>
    <p:cViewPr>
      <p:scale>
        <a:sx n="33" d="100"/>
        <a:sy n="33" d="100"/>
      </p:scale>
      <p:origin x="0" y="9612"/>
    </p:cViewPr>
    <p:sldLst>
      <p:sld r:id="rId1" collapse="1"/>
      <p:sld r:id="rId2" collapse="1"/>
      <p:sld r:id="rId3" collapse="1"/>
      <p:sld r:id="rId4" collapse="1"/>
    </p:sldLst>
  </p:outlineViewPr>
  <p:notesTextViewPr>
    <p:cViewPr>
      <p:scale>
        <a:sx n="100" d="100"/>
        <a:sy n="100" d="100"/>
      </p:scale>
      <p:origin x="0" y="0"/>
    </p:cViewPr>
  </p:notesTextViewPr>
  <p:sorterViewPr>
    <p:cViewPr>
      <p:scale>
        <a:sx n="66" d="100"/>
        <a:sy n="66" d="100"/>
      </p:scale>
      <p:origin x="0" y="5832"/>
    </p:cViewPr>
  </p:sorterViewPr>
  <p:notesViewPr>
    <p:cSldViewPr>
      <p:cViewPr>
        <p:scale>
          <a:sx n="95" d="100"/>
          <a:sy n="95" d="100"/>
        </p:scale>
        <p:origin x="-1181" y="509"/>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gs" Target="tags/tag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_rels/viewProps.xml.rels><?xml version="1.0" encoding="UTF-8" standalone="yes"?>
<Relationships xmlns="http://schemas.openxmlformats.org/package/2006/relationships"><Relationship Id="rId3" Type="http://schemas.openxmlformats.org/officeDocument/2006/relationships/slide" Target="slides/slide64.xml"/><Relationship Id="rId2" Type="http://schemas.openxmlformats.org/officeDocument/2006/relationships/slide" Target="slides/slide63.xml"/><Relationship Id="rId1" Type="http://schemas.openxmlformats.org/officeDocument/2006/relationships/slide" Target="slides/slide1.xml"/><Relationship Id="rId4" Type="http://schemas.openxmlformats.org/officeDocument/2006/relationships/slide" Target="slides/slide65.xml"/></Relationships>
</file>

<file path=ppt/ink/ink1.xml><?xml version="1.0" encoding="utf-8"?>
<inkml:ink xmlns:inkml="http://www.w3.org/2003/InkML">
  <inkml:definitions>
    <inkml:context xml:id="ctx0">
      <inkml:inkSource xml:id="inkSrc0">
        <inkml:traceFormat>
          <inkml:channel name="X" type="integer" max="34422" units="cm"/>
          <inkml:channel name="Y" type="integer" max="19362" units="cm"/>
          <inkml:channel name="F" type="integer" max="4095" units="dev"/>
          <inkml:channel name="T" type="integer" max="2.14748E9" units="dev"/>
        </inkml:traceFormat>
        <inkml:channelProperties>
          <inkml:channelProperty channel="X" name="resolution" value="1000.05811" units="1/cm"/>
          <inkml:channelProperty channel="Y" name="resolution" value="1000.10333" units="1/cm"/>
          <inkml:channelProperty channel="F" name="resolution" value="0" units="1/dev"/>
          <inkml:channelProperty channel="T" name="resolution" value="1" units="1/dev"/>
        </inkml:channelProperties>
      </inkml:inkSource>
      <inkml:timestamp xml:id="ts0" timeString="2021-07-10T02:39:06.928"/>
    </inkml:context>
    <inkml:brush xml:id="br0">
      <inkml:brushProperty name="width" value="0.05292" units="cm"/>
      <inkml:brushProperty name="height" value="0.05292" units="cm"/>
      <inkml:brushProperty name="color" value="#FF0000"/>
    </inkml:brush>
  </inkml:definitions>
  <inkml:trace contextRef="#ctx0" brushRef="#br0">8753 6463 611 0,'104'-5'226'16,"11"-1"-160"-16,18 1-62 15,14-1 0-15,6-4-1 16,7 3 3-16,17-1 23 16,-1 2 11-16,6 1 14 15,11 1 0-15,8 3-15 16,20 4-9-16,13 4-15 15,8-2-6-15,25 6-6 16,1 1-2-16,31 2 0 16,0 6-1-16,13 3 1 15,13 0 0-15,2-1-1 16,10-4 1-16,6-11 1 0,4-7-1 16,16-14-1-16,2-8 0 15,12-11-22-15,8-2-32 16,-1 1 36-16</inkml:trace>
  <inkml:trace contextRef="#ctx0" brushRef="#br0" timeOffset="6893.84">24750 7807 417 0,'16'7'168'16,"3"-2"-80"-16,17-1-85 15,-3-4 2-15,8 0 17 0,-1 3 14 16,-14-3 34-16,-3 2 13 15,-4-2 0-15,-1 0-11 16,3-3-34-16,2-3-15 16,3-4-17-16,0-5-4 15,5 0-1-15,-1-3-1 16,-5-7 3-16,-3 2 9 16,-7-8 15-16,0-1 3 0,-4-1 0 15,-3 0-9-15,2-3-15 16,-4 1-4-16,-3-2 0 15,-3 0-2-15,-8 6 6 16,-3 1 8-16,-12 6 13 16,-5 2 6-16,-7 11 0 15,-5 3-8-15,4 12-12 16,-2 5-4-16,1 11-4 16,3 8-3-16,-13 13 0 15,3 11-2-15,-5 10-3 16,-2 0-11-16,19 2-32 15,4-12-31-15,19-13 46 16</inkml:trace>
  <inkml:trace contextRef="#ctx0" brushRef="#br0" timeOffset="11009.44">4646 8599 574 0,'72'40'189'0,"-18"-53"-192"16,4 1-5-16,6 2-2 15,0 3 2-15,15 4 9 16,7 1 9-16,10 3 17 16,4-1 5-16,9 0 1 15,7-1-5-15,9-1-15 16,5-3-5-16,15-1-6 15,1 2 0-15,10-4 3 16,10 1 8-16,0 5 20 16,1 2 3-16,12 8 13 15,-6 4-3-15,2 4-16 16,0 2 0-16,-9 1-13 16,4-2-2-16,-5-6-5 15,-4-4-2-15,4-6-8 16,-4-5-23-16,-17-8-166 15,-7 1 135-15</inkml:trace>
  <inkml:trace contextRef="#ctx0" brushRef="#br0" timeOffset="12152">9005 6359 822 0,'-22'43'278'15,"29"-30"-267"-15,3 1-12 16,5-1-4-16,-1-1 1 16,0-7 1-16,6-1 3 15,-5-6 14-15,-1-3 1 0,6-5 12 16,-2-3-1-1,8-5-11-15,3-2-2 0,6-4-13 16,3 2 0-16,-8 4-4 16,0 6 1-16,-6 9 1 15,-7 0 1-15,1 11 1 16,-5 5 0-16,-6 8 2 16,1 0 1-16,-3-6 1 15,6-3-4-15,10-12-5 16,9-6-5-16,9-17-9 15,5-4 3-15,-6-6 5 16,-1 1 6-16,-3 11 10 16,-7 4 3-16,0 15 3 15,-1 7 0-15,-9 11-2 16,3 7-3-16,-2 4-2 16,-1-3-1-16,8-3-4 0,4-6-1 15,10-8 0-15,-1-7-2 16,5 0 4-16,-1-1 0 15,-5-5-21-15,1 1-28 16,0-1-168-16,2 1 146 16</inkml:trace>
  <inkml:trace contextRef="#ctx0" brushRef="#br0" timeOffset="12919.4">10833 6248 960 0,'0'1'324'15,"2"24"-308"-15,34 44-43 0,-25-31-8 16,1-4 1-16,1-4 6 16,4-11 21-16,2-3 9 15,-2-8 9-15,2-6 3 16,3-6 0-16,-4-4-2 0,15-4-7 16,-3-5-5-16,6 5-4 15,7 3-3-15,-4 9-2 16,2 5 2-16,1 10 2 15,3 3 3-15,12 5 1 16,3 0-12-16,6-2-78 16,4 0-119-16,8-8 132 15</inkml:trace>
  <inkml:trace contextRef="#ctx0" brushRef="#br0" timeOffset="14590.61">8120 10253 715 0,'2'0'248'16,"11"-4"-232"-16,5 1-3 0,5 2-11 15,0-4 2 1,-2 3 3-16,1-3 1 0,8 5 10 15,-1 7 3-15,21-2 0 16,17 1-1-16,12-8-10 16,11-3-5-16,6-8-4 15,-5 4-4-15,7 0-20 16,-9-3-16-16,-5 7-51 16,-10-2-54-16,-16 7 92 15</inkml:trace>
  <inkml:trace contextRef="#ctx0" brushRef="#br0" timeOffset="15560.84">10833 8569 627 0,'-65'68'206'0,"12"28"-214"16,5 15-6-16,1 28-1 15,4 8 2-15,-7 13 10 16,-3 9 5-16,2 6 17 15,-3-3 14-15,15 9 17 16,9-4 0-16,12-11-12 16,7-5-13-16,8-20-17 15,2-13-4-15,8-19 5 16,7-13 8-16,14-20 11 16,9-6 5-16,23-20-2 15,9-2-9-15,16-23-7 16,8-9-5-16,26-20 1 15,4-13 5-15,16-18 13 0,11-15 8 16,-9-14 4-16,-1-12-3 16,-9-14-5-16,-7-5 1 15,-17-10 4-15,-12-6 4 16,-13-9 1-16,-17-8 2 16,-20-8 4-16,-9-3 1 15,-30 0-9-15,-16 5-9 16,-34-1-30-16,-26 0-8 0,-54 8-11 15,-25 7 0-15,-52 29 6 16,-23 23-1-16,-32 57-19 16,-19 37-30-16,-33 79-79 15,-25 43 2-15,-21 66 74 16</inkml:trace>
  <inkml:trace contextRef="#ctx0" brushRef="#br0" timeOffset="23890.99">14047 6695 446 0,'-5'-29'150'16,"-3"-1"-115"-16,-5 2 18 15,-3 1 28-15,-1 6 16 16,-12 5-3-16,-2 5-14 16,-12 11-23-16,-10 7-17 0,-1 17-31 15,-3 4-11-15,10 11-21 16,7 2-3-16,11-3 2 15,6 4 7-15,5 3 14 16,1 4 5-16,6 19 1 16,3 6 0-16,2 14-2 15,6 8 0-15,6-7-18 16,10-2-20-16,22-19-57 16,6-14-9-16,32-25 17 15,6-17 28-15,12-22 111 16,2-14 28-16,2-22 32 15,7-8 3-15,-3-17-46 16,-1-3-15-16,-13-10-31 16,-12-1-9-16,-13-4-6 15,-13-7 5-15,-18 11 11 16,-14 1 6-16,-24 7 1 16,-15 11-5-16,-34 7-21 15,-10 10-8-15,-44 29-12 0,-18 15-3 16,-35 34-2-16,-28 20-13 15,-22 44-75-15,-23 19 72 16</inkml:trace>
  <inkml:trace contextRef="#ctx0" brushRef="#br0" timeOffset="27900.29">18024 4140 832 0,'-49'-3'283'0,"16"11"-270"0,1 8-10 16,4 5 1-16,1 8 1 15,-2 9 4-15,2 7 0 16,1 14-2-16,-1 6-3 16,9 11-4-16,-2 5 0 0,2 11-21 15,2 2-19 1,7 4-101-16,-10-6 92 0</inkml:trace>
  <inkml:trace contextRef="#ctx0" brushRef="#br0" timeOffset="28197.84">16831 5287 923 0,'54'-3'282'16,"17"-2"-320"-16,42-2-44 16,8-4 5-16,16-1 16 15,20 1 12-15,-9-2 59 0,5 1 31 16,15 1 30-16,-17-5 4 15,-2 8-14-15,0 0-21 16,-18 1-33-16,-16 2-29 16,-29 1-132-16,-18 2 108 15</inkml:trace>
  <inkml:trace contextRef="#ctx0" brushRef="#br0" timeOffset="28767.67">16949 5554 779 0,'-16'26'262'0,"7"9"-255"16,4 6-6-16,8 8-1 16,-3-6-1-16,5 3 2 15,2-5-1-15,-3-9 29 0,-2-6 15 16,1-14 25-16,-1-3 14 16,-2-9-9-16,3-2-12 15,0-9-30-15,4-1-24 16,5-9-38-16,2-1-6 15,4-1 0-15,4-3 8 16,11 3 20-16,3 5 4 0,18 4 3 16,8 6 2-16,-6 5 0 15,0-1 0-15,-12 7 0 16,-13-3-1-16,-8 9-3 16,-12 3-2-16,-16 11-2 15,-7 8 1-15,-18 6 2 16,-2 12 2-16,-12-2 0 15,-13 6-2-15,-3 9-6 16,-3-1-3-16,10 4 1 16,14-1 1-16,22-12 7 15,10-6 2-15,26-12 4 16,11-10 2-16,35-13 5 16,6-6 3-16,5-9-3 15,3-5-3-15,-22-8-23 16,-9-4-19-16,-17-7-31 15,-15-2-26-15,-16 4-172 0,-11-2 181 16</inkml:trace>
  <inkml:trace contextRef="#ctx0" brushRef="#br0" timeOffset="29006.77">16916 6177 899 0,'22'14'322'0,"22"-2"-274"16,10-4-6-16,24 4-9 16,4-5-14-16,-1 0-31 15,-5-1-22-15,-17-9-42 16,-5-9-7-16,-4-12 15 16,-2-1 21-16,-5-12 42 15,2 3 8-15,-17 1-3 16,-11 0-26-16,-1 15-196 15,-12 7 158-15</inkml:trace>
  <inkml:trace contextRef="#ctx0" brushRef="#br0" timeOffset="29311.18">17743 6046 422 0,'85'90'233'0,"-38"-81"-60"0,4-7-34 16,17-3-75-16,0-9-24 15,11-3-27-15,-10-6-5 16,-15-5-12-16,-5 3-18 15,-21-9-57-15,1 4-35 16,-8-3-46-16,-2 2-19 16,-3-2 12-16,2 2 35 15,-5-4 70-15,-5-1 62 0,-3 3 116 16,-5 1 39-16,0 17 41 16,0 7-16-16,0 15-47 15,2 16-26-15,-2 14-40 16,2 13-9-16,0 24-18 15,3 13-6-15,5 21-4 16,0 8-1-16,7 8-9 16,-3-3-9-16,10-6-83 15,-2-7 53-15</inkml:trace>
  <inkml:trace contextRef="#ctx0" brushRef="#br0" timeOffset="31645.03">17583 4574 434 0,'-19'-11'211'0,"2"2"-97"16,3-1-42-16,2-1-21 16,7 0-8-16,5-3 6 15,5-3 18-15,5-1 5 0,7-5-6 16,3 0-8-16,6 2-23 15,5 5-12-15,0 7-16 16,-1 6-4-16,3 12-3 16,-6 7 1-16,4 14-1 15,-2 4 1-15,-1 5-1 16,-2 2 0-16,2-2 0 16,-1 1 0-16,-2-4-2 15,2-5-6-15,-8-7-12 16,-1-8-15-16,-4-8-50 15,-5-4-60-15,2-12 92 16</inkml:trace>
  <inkml:trace contextRef="#ctx0" brushRef="#br0" timeOffset="31916.96">18233 3764 678 0,'2'-3'253'16,"9"11"-203"-16,-1 4-4 0,2 10-14 16,0 3 3-16,4 8 1 15,-3 2-1-15,6 8-11 16,2 7-10-16,-3-1-12 15,1 0-2-15,-3-6-16 16,-5-8-19-16,-3-14-41 16,-4-10-27-16,-2-18 62 15</inkml:trace>
  <inkml:trace contextRef="#ctx0" brushRef="#br0" timeOffset="32113.04">18523 3800 558 0,'-4'2'231'0,"-4"12"-152"16,-5 10-12-16,-2 9-44 0,-5 5-10 15,-5 5-7-15,2 2-1 16,-3-5-2-16,3-4-2 16,1-10-28-16,2-7-43 15,7-17-79-15,4-6-49 16,2-18 115-16</inkml:trace>
  <inkml:trace contextRef="#ctx0" brushRef="#br0" timeOffset="32248.19">18260 3938 497 0,'2'9'221'0,"11"8"-85"16,7 6-18-16,9-6 13 16,11-3-9-16,9-5-38 15,6-3-21-15,12 2-88 16,-7 0-71-16,6 9 59 15</inkml:trace>
  <inkml:trace contextRef="#ctx0" brushRef="#br0" timeOffset="39591.61">21504 7688 709 0,'1'-5'246'0,"3"3"-222"15,-4 1-17-15,0 0 4 16,-1 0 5-16,0 0 8 0,-1 0 5 16,-11-3-6-16,-29-5-4 15,22 7-9-15,1 2-4 16,-3-2-6-16,-5 0 0 16,-3 3 0-16,-5 0 0 15,0 7 0-15,-1 6 1 16,-12 3-1-16,-10 3-1 0,-15 4-3 15,-9 0-2-15,-2 5-4 16,5 3 1-16,7 0 4 16,-1-1 2-16,-7-5 3 15,0 1 2-15,-2-1 2 16,6 1 3-16,11 0 5 16,-1-2 1-16,-14-5 2 15,-3 3-2-15,-5 3-4 16,0 2-4-16,19-1-4 15,-11-1 0-15,-2-2-1 16,-1-2 0-16,-2-3 0 16,13 0 0-16,9-2 0 15,2 0 1-15,-4 1 1 16,-9 0 1-16,-7 2 1 16,-2 3-4-16,2 2 1 15,5-3-1-15,4 4 0 0,-9-6 1 16,0 0-1-1,-1-2 0-15,8-2-1 0,12 4 0 16,-4-3 1-16,0 3 0 16,-15 2-1-16,-8-1 0 15,2 9 1-15,1 3 0 16,-1 12 0-16,-2 1 1 0,-12 4-1 16,-3 0-2-16,6 1 2 15,-3 1 0-15,-11-3 0 16,-2 4 1-16,-7-2 7 15,0 5 5-15,-4 3 8 16,-6-3 2-16,0 3-3 16,-7-7-5-16,10 3-8 15,3 0-3-15,5 0-3 16,3 3-1-16,1-2 0 16,2 3 1-16,-5-4-1 15,-2-3 0-15,-2 5 1 16,-3-3-1-16,-5 8 0 15,-3 7 0-15,-1 3 0 16,5 3 0-16,-8-1 0 16,4-7 0-16,4 0 0 15,-4-1 0-15,1-3 1 0,2-2-1 16,4-2 2 0,1-3-2-16,-3-5 0 0,3-1 0 15,3-11 1-15,-2-2 0 16,9-4-1-16,2-6 2 15,6-6 2-15,14 2 0 16,8-14 1-16,4 2-1 0,1-11-5 16,-2-5-2-16,17-9-1 15,8-6 0-15,9-2 1 16,5-10 2-16,6 1 1 16,6-1 3-16,3 0 2 15,3-2 0-15,-2 4 1 16,4-2-3-16,4 7-2 15,4 1 0-15,10 9-1 16,2 4 0-16,4 6 1 16,1 6 1-16,7 3 1 15,3 3-1-15,11 8 1 16,0 2 2-16,7 10 2 16,3 7 1-16,-8 5 3 15,2 3 5-15,-5 7 8 16,-5-3 3-16,3 6-5 15,-5 1-5-15,-5-6-10 16,1-2-6-16,-4-13-1 0,-1-6 0 16,-2-13-24-16,1-1-11 15,-3-12-12-15,-6-7-9 16,-1-10-15-16,-10-9-12 16,3-12-99-16,1-3-49 15,-4-8 10-15,-5-3 27 0,4 12 145 16,-9 0 82-1,7 15 69-15,9 5 18 0,-1 4 8 16,9 4-6-16,11-3-10 16,8 0-5-16,20-6-7 15,9-1-6-15,22-8-25 16,13-1-15-16,34-1-46 16,8 1-43-16,14 7 23 15</inkml:trace>
  <inkml:trace contextRef="#ctx0" brushRef="#br0" timeOffset="41026.92">12183 16903 725 0,'4'19'336'0,"8"-4"-103"16,7 3-157-16,13 11-31 15,10-2-15-15,15 4-17 16,2-6-5-16,4-7-6 16,0-3 0-16,6-7-1 0,5-6 0 15,26-4-1-15,3-7-3 16,10-9-11-16,5-4-5 15,7-3-7-15,3 2 2 16,4 4 10-16,7 7 6 16,-9 8 8-16,-5 5 1 15,-1 13 15-15,-5 4 11 16,-4 4 21-16,0 3 13 0,-5-3-2 16,-4-2-9-1,4-3-21-15,-4-5-11 0,5-6-16 16,-1-4-3-16,6-9-4 15,3-2-3-15,1-6 3 16,4 2 2-16,0 1 1 16,1 4 2-16,-2 6 0 15,2 2 0-15,-2 6 1 16,0 0 0-16,2 1 0 16,4-2 0-16,1-2-1 15,0-1 1-15,0 0-1 16,4 0 0-16,-5 1 0 15,-3 2-1-15,1 4 1 16,-2 0 0-16,-1 7 0 16,1 1 0-16,1 5-14 15,4 4-13-15,-6 2-24 16,3 3-11-16,-3-3-7 0,-4-6 1 16,3 1 6-16,1-3 2 15,10 1 15-15,-6-1 10 16,-1-3 19-16,-2-3 10 15,7 0 16-15,-1 2 12 16,6-1 17-16,6 0 3 16,-2-2-5-16,3-1-9 0,11-2-18 15,9-5-6-15,-5-5-4 16,7-2-1-16,10-7-2 16,-5-2 0-1,23-4 0-15,-3-2 1 0,9-6-1 16,3-1-1-16,-7-3-25 15,20 0-25-15,-11-8 33 16</inkml:trace>
</inkml:ink>
</file>

<file path=ppt/ink/ink2.xml><?xml version="1.0" encoding="utf-8"?>
<inkml:ink xmlns:inkml="http://www.w3.org/2003/InkML">
  <inkml:definitions>
    <inkml:context xml:id="ctx0">
      <inkml:inkSource xml:id="inkSrc0">
        <inkml:traceFormat>
          <inkml:channel name="X" type="integer" max="34422" units="cm"/>
          <inkml:channel name="Y" type="integer" max="19362" units="cm"/>
          <inkml:channel name="F" type="integer" max="4095" units="dev"/>
          <inkml:channel name="T" type="integer" max="2.14748E9" units="dev"/>
        </inkml:traceFormat>
        <inkml:channelProperties>
          <inkml:channelProperty channel="X" name="resolution" value="1000.05811" units="1/cm"/>
          <inkml:channelProperty channel="Y" name="resolution" value="1000.10333" units="1/cm"/>
          <inkml:channelProperty channel="F" name="resolution" value="0" units="1/dev"/>
          <inkml:channelProperty channel="T" name="resolution" value="1" units="1/dev"/>
        </inkml:channelProperties>
      </inkml:inkSource>
      <inkml:timestamp xml:id="ts0" timeString="2021-07-10T02:29:07.513"/>
    </inkml:context>
    <inkml:brush xml:id="br0">
      <inkml:brushProperty name="width" value="0.05292" units="cm"/>
      <inkml:brushProperty name="height" value="0.05292" units="cm"/>
      <inkml:brushProperty name="color" value="#FF0000"/>
    </inkml:brush>
  </inkml:definitions>
  <inkml:trace contextRef="#ctx0" brushRef="#br0">5630 6909 918 0,'52'-10'309'15,"-19"16"-302"-15,15 5-13 16,6 2-9-16,7 1-5 16,5 1-1-16,10-2 9 15,3-2 6-15,15-2 6 16,-1-1 0-16,22 2 0 15,8 0 0-15,9 1 0 0,7 2 0 16,3-4 1-16,5 4-1 16,9 1 0-16,11-1 0 15,-2 2-2-15,4-3 0 16,10-2-6-16,-1-3-7 16,15-4-8-16,3-2-1 15,4-5 5-15,1-2 7 16,-8-11 11-16,12-2 1 0,-12-11 0 15,3-4 1-15,-1-7 0 16,-10-5 0-16,-1-1 0 16,-14-4-1-16,-28 0 0 15,-2 0 0-15,-22-7 1 16,-13-6-1-16,-15-7 2 16,-15-8 1-16,-29-1 20 15,-5 5 10-15,-26-6 10 16,-14 2 4-16,-25-2-18 15,-11 1-8-15,-25 4-15 16,-21 3-6-16,-28 4-10 16,-18 1-3-16,-29 6 3 15,-12 4 0-15,-25 10 6 16,-18 6 3-16,-15 13 3 16,-11 6 1-16,-11 12 0 15,-5 8 0-15,-9 6-1 0,0 2 0 16,-9 9 0-16,6 2-1 15,1 9-2-15,0 3-1 16,11 7 2-16,1 6 0 16,6 13 2-16,3 9 0 15,19 12-2-15,11 2 0 16,25 15 1-16,12 10-1 0,28 12 0 16,13 8 0-16,26 12-2 15,16 1-1-15,28 5-6 16,10 3-19-16,43-10-55 15,17-10-32-15,41-16-43 16,19-15 17-16,32-18 56 16,17-12 35-16,29-16 52 15,13-5 4-15,29-15 1 16,7-4-81-16,11-7 55 16</inkml:trace>
  <inkml:trace contextRef="#ctx0" brushRef="#br0" timeOffset="420.51">11466 6990 681 0,'102'6'251'0,"20"0"-183"15,11 1-85-15,11 1-16 16,13-3-1-16,-1-5 7 15,5 0 13-15,16-1 27 16,-5-1 9-16,0-2 11 16,12 2 2-16,-2-3-11 15,7 1-8-15,4-4-11 16,-10-2-3-16,4-4-1 16,-7-3-1-16,-14-4-10 15,-3-2-18-15,-23-1 19 16</inkml:trace>
  <inkml:trace contextRef="#ctx0" brushRef="#br0" timeOffset="9989.84">19243 9167 619 0,'14'-22'260'16,"-21"46"-164"-16,0 14-40 16,-1 12-12-16,-10 13-27 15,-4 4-5-15,-5 6-5 16,-1 1-2-16,-4-8 0 16,4-8 0-16,13-19-2 15,3-10-2-15,12-19-16 0,6-9-10 16,8-14-31-16,1-13-24 15,10-13-51-15,2-7-36 16,3-14-7-16,-5-7 24 16,0-5 67-16,-6 1 46 15,-2 3 43-15,4 9 21 16,-10 15 57-16,0 7 25 0,-4 21 30 16,-1 12-4-16,-6 17-25 15,3 12-14-15,-1 26-21 16,-4 11-12-16,2 12-28 15,0 1-10-15,4-16-14 16,2-12-1-16,9-19-4 16,0-16 0-16,5-12 2 15,-2-7 0-15,7-14 1 16,1-10-2-16,8-11-2 16,8-10-3-16,3-11-2 15,7-3-2-15,-8-5-3 16,-7 5 1-16,-7 10 1 15,-8 8 1-15,-1 17 3 16,-4 9 3-16,-5 14 2 16,2 7 2-16,-5 12 3 15,-1 7-2-15,-4 12-2 16,-4 10 0-16,-3 13-3 16,-6 9 0-16,-4 4 5 0,2-1 4 15,-2-5 7-15,-2-7 1 16,7-10-4-16,-1-5-4 15,4-9-9-15,5-7-3 16,0-9-10-16,0-7-17 16,4-9-31-16,3-5-21 0,7-4-59 15,1-2-38-15,4-1 112 16</inkml:trace>
  <inkml:trace contextRef="#ctx0" brushRef="#br0" timeOffset="10216.73">20159 9348 830 0,'-9'27'315'15,"2"6"-252"-15,6 12-29 16,-4-4-13-16,0-1-33 15,-3-5-12-15,4-11-15 16,-1-4-3-16,7-12 11 0,2-3 6 16,-4-14-4-16,0-5-47 15,0-16 51-15</inkml:trace>
  <inkml:trace contextRef="#ctx0" brushRef="#br0" timeOffset="10380.62">20192 9050 701 0,'-1'11'280'16,"2"2"-167"-16,3 1-93 15,1 2-13-15,2-5-51 16,3 0-50-16,4-7-132 16,-3-4-34-16,9-7 149 15</inkml:trace>
  <inkml:trace contextRef="#ctx0" brushRef="#br0" timeOffset="10913">20517 9334 478 0,'1'-19'244'15,"-1"6"-87"-15,-7 4-63 16,1 3-28-16,-6 8-40 15,-2 6-11-15,-8 8-12 16,-1 6 0-16,-1 10 6 16,2-3 5-16,8 3 8 0,5-5 0 15,9-3-3-15,5-4-5 16,10-2-7-16,4-4-2 16,6-3-2-16,8 0-3 15,13-4-27-15,-3-2-31 16,0-5-159-16,-5-3 144 15</inkml:trace>
  <inkml:trace contextRef="#ctx0" brushRef="#br0" timeOffset="12299.14">20821 8823 600 0,'-30'4'282'0,"28"38"-131"15,1 15-56-15,-2 8-26 16,3 13-39-16,-1 5-10 16,-3-3-15-16,3-6-3 15,-3-23 0-15,2-15 0 16,1-21 0-16,-1-8 0 16,6-10 1-16,2-8 1 0,5-13-1 15,7-8-1-15,10-4-2 16,-1-1-2-16,7 6 0 15,1 5 0-15,0 11 3 16,1 8 1-16,-2 16 0 16,-4 9 2-16,-9 12-1 15,-6 7-1-15,-5 4-1 16,-2 7-1-16,2 6 1 16,-4-6 1-16,0-4-1 15,0-10-1-15,4-19 0 16,8-6 0-16,7-13-2 15,-2-6 1-15,5-4 1 16,1-3-1-16,-1-5 1 16,1 1 0-16,-2-6 0 15,-1-3 1-15,2-2 0 0,0 0 1 16,-5-2 5-16,-1 3 1 16,-6 1 2-16,-11 4-2 15,-7 3-2-15,-2 6 0 16,-17 11-2-16,-2 6 0 15,-3 14-1-15,-4 8 0 16,1 14 2-16,3 8 3 16,2 8 0-16,3-2 1 0,9-12-3 15,6-8-2-15,5-20 3 16,3-4 1-16,9-8 16 16,0-7 6-16,9-6 1 15,3-8-4-15,5-4-16 16,4-1-6-16,5 0-3 15,-3 4-1-15,-3 9 2 16,-8 2 2-16,-7 12-2 16,1 5 1-16,-6 13 1 15,-2 5 1-15,-5 10 2 16,-4 0-3-16,2-1-2 16,3 0-3-16,0-14 0 15,5 1 0-15,-1-14 0 16,7-1 0-16,3-7 2 15,0-8 2-15,1-2 1 16,1-6 1-16,1-1-1 16,5 0-1-16,-4-3-2 0,2 2-1 15,-1-5-1-15,-4-7 1 16,-2 1 1-16,-7-4-2 16,-7 4 3-16,-5 4-2 15,-8 8-1-15,-5 4 0 16,-5 15-5-16,-1 9-1 0,1 14-1 15,0 9 1-15,3 11 5 16,0 4 1-16,13 0 0 16,5-2 0-16,12-10-1 15,8-10 0-15,8-11-1 16,7-5 0-16,1-11-2 16,-4-5-2-16,-2-7-11 15,-6-5-9-15,-3-7-28 16,3-2-19-16,-3-16-42 15,-1-7-30-15,-2-13-64 16,-4-7 7-16,-3-11 54 16,7-4 43-16,-4-6 123 15,-3-5 35-15,4-1 31 16,-1 5 7-16,1 9 2 16,-7 10-3-16,-2 23 0 15,0 14 4-15,-7 21-19 16,-1 12-8-16,-2 21-16 0,-5 15-6 15,-4 26 5-15,1 16-2 16,-7 33-7-16,-2 12-7 16,1 27-15-16,-1 11-5 15,7-5-7-15,5-10-1 16,4-32-4-16,1-19-1 16,3-24-5-16,-1-16-8 0,3-16-20 15,-1-8-17-15,-4-17-62 16,0-2-71-16,7-18 116 15</inkml:trace>
  <inkml:trace contextRef="#ctx0" brushRef="#br0" timeOffset="13200">22858 8816 693 0,'118'-29'295'15,"-28"0"-181"-15,14-9-16 16,1-3 5-16,4 1-49 16,-13-1-20-16,-25 6-29 15,-27 3-1-15,-30 11-1 16,-6 4 0-16,-18 5-14 16,-5 3-18-16,-14 6-41 15,-4 3-19-15,-13 6 2 16,5 8 13-16,0 4 41 15,-3 6 18-15,10 16 15 16,-1 11 6-16,6 30 10 16,0 18 8-16,7 22 15 15,6 9 11-15,5 4 23 16,3-5 10-16,1-9-17 16,0-6-12-16,-3-27-33 15,-1-6-14-15,-6-26 2 0,-2-8 2 16,-11-13 1-16,-11-14-1 15,-16-16-23-15,-5-11-26 16,-1-26-77-16,3-15-87 16,18-23 125-16</inkml:trace>
  <inkml:trace contextRef="#ctx0" brushRef="#br0" timeOffset="13766.42">23463 9165 921 0,'-12'73'313'0,"3"4"-296"16,0-6-5-16,9-16-1 15,5-12-6-15,17-20-10 16,2-7-2-16,3-17 9 15,-2-8 16-15,-5-15 36 16,1-9 9-16,-3-12 2 16,-2-3-13-16,-9-8-31 0,-2-1-10 15,-10 12-19 1,-6 6-9-16,-3 20-18 0,-3 8-6 16,3 12 0-16,3 4 0 15,4 2 3-15,1-1-9 16,11-3-5-16,4-3 2 15,8-2 14-15,10 0 13 0,6-2 16 16,1 4 6-16,6 11 4 16,-3 7 4-16,0 12 8 15,-5 5 5-15,0 6 4 16,-1 3 1-16,-8-2-4 16,-2-5-3-16,-6-15-9 15,-7-9-3-15,-3-10 3 16,-2-4 9-16,-6-17 14 15,-2-10 2-15,-4-20-4 16,6-6-10-16,-1 0-11 16,6 3-4-16,11 21-3 15,-1 7-1-15,12 19-3 16,-2 4-1-16,-5 8-21 16,1-1-25-16,-3 2-186 15,9 1 160-15</inkml:trace>
  <inkml:trace contextRef="#ctx0" brushRef="#br0" timeOffset="14854.72">24385 8548 853 0,'-16'30'317'0,"2"14"-255"15,3 6-4-15,2 19-25 16,5 9-13-16,3 16-17 16,0 4-1-16,3 2-1 15,3-5 0-15,6-18-5 16,1-8-5-16,1-28-3 16,-3-14-1-16,-1-15 11 15,-5-12 3-15,0-9-1 16,-4-8-10-16,-8-16-41 15,0 1-16-15,-11-8-2 16,-3 5 10-16,-5 11 41 16,3 6 19-16,-2 18 19 15,-1 8 7-15,0 13 2 16,0 8-2-16,5 8-12 16,5 3-5-16,7 1-7 0,9-3-1 15,6-9 0-15,10-5 3 16,12-12 8-16,3-4 3 15,15-11 4-15,3-7-3 16,16-5-8-16,-2-6-4 16,-4-5-3-16,-4 0-2 15,-17-4-1-15,-1 4 0 0,-6-5 0 16,-3 0 4-16,-6 0 13 16,-2 1 6-16,-5 7 3 15,-6 2-2-15,-8 7-13 16,0 6-4-16,-10 6-4 15,-2 6 2-15,-7 11 5 16,1 5 2-16,-5 12 1 16,-1 1-1-16,5 1-4 15,1-6-3-15,9-6-1 16,5-5-1-16,2-9 1 16,6-1 5-16,1-6 13 15,3-2 4-15,5-8-1 16,1 0-5-16,2-11-14 15,1-1-3-15,2 1 0 16,-6-3-1-16,1 14 1 16,-4 3 3-16,-3 7 8 0,0 7 3 15,-1 7 2-15,2 4-2 16,5 12-4-16,3 1-3 16,6 0 0-16,3-1 0 15,-1-11-4-15,4-2-2 16,-10-13-10-16,-6-6-6 0,4-8-9 15,-8-6-3-15,3-5-6 16,5-5-7-16,-5-9-15 16,0-4-5-16,-5-3 3 15,5 3 12-15,-2 12 25 16,-4 7 10-16,2 12 13 16,-7 4 5-16,0 10 12 15,5 9 7-15,-4 13 12 16,4 7 6-16,-1 4 6 15,2 2-1-15,1-11-5 16,4-2-8-16,-6-16-15 16,-5-6-7-16,3-7-10 15,1-9-2-15,4-9-5 16,2-8 0-16,2-14-5 16,-6-1 0-16,6-2 0 15,3 3 0-15,1 11 1 16,0 10 1-16,-4 19-2 0,-4 11 3 15,-1 22 2-15,-5 3 2 16,3 15 1-16,-2 2-2 16,-1-3-27-16,1-2-27 15,0-12-60-15,0-1-44 16,0-10 97-16</inkml:trace>
  <inkml:trace contextRef="#ctx0" brushRef="#br0" timeOffset="15511.42">18901 10176 789 0,'31'8'279'16,"19"-2"-235"-16,40-8-35 16,11-3 2-16,32-10-4 15,19-2-3-15,18 2-15 16,28 1-9-16,14-2-8 16,21-1 2-16,19-12 12 15,10-5 9-15,38-9 33 16,-17-4 19-16,31-3 30 15,-9 2 5-15,-7-1-22 0,31 5-17 16,-14 3-29-16,-2 5-7 16,-5 7-7-16,-36 2 0 15,-20 10-1-15,-16 0-6 16,-30 3-22-16,5 1-22 16,-29-7-60-16,5-3 68 15</inkml:trace>
  <inkml:trace contextRef="#ctx0" brushRef="#br0" timeOffset="21964.82">8454 12743 773 0,'-5'21'301'16,"10"5"-200"-16,4 1-31 0,15 3-33 15,4-2-10 1,10-4-22-16,5-1-5 0,4-7 0 15,-1-6-1-15,8-3 5 16,4-3 7-16,15-3 13 16,8 5 6-16,5-1 2 15,2-2-4-15,2-2-13 16,8-1-6-16,20-2-7 16,2-7-2-16,5-1 0 15,5 1 0-15,0 3-1 16,5 6 2-16,7 4 12 15,-2 6 7-15,5 0 7 16,3 0 1-16,12-1-7 16,0-4-3-16,19 1-6 15,0-2-2-15,-3 2-6 16,13 1-1-16,-9-1-2 16,7 3-2-16,11-7-17 15,-9-2-12-15,18 0-16 0,-2-5-4 16,6 3 15-16,3 2 11 15,2 5 17-15,3 1 6 16,1 6 1-16,4-1 2 16,-2 2-2-16,8 0 0 0,-7-5 0 15,9 0 1-15,4-5-1 16,-2 1 0-16,3-2 2 16,-5-1 4-16,-6 2 10 15,-4-3 5-15,-7 0 5 16,-7 0-2-16,-1-5-8 15,-13-4-5-15,-1-11-7 16,-9-8-1-16,-20-15 0 16,4-9 0-16,-22-15 1 15,-7-5 1-15,-14-6-4 16,-10-1-2-16,-21-3-5 16,-10 0-2-16,-31 2 4 15,-18-1 2-15,-22 8 2 16,-17 3 2-16,-28 7-1 15,-21 4-1-15,-36 6-2 16,-13 1-4-16,-19 4-6 0,-14 1-2 16,-7 0-1-16,-4 2 4 15,-22-4 7-15,1-1 3 16,-16-1 3-16,-14 2 2 16,-3 1 3-16,-10 5 0 15,-17 7-3-15,-15 3 0 16,-16 12-3-16,-5 1 1 0,-5 4 0 15,9-1 0-15,-3 5-2 16,10 2 0-16,-2 6 0 16,-4 4-1-16,-7 5 1 15,5 1-1-15,-14 8 1 16,1 1-1-16,-9 9-4 16,-20 5-4-16,0 11-18 15,-9 9-7-15,6 5-2 16,9 3 4-16,11 1 18 15,14-5 10-15,1 1 11 16,11 0 6-16,1 4 8 16,1 3 1-16,7 8-3 15,7 1-5-15,6 7-10 16,9 3-2-16,28 5-2 16,1 5 0-16,43 1-1 15,8 5 0-15,28-4 0 16,23-2 0-16,29 0 1 0,20-4-1 15,35-1-4-15,16-1-7 16,41-3-10-16,30-5-11 16,45-19-60-16,26-12-142 15,50-33 158-15</inkml:trace>
  <inkml:trace contextRef="#ctx0" brushRef="#br0" timeOffset="22701.04">16063 12094 567 0,'-5'-21'238'0,"5"-2"-144"16,16-9 12-16,6-3 18 15,25-5-9-15,10-1-15 16,13-6-36-16,6-1-16 0,11-9-26 16,8-5-7-1,21-4-8-15,6-5 2 0,14 0 15 16,15 2 7-16,3-7 2 16,9-2 0-16,14-8 1 15,-10-6-1-15,21-5-2 16,-6-2-4-16,-16-1-17 15,2 3-7-15,-26 6-6 16,-10 7-5-16,-24 13-10 16,-16 10-2-16,-29 16-1 15,-13 8-1-15,-24 12-28 16,-20 2-21-16,-28 10-55 16,-13 6-38-16,-24 6-67 15,-5 0 20-15,-14 5 79 16,-8 1 63-16,-6 11 143 15,3 8 22-15,9 2 24 16,17 1 3-16,23-6-7 0,7-4-11 16,33-4-34-16,13 1-22 15,27-6-18-15,21-1 10 16,35-7 21-16,13-6 7 16,6-8-9-16,-1-3-15 15,-22 4-29-15,-18 4-8 16,-31 12-9-16,-26 12 1 0,-52 29-1 15,-26 19-5-15,-39 48-55 16,-25 19-50-16,-26 45 66 16</inkml:trace>
  <inkml:trace contextRef="#ctx0" brushRef="#br0" timeOffset="35833.92">8002 14710 1166 0,'-54'-20'394'0,"80"24"-376"15,13-6-18-15,18-4-11 16,12-8-13-16,10-7-17 16,5 0-2-16,24 1 12 0,5 4 13 15,9 2 16 1,9-1 1-16,14 4 1 0,9 2 0 15,30-1 1-15,5 3 1 16,20-6 3-16,7-3 0 16,21 0-1-16,8-2-1 15,13 3-2-15,4 3-1 0,6 3 1 16,5 6 0-16,8 1 7 16,12 0 5-16,-2 0 12 15,17-5 2-15,11 0 0 16,-9-1-3-16,18-4-9 15,0 5-4-15,-5-2-6 16,11 2-3-16,0 3-2 16,-11 0 1-16,8 4-1 15,5 5 1-15,0 6-1 16,-1 0 1-16,6 0 0 16,-9-1 0-16,-4-3 0 15,11 0 0-15,-7-5-1 16,-8-1 0-16,-5-5-1 15,-14 1-8-15,-17 0-31 16,13 0-28-16,-24 3-83 16,9-4-187-16,-16 0 228 15</inkml:trace>
  <inkml:trace contextRef="#ctx0" brushRef="#br0" timeOffset="53085.63">13203 17804 804 0,'87'-1'297'0,"-10"-9"-226"0,11-3-48 16,-5-3-2-16,24 4-5 16,7 1 3-16,12 8 13 15,12 5 13-15,9 9 18 16,0 5 5-16,22 5-16 16,9-2-12-16,4-3-23 15,20-7-11-15,5-9-5 16,11-4 0-16,2-13 0 15,17 2-1-15,11-9 0 16,13-2 0-16,28 4 1 16,-14-5 1-16,26 2-1 15,-9 1 1-15,11-3 0 16,17 3-1-16,-3 2-13 16,17-2-10-16,2 2-15 15,-4 0-7-15,-7 2-4 16,15 4 1-16,-3 6 0 0,1 4-3 15,2 9-10-15,-21 7-25 16,-25 6 56-16</inkml:trace>
  <inkml:trace contextRef="#ctx0" brushRef="#br0" timeOffset="53954.56">9232 17582 830 0,'105'23'290'15,"30"6"-254"-15,1 0-16 0,32-8-7 16,0-1-3-16,22-6-5 15,15-3-2-15,12-3-3 16,11-6-3-16,20 0-19 16,10 2-8-16,22-1-1 15,7 4 4-15,14-1 17 16,30-5 7-16,27-5 1 16,5-3-3-16,25-2-11 15,-4 0-3-15,7 7 1 16,18 0 5-16,6 7 22 15,-7 6 6-15,17 7 3 16,-6 8-4-16,5 4-19 16,13-3-112-16,-4 7 85 15</inkml:trace>
</inkml:ink>
</file>

<file path=ppt/ink/ink3.xml><?xml version="1.0" encoding="utf-8"?>
<inkml:ink xmlns:inkml="http://www.w3.org/2003/InkML">
  <inkml:definitions>
    <inkml:context xml:id="ctx0">
      <inkml:inkSource xml:id="inkSrc0">
        <inkml:traceFormat>
          <inkml:channel name="X" type="integer" max="34422" units="cm"/>
          <inkml:channel name="Y" type="integer" max="19362" units="cm"/>
          <inkml:channel name="F" type="integer" max="4095" units="dev"/>
          <inkml:channel name="T" type="integer" max="2.14748E9" units="dev"/>
        </inkml:traceFormat>
        <inkml:channelProperties>
          <inkml:channelProperty channel="X" name="resolution" value="1000.05811" units="1/cm"/>
          <inkml:channelProperty channel="Y" name="resolution" value="1000.10333" units="1/cm"/>
          <inkml:channelProperty channel="F" name="resolution" value="0" units="1/dev"/>
          <inkml:channelProperty channel="T" name="resolution" value="1" units="1/dev"/>
        </inkml:channelProperties>
      </inkml:inkSource>
      <inkml:timestamp xml:id="ts0" timeString="2021-07-10T02:31:39.576"/>
    </inkml:context>
    <inkml:brush xml:id="br0">
      <inkml:brushProperty name="width" value="0.05292" units="cm"/>
      <inkml:brushProperty name="height" value="0.05292" units="cm"/>
      <inkml:brushProperty name="color" value="#FF0000"/>
    </inkml:brush>
  </inkml:definitions>
  <inkml:trace contextRef="#ctx0" brushRef="#br0">18546 5703 577 0,'-11'10'202'0,"9"5"-184"16,5 1-1-16,10 4-3 15,5-2-4-15,9-2 0 16,2 0 1-16,7-3 5 16,1-2 7-16,-3 1 12 15,5 0 2-15,4-3 0 16,2 0-7-16,17-5-13 16,7-4-4-16,13-9-6 15,-3-7-2-15,-12-16-1 16,-10-7-1-16,-16-14 1 15,-5-6 2-15,-3-6 2 16,-4-8 0-16,-3-11-2 0,-4-5 1 16,-7-12 3-16,-6 2 4 15,-9 12 7-15,-7 5 0 16,-12 20-3-16,-4 8-4 16,-14 12-7-16,-2 7-4 15,-10 12-3-15,-9 6 0 0,-17 11 0 16,-8 6 1-16,-6 16 2 15,11 7-2-15,14 13 1 16,4 4 0-16,8 12-1 16,-6 4 2-16,-6 21-1 15,4 12 0-15,6 23 1 16,13 8-1-16,26 5 0 16,10-8-1-16,16-22 0 15,14-12-1-15,17-31-4 16,13-10-1-16,-4-30-7 15,-7-10-18-15,-13-17-103 16,1-7 91-16</inkml:trace>
  <inkml:trace contextRef="#ctx0" brushRef="#br0" timeOffset="885.24">15806 5782 808 0,'18'5'287'15,"20"3"-235"-15,9 3-50 16,27 5-2-16,27 1 1 16,20-1-1-16,12-7 0 15,39-3 4-15,-5-9 2 0,33-8 3 16,5-6 0-16,-1-11-7 15,11 1-11-15,-30-11-92 16,6 2 71-16</inkml:trace>
  <inkml:trace contextRef="#ctx0" brushRef="#br0" timeOffset="3762.73">14010 4984 584 0,'59'-8'202'15,"28"4"-184"-15,36 2 10 16,17 5 15-16,48 13 20 16,7 6 2-16,48 6-9 15,18 9-16-15,23-8-24 16,24-6-7-16,9-25-6 15,-1-22 2-15,1-23 0 16,-21-8 1-16,-33-1-28 16,-17 2-48-16,-39 3 46 15</inkml:trace>
  <inkml:trace contextRef="#ctx0" brushRef="#br0" timeOffset="16741.8">19947 6696 429 0,'-28'82'154'0,"22"-71"-113"15,4-1 4-15,2-2 6 16,3-3-4-16,2 0-17 0,0 2-3 16,1-2 3-1,3-2 3-15,4-1 2 0,4-1 0 16,9-1-9-16,7-1-5 15,9-2-10-15,7 0-6 16,-3-3-4-16,1 2 1 16,-2-3-2-16,-7 1 1 15,10 2-1-15,1 0 0 16,18 5 0-16,10 2 0 0,-6-3 0 16,1 1 1-16,-12-1 0 15,-5 0-1-15,6-1 0 16,5 1-1-16,9-1 0 15,-2 1 0-15,-6 2 1 16,-7 2 0-16,-11 2 1 16,3 0-1-16,16 0 0 15,5-4 0-15,14 1-2 16,-2-2 2-16,-11-1 0 16,-2 2 0-16,-10-6 0 15,3-3 0-15,7-5 0 16,-8-5-1-16,-3-8-2 15,-11 1 2-15,-19-14 1 16,-2-5 1-16,-12-3 1 16,-1-6-4-16,-4-1-13 15,-2 4-9-15,-2-8-17 0,-3-3-2 16,1-8-25-16,-4-5-7 16,-1-4 0-16,2 1-7 15,-8 2 22-15,-2 5 14 16,-7 5 14-16,-10 3 5 15,-13 7-29-15,-11 0-11 0,-26 11-3 16,-9 1 8-16,-6 19 41 16,3 4 15-16,5 6 6 15,-3 5 5-15,-8-1 32 16,-4 2 14-16,3 2 13 16,10-1 5-16,-3 1-19 15,-9 0-4-15,-11 8-5 16,-8 4-8-16,-1 12 4 15,-4 3 5-15,-2 11 6 16,5 9 0-16,3 8-16 16,-1 7-10-16,9 10-12 15,-2 4 3-15,14 7 11 16,15 0 2-16,12 12-1 16,-2 0-4-16,0 13-14 15,7 7-3-15,10 2-2 0,15-3-2 16,27-3-12-16,11-5-30 15,23-17-114-15,15-2 105 16</inkml:trace>
  <inkml:trace contextRef="#ctx0" brushRef="#br0" timeOffset="19535.93">21820 5172 325 0,'25'33'159'0,"-23"-34"-61"16,-1 0 10-16,6-7-16 15,-3-5-15-15,7-7-16 16,4-8-7-16,17-6-14 16,7-1-3-16,16 1-11 15,1-2-4-15,-6 4-7 16,-11-1-3-16,-11 7-1 16,-5 6-1-16,-7 11-3 15,-2 8 0-15,-7 7-4 16,-1 6 0-16,0-1 0 0,-1 0-2 15,3-1 0-15,-3 3 0 16,2 8-2-16,0 6-3 16,-2 7-23-16,-1-2-30 15,-1 7 37-15</inkml:trace>
  <inkml:trace contextRef="#ctx0" brushRef="#br0" timeOffset="19675.34">22190 5528 697 0,'-3'18'226'0,"3"5"-321"16,-2-1-87-16,1 4 112 16</inkml:trace>
</inkml:ink>
</file>

<file path=ppt/ink/ink4.xml><?xml version="1.0" encoding="utf-8"?>
<inkml:ink xmlns:inkml="http://www.w3.org/2003/InkML">
  <inkml:definitions>
    <inkml:context xml:id="ctx0">
      <inkml:inkSource xml:id="inkSrc0">
        <inkml:traceFormat>
          <inkml:channel name="X" type="integer" max="34422" units="cm"/>
          <inkml:channel name="Y" type="integer" max="19362" units="cm"/>
          <inkml:channel name="F" type="integer" max="4095" units="dev"/>
          <inkml:channel name="T" type="integer" max="2.14748E9" units="dev"/>
        </inkml:traceFormat>
        <inkml:channelProperties>
          <inkml:channelProperty channel="X" name="resolution" value="1000.05811" units="1/cm"/>
          <inkml:channelProperty channel="Y" name="resolution" value="1000.10333" units="1/cm"/>
          <inkml:channelProperty channel="F" name="resolution" value="0" units="1/dev"/>
          <inkml:channelProperty channel="T" name="resolution" value="1" units="1/dev"/>
        </inkml:channelProperties>
      </inkml:inkSource>
      <inkml:timestamp xml:id="ts0" timeString="2021-07-10T02:32:55.257"/>
    </inkml:context>
    <inkml:brush xml:id="br0">
      <inkml:brushProperty name="width" value="0.05292" units="cm"/>
      <inkml:brushProperty name="height" value="0.05292" units="cm"/>
      <inkml:brushProperty name="color" value="#FF0000"/>
    </inkml:brush>
  </inkml:definitions>
  <inkml:trace contextRef="#ctx0" brushRef="#br0">5729 6193 907 0,'-52'39'293'16,"67"-39"-321"-16,18 4 24 16,8 2-4-16,10-2-3 15,5-8-1-15,20-4 4 16,13-7-5-16,17-1-63 16,10 4 55-16</inkml:trace>
  <inkml:trace contextRef="#ctx0" brushRef="#br0" timeOffset="505.72">11267 7459 899 0,'49'-14'242'16,"29"-7"-250"-16</inkml:trace>
</inkml:ink>
</file>

<file path=ppt/ink/ink5.xml><?xml version="1.0" encoding="utf-8"?>
<inkml:ink xmlns:inkml="http://www.w3.org/2003/InkML">
  <inkml:definitions>
    <inkml:context xml:id="ctx0">
      <inkml:inkSource xml:id="inkSrc0">
        <inkml:traceFormat>
          <inkml:channel name="X" type="integer" max="34422" units="cm"/>
          <inkml:channel name="Y" type="integer" max="19362" units="cm"/>
          <inkml:channel name="F" type="integer" max="4095" units="dev"/>
          <inkml:channel name="T" type="integer" max="2.14748E9" units="dev"/>
        </inkml:traceFormat>
        <inkml:channelProperties>
          <inkml:channelProperty channel="X" name="resolution" value="1000.05811" units="1/cm"/>
          <inkml:channelProperty channel="Y" name="resolution" value="1000.10333" units="1/cm"/>
          <inkml:channelProperty channel="F" name="resolution" value="0" units="1/dev"/>
          <inkml:channelProperty channel="T" name="resolution" value="1" units="1/dev"/>
        </inkml:channelProperties>
      </inkml:inkSource>
      <inkml:timestamp xml:id="ts0" timeString="2021-07-10T02:37:27.100"/>
    </inkml:context>
    <inkml:brush xml:id="br0">
      <inkml:brushProperty name="width" value="0.05292" units="cm"/>
      <inkml:brushProperty name="height" value="0.05292" units="cm"/>
      <inkml:brushProperty name="color" value="#FF0000"/>
    </inkml:brush>
    <inkml:context xml:id="ctx1">
      <inkml:inkSource xml:id="inkSrc4">
        <inkml:traceFormat>
          <inkml:channel name="X" type="integer" max="13768" units="cm"/>
          <inkml:channel name="Y" type="integer" max="7744" units="cm"/>
          <inkml:channel name="T" type="integer" max="2.14748E9" units="dev"/>
        </inkml:traceFormat>
        <inkml:channelProperties>
          <inkml:channelProperty channel="X" name="resolution" value="400" units="1/cm"/>
          <inkml:channelProperty channel="Y" name="resolution" value="400" units="1/cm"/>
          <inkml:channelProperty channel="T" name="resolution" value="1" units="1/dev"/>
        </inkml:channelProperties>
      </inkml:inkSource>
      <inkml:timestamp xml:id="ts1" timeString="2021-07-10T02:37:57.265"/>
    </inkml:context>
  </inkml:definitions>
  <inkml:trace contextRef="#ctx0" brushRef="#br0">7898 5454 558 0,'10'2'189'0,"8"3"-179"16,3-2-9-16,2-4-1 15,4 1-2-15,0-8 1 16,-3 2 1-16,-4-2 7 16,-4-5 12-16,-4 5 15 15,-2-3 3-15,4 6-4 16,-3 5-11-16,-3-2-17 15,7 6-2-15,-10-2-3 16,9 2 0-16,5 4 0 16,3-5 0-16,11-1 1 15,0-4-1-15,11-3 1 16,5-5 0-16,14 4 5 16,1-1 4-16,-6 1 9 15,-4 3 5-15,-7 8 0 0,-2 5-5 16,-2 1-8-16,-1 3-6 15,-6-6-3-15,5 2 0 16,13 4 1-16,8-1 0 16,10-3-1-16,6-7 1 0,0-14-2 15,3-9 0-15,13-4 0 16,0 0 0-16,-2 2 0 16,-7 5 0-16,-17 2 1 15,0 4-1-15,-2 8 1 16,1 9-2-16,-9 5 1 15,-1 5 0-15,-10 2-1 16,-4-5 1-16,2-4 2 16,-4-1 16-16,-3-7 22 15,-3-1 8-15,-5 0 6 16,-1-1-14-16,-2 1-20 16,-5 3-8-16,-10-1-9 15,-6 0-1-15,-6-2-2 16,-1-1-1-16,-4 1-8 15,4 0-15-15,0 0-69 16,-12 5 62-16</inkml:trace>
  <inkml:trace contextRef="#ctx0" brushRef="#br0" timeOffset="13673.6">8339 4141 194 0,'-141'107'61'15,"15"11"-75"-15,4 2 18 16,4 4 0-16,-2-5 10 0,6-3 45 16,4-5 30-16,6-7 43 15,20 5 8-15,12-9-30 16,7 0-26-16,26-9-42 15,6-11-15-15,34 1-18 16,19-3-3-16,21-1 2 16,16-3 0-16,26-11 3 15,22 0 1-15,34-9-1 16,8 0-3-16,33 3-3 16,2 1-3-16,25 1-3 15,5-4-2-15,10-11-1 16,3-5-2-16,7-9 2 15,7-8 1-15,0-12 0 16,4-6 1-16,4-5 2 16,-2-2 1-16,14 1 7 0,-3-1 3 15,4 0 4-15,-3 1 3 16,-4 2-1-16,-5-3-2 16,-7-2-5-16,3-1-2 15,-6-9-5-15,-2-3-1 16,-7-5-2-16,-6-6 0 15,-15-12-1-15,4-3 0 16,-27-11 1-16,0-4 2 0,-18 6 7 16,-8 3 6-16,-2 9 3 15,-11 4 0-15,-13-4-8 16,-9-4-5-16,-9-11-4 16,-15-11 0-16,0-18 20 15,-6-11 13-15,-21-18 10 16,-2-5 2-16,-22-9-14 15,-9-5-7-15,-29-7-5 16,-14 3-2-16,-42 4-5 16,-20 6-6-16,-53 3-3 15,-22 3 1-15,-33 0 3 16,-18-2 2-16,-24 2-2 16,-22 4-5-16,-36 11-5 15,-17 11-2-15,-35 21 0 16,-13 6 2-16,-31 25 2 15,-13 18 0-15,-36 36 0 0,-6 24 0 16,-22 39-1-16,-14 18-1 16,2 35-5-16,-13 14-7 15,-4 42-22-15,-9 20-12 16,-11 32-15-16,4 17-5 0,-4 35-36 16,12 19-151-16,2 26 176 15</inkml:trace>
  <inkml:trace contextRef="#ctx0" brushRef="#br0" timeOffset="22973.73">7863 10183 62 0,'-3'10'39'0,"3"-7"14"16,-3 2-3-16,-2-3 21 16,-2-4 11-16,-4-1 22 15,2 2 11-15,1 0 4 16,0-3-4-16,5 4-25 15,1 1-18-15,3 1-33 16,-1-2-13-16,0 0-12 16,0 0 0-16,12 1 4 15,31 3 3-15,-15-4 0 16,4 0-4-16,11 3-3 16,2 1-3-16,4 1-5 15,-4-2-2-15,3 3-1 16,-6-4 1-16,2-2-2 15,9 4 0-15,5-4 0 16,20 8-2-16,5-1 0 0,-6-8-1 16,5 1 0-16,-8-6 1 15,7-1 0-15,11 7 0 16,-1-1 0-16,-5-4-1 16,-1 4 2-16,-11 0-1 15,0-4 2-15,10 3-1 0,3 2 0 16,7 0-1-16,-3 0 0 15,1 2 0-15,11-2 2 16,-4-4-2-16,10 2 1 16,-3 2 0-16,3-2-1 15,1 1 1-15,-8-2-1 16,1 2 0-16,-9-5 2 16,1-2-2-16,4-1 1 15,-2 0-1-15,-3 2 0 16,-1 1 0-16,9 0 1 15,0-1 0-15,3 2 1 16,-2 1-1-16,0 3-1 16,5 0 0-16,3 0 0 15,3 2 1-15,-8-3-1 16,5-1 0-16,-2 3 2 16,-5 4-1-16,-1 2 4 15,-7 0 1-15,12-4 2 0,-2-2 2 16,-3-5-1-16,2 1-1 15,-3-5 0-15,3 0-1 16,5 4 1-16,-2-4 1 16,-5-1-1-16,0 0 0 0,1-3-2 15,-1-1-1-15,-8-1-1 16,1-5 0-16,8-2 1 16,-6 1 2-16,4 1 0 15,-4 2-1-15,-9-1-2 16,14 5-3-16,-8-3-1 15,-8 0 0-15,-8-1-4 16,-9-4-1-16,1 0 1 16,4 4 1-16,-4-1 3 15,-3 0 1-15,-9 5 2 16,-11-3 1-16,-1 8 0 16,-1-6 0-16,-1 0-2 15,9 3-1-15,-1-11-1 16,3 7 1-16,-8-8-1 15,-12-5 5-15,-2 2 4 16,-8-4 0-16,-1-11 1 16,1-1-3-16,-8-19-6 15,2-2-1-15,-3-6-1 0,-3-10-2 16,-2 3-1-16,-6-4 2 16,-6 4 2-16,-2 5 2 15,-11 6 2-15,-4 4 0 16,-9 2 0-16,-5 1-1 15,-22-5-3-15,-16-4-3 0,-21 3-5 16,-17-4-1-16,-12 3 4 16,-12 6 5-16,-7-1 6 15,2 6 5-15,-4 7 9 16,13 8 3-16,5 6 2 16,5 4-1-16,12 5-10 15,-9-3-3-15,-3-3-2 16,0 1 3-16,-29-7 2 15,4 0 0-15,-9 0-5 16,-13-1-4-16,-8 1-5 16,-1-3-2-16,-13 9 0 15,9 5 0-15,17 6 0 16,-8 8 0-16,9 6 0 16,4 2 1-16,-3 13 0 15,11 10 0-15,9 0 0 16,1 7-2-16,-2 0-3 0,7-4 1 15,3 4-2-15,1-3 4 16,5-1 2-16,3-3 1 16,8-3 1-16,-1-3 0 15,-6-6 1-15,-1-3-2 16,-9-3 0-16,-3-1 0 16,0 0-3-16,2-1 1 0,1-1 1 15,-4 0-1-15,9 2 2 16,5 2-1-16,3 5 0 15,0 4 0-15,1 10-3 16,-1 3 0-16,6 7-5 16,-1 2 0-16,5 5-2 15,-3 3 2-15,5 1 5 16,4 2 1-16,5 1 3 16,5 1 1-16,6 7-1 15,1 3 0-15,13 12 0 16,8 7 0-16,-2 7 1 15,4 9-1-15,-10 2-1 16,-1 2 1-16,14 5-1 16,0-6 1-16,20-7 2 15,9-5 0-15,8-9 1 16,5-4 1-16,8 1-3 0,6 4-1 16,9-4-2-16,8 4-2 15,12-1-1-15,6 1-1 16,15-5-5-16,8 0-8 15,16-11-36-15,6-6-29 16,8-8 51-16</inkml:trace>
  <inkml:trace contextRef="#ctx0" brushRef="#br0" timeOffset="26916.95">9669 9512 48 0,'25'33'49'0,"-31"-37"40"0,0 0 23 15,-2 2 36-15,-2 0 6 16,-1 2-16-16,5 2-20 16,-5 2-48-16,4 6-25 0,3 6-28 15,-6 3-8-15,-1 11-7 16,0 1-2-16,0 8 0 16,-3 3 0-16,5 1-2 15,-8 0 0-15,4 1 2 16,2-2 0-16,7 0 1 15,6-1 0-15,6-9-1 16,6 0-1-16,3-5 1 16,-1-2-1-16,5-5 0 15,-3-1 1-15,5-2 0 16,-1-3 0-16,-5 1 0 16,1-1 0-16,-1 0 0 15,3-3 0-15,0-6 0 16,2-4 0-16,2-9 0 15,2-1 0-15,4-5 0 16,-1-5 2-16,1-5 6 0,-3-3 10 16,-8-2 25-1,-4 1 12-15,-7 3 11 0,-3-1-3 16,-3 1-20-16,-2-4-11 16,-10-7-16-16,-2-1-5 15,-3-4-7-15,-2-2-2 16,7 5 0-16,-7-3-1 0,-5 1 0 15,3 4 1-15,-5 3 0 16,1 6 1-16,-3 6-2 16,-1 6 0-16,-2 5-1 15,-2 3 0-15,0 1-14 16,-4 0-14-16,3 2-53 16,-7 4-32-16,-16 7 67 15</inkml:trace>
  <inkml:trace contextRef="#ctx1" brushRef="#br0">14616 11328 0,'0'0'16,"0"0"-16,0 0 16,0 0-16,0 0 15,0 0 1,0 0-16,0 0 15,27 8-15,-19-8 16,-1 0 0,0 0-16,1 0 15,-1 0 1,-2 0-16,0 0 16,0 0-16,-3 0 15,1 0 1,-1 0-16,1 0 15,-1 0-15,1 2 16,-1 0 0,1 1-16,-3-1 15,0 1-15,0-3 16,0 0 0,0 0-16</inkml:trace>
  <inkml:trace contextRef="#ctx0" brushRef="#br0" timeOffset="30469.01">9500 9117 455 0,'5'32'22'16,"3"-11"7"-16,5 22 38 15,11-10 11-15,-1-13 2 16,1-5-9-16,4-4-17 16,-4-4-7-16,2-11-15 15,0-2-6-15,-5-15-14 0,2-4-4 16,1-8 0-16,0-4 4 16,4-6 14-16,6-2 5 15,3-4 10-15,5-3 3 16,1-4-1-16,-8-2-2 15,-7-3-8-15,-7-1-5 16,-8 5-11-16,0 6-4 16,-17 7-1-16,1 10-3 0,-25 6-1 15,-14 8 1-15,-11 9 1 16,-15 8 1-16,-8 19-2 16,-2 11-3-16,-23 27-3 15,-12 10-4-15,-11 25-35 16,-5 5-35-16,-9 10 44 15</inkml:trace>
  <inkml:trace contextRef="#ctx0" brushRef="#br0" timeOffset="35193.61">10429 8681 293 0,'-84'12'191'15,"64"-10"8"-15,-2 3-67 16,-3 7-60-16,-2 6-27 15,-4 8-34-15,1 5-7 16,0 10 4-16,0 3 4 16,4 11 12-16,-4 5 6 15,3 8 3-15,3 8-4 0,2 8-8 16,6 3-7-16,5-1-7 16,2-2-1-16,10-9 1 15,4-9 4-15,6-5 7 16,6-2 1-16,4-7-6 15,7-2-3-15,4-17-9 16,2-8 0-16,8-11-1 16,-2-10 0-16,4-18 2 15,1-12 1-15,-2-25 23 16,6-13 13-16,3-20 18 16,2-11 8-16,-5-18-9 15,-14-5-8-15,-6-2-12 16,-4 5-7-16,-13 12-14 15,1 11 0-15,-15 18 15 16,-9 9 4-16,-9 21 8 16,0 15-2-16,-12 23-22 15,-5 8-9-15,-12 16-9 0,-3 4 0 16,3 8 1-16,1 1 0 16,17 1 1-16,7-1-1 15,4-9-1-15,4-2-2 16,8-5-1-16,0 0-4 15,8-6-3-15,0 4-1 16,0-4 1-16,0 2 0 16,0 0 0-16,0-3 0 0,0 1 1 15,0-8 0-15,0 3 4 16,1 0-1-16,-1-4-10 16,0 0-5-16,0 0-5 15,0 0 1-15,5 1 10 16,-1 0 7-16,-3-1 7 15,1 0 1-15,-1-1 0 16,0 0 1-16,-1 1-6 16,0 0-8-16,0 0-15 15,0-1-12-15,1 0-18 16,-1 0-4-16,0 0-5 16,0 0 2-16,0 0-3 15,0 1-4-15,0 0-41 16,0 0-47-16,0 1 104 0</inkml:trace>
  <inkml:trace contextRef="#ctx0" brushRef="#br0" timeOffset="36682.25">8177 8786 353 0,'-3'-37'174'0,"-9"31"-77"15,0 3-29-15,1 2-19 16,-11 2-25-16,1 3-5 16,-4 9-1-16,-6 1 4 15,2 14 6-15,2 11-1 16,2 13-7-16,3 11-6 16,0 21-11-16,5 5-2 0,2 24-1 15,9 8 1-15,3-1-1 16,3 4 0-16,6-19-1 15,2-12-2-15,13-21-2 16,7-17-1-16,18-25-4 16,0-13 3-16,11-17 15 15,0-11 18-15,-2-19 33 16,6-9 11-16,3-22 0 16,4-14-13-16,5-14-22 15,6-5-6-15,-16-4 8 16,-14 0 6-16,-22 6 17 15,-10 3 0-15,-10 5-13 16,-5 2-10-16,-8 4-20 16,-9 5-6-16,-14 8-6 15,-3 8 0-15,-15 16-5 0,-8 7-1 16,-4 19-2-16,-3 5 0 16,7 11 3-16,7 9 2 15,11 0-2-15,5 4 0 16,9-2-3-16,-3-3-3 15,8 7-5-15,-4-4 0 16,4 7 0-16,2 6 0 16,-13-2-1-16,3 7-3 15,-3 5-15-15,2-1-9 0,8 3-20 16,5-3-14-16,7-7-34 16,1-6-22-16,8-5-66 15,-1-3-84-15,4-4 183 16</inkml:trace>
  <inkml:trace contextRef="#ctx0" brushRef="#br0" timeOffset="37979.9">10410 8766 110 0,'-16'-9'93'0,"-6"3"36"0,-2 3-9 16,2 12-29-16,-1 1-20 15,4 12-39-15,-2 1 0 16,-2 4 11-16,0 9 8 16,-2 13 9-16,0 12-5 15,1 16-19-15,2 13-9 16,-1 14-15-16,1 5-3 15,0 0-3-15,2-9 1 0,11-16 3 16,7-4 1-16,13-18 1 16,4-7 0-16,16-15-3 15,-1-13 0-15,18-14 5 16,2-9 10-16,5-16 15 16,5-2 1-16,0-12-5 15,3-5-8-15,-7-8-6 16,-7-13 2-16,-17-10 6 15,-5-3 3-15,-7-14-7 16,-3-3-5-16,-2-9-7 16,-6-4-6-16,-4-1-1 15,-5 5 0-15,-11 7 0 16,0 11 1-16,-6 14-2 16,-5 6-2-16,-3 14-3 15,7 9-10-15,-9 12-38 16,5 11-30-16,3 10-118 0,-5 6 123 15</inkml:trace>
  <inkml:trace contextRef="#ctx0" brushRef="#br0" timeOffset="39059.1">12799 8650 649 0,'-70'0'258'0,"0"3"-199"15,14 8-15-15,1 3-22 0,2 7-32 16,5 3-6-16,-10 3 1 16,-1 5 5-16,-4 7 26 15,-3 4 20-15,10 18 22 16,9 6 4-16,9 9-18 16,11 6-14-16,21 1-25 15,8 0-5-15,23 2-5 16,7-4-4-16,16-3-2 15,7-4 0-15,29 1 2 16,8-4 2-16,14-5 2 16,4 0 2-16,14-15 1 15,3-5-1-15,0-15-1 16,4-12-1-16,-1-20 1 16,-2-13 0-16,5-30 4 15,4-11 7-15,-10-38 20 16,-1-14 11-16,-14-22 21 0,-9-9 0 15,-15-9-8-15,-14-7-1 16,-25 0 2-16,-28-4 2 16,-43 15-8-16,-16 17-12 15,-42 18-21-15,-12 13-10 16,-49 37-9-16,-30 21-4 0,-51 54-37 16,-23 25-32-16,-34 45-235 15,-28 12 211-15</inkml:trace>
  <inkml:trace contextRef="#ctx0" brushRef="#br0" timeOffset="53640.2">290 3877 362 0,'81'43'135'0,"-58"-37"-91"16,2 2-34-16,1 4 0 16,12 9-1-16,-2-5-6 15,5 3 0-15,-3-4 5 16,0-3 13-16,2-2 20 15,12-1 7-15,9 2 1 16,1-3-9-16,6 1-17 16,-11-2-5-16,3-3-7 15,0 0-1-15,9-2-5 16,14 3 0-16,-1-4-3 16,2 1-1-16,-2 3 1 15,-13-7-1-15,12 1 0 16,10 0 0-16,1-5-1 15,1 0 1-15,-4-3 0 0,-3-7 0 16,8 3 0-16,10 8 0 16,1 0 0-16,-4 5-1 15,3-1 1-15,-4-8-1 16,1 4 0-16,2 0 0 16,-5 3 1-16,-3 3 0 15,7-1-1-15,-4 0 0 16,-3 2 0-16,-3-2 0 0,2 3 1 15,1 7 1-15,5-3 1 16,-4 0 0-16,-2 2 1 16,5-4 0-16,6-3 0 15,0 1 0-15,1-4-2 16,1 0 0-16,1 1-2 16,1 0 0-16,0 5 0 15,-5-3 0-15,3 4 1 16,1-2 1-16,3-4 0 15,3-1 1-15,6-5 0 16,0 0-1-16,0-4 0 16,-1 4-1-16,-1-1 12 15,-2 0 6-15,0 6 8 16,1-3 3-16,-7 1-9 16,6 5-5-16,-2-2-9 15,-1 0-4-15,-2 0-1 0,8 0-1 16,-12-5 0-16,-2 1-1 15,-4 4 0-15,-16-4 1 16,16 4 0-16,0 4 0 16,-10-7-1-16,-3 3 0 15,-4-1 0-15,1 2 0 16,6 6 0-16,-2 0 1 0,-5 1 0 16,-5-4-1-16,0-3 0 15,2 0 1-15,4-1-1 16,-4-2 0-16,-1-3 1 15,-4-2 1-15,-1-1 3 16,11 7 0-16,-4-2-1 16,-1 1 0-16,-4-5-3 15,-13-6 0-15,13 0-1 16,3-5 0-16,4 5 0 16,3-4 0-16,-9 7 0 15,-7 3 1-15,3 2 0 16,8 3 0-16,-1 0-1 15,11 5 0-15,-4-1-6 16,-6 1-4-16,5-1-9 16,-6-5-10-16,1 1-58 0,-3-3-91 15,-3 5 115-15</inkml:trace>
  <inkml:trace contextRef="#ctx0" brushRef="#br0" timeOffset="56956.88">5374 4159 773 0,'-24'46'257'0,"19"32"-268"16,3 13-21-16,13 23-26 16,11 8-5-16,3 0 9 15,10 6 19-15,12-2 28 0,5 3 5 16,23 13 3-16,6 3 3 16,8 20 5-16,1 4 2 15,3 4 0-15,8 8-1 16,1-2-7-16,7 2 0 0,-2-2-2 15,-1 0 0-15,3-2 0 16,-6-6 0-16,1 3-1 16,-8-13 0-16,4-4 7 15,-4-9 15-15,-7-11 26 16,-1-4 11-16,-12-15 7 16,11-6-11-16,-5-20-20 15,-8-10-10-15,-10-17-11 16,-14-6-3-16,-17-13-6 15,-4-7-1-15,-12-15-2 16,-7-8-1-16,-6-9 1 16,-4-4 4-16,-6-4 6 15,2-1 2-15,-11-10-1 16,-3-3-5-16,7-5-6 16,-2-2-2-16,-1-3 1 15,-1-1 0-15,2 3 2 0,-8-2 2 16,6 5 11-1,1 1 5-15,-1 0 8 0,-2-4 0 16,1 1-9-16,4-1-7 16,2-5-10-16,6 3-2 15,9-3-1-15,-1-1 0 16,1 2 0-16,7 4 1 0,-2 8-1 16,2 5 0-16,0 11-1 15,2 9-1-15,-2 7 0 16,-1 8 2-16,4 0 1 15,-1-4 2-15,8-1 8 16,-6-5 6-16,-2-2 10 16,-1-2 4-16,-9-1 0 15,-4 0-1-15,-16 9-4 16,-11-4-3-16,-18 6-8 16,-14 3-3-16,-30-12-7 15,-12 6-1-15,-20-5-40 16,-10-4-38-16,-4 4 46 15</inkml:trace>
  <inkml:trace contextRef="#ctx0" brushRef="#br0" timeOffset="57909.33">2597 8326 465 0,'-3'51'154'0,"8"35"-140"0,4 16 29 16,2 28 48-16,-3 17 14 16,-5 3-10-16,-4 2-23 15,-13-6-46-15,-5-23-15 16,-2-35-26-16,-1-27-15 16,6-59-43-16,4-23-18 15,2-60-45-15,2-18-16 0,7-40 35 16,-1-18 20-16,-1 1 63 15,6 0 52-15,-1 10 89 16,3 27 37-16,7 44 38 16,3 25-17-16,2 59-59 15,2 18-17-15,4 38-1 16,0 23 12-16,6 25 8 16,7 21-11-16,-7 6-35 15,5-5-18-15,-6-18-31 16,-4-22-7-16,1-37-4 15,-8-16 0-15,-4-32 0 16,-8-18 1-16,6-34-1 16,0-19-1-16,8-41-4 15,4-21-2-15,7-22-1 16,5-8 2-16,14 7 4 0,10 18 0 16,12 34-1-16,1 26-1 15,-10 44-2-15,-14 21 2 16,-12 37 1-16,-12 17 2 15,-2 32 2-15,-1 15-1 16,-10 16 0-16,-1 12-2 16,-4 1 0-16,-2-10 2 0,-2-17-15 15,1-8-30-15,0-21-82 16,2-10-51-16,6-26 100 16</inkml:trace>
  <inkml:trace contextRef="#ctx0" brushRef="#br0" timeOffset="58179.94">4151 8235 827 0,'-11'33'329'0,"-26"37"-173"16,-7 18-147-16,-10 21-5 15,4 2 0-15,5-10-8 16,13-17-4-16,28-39-8 15,18-22-1-15,32-41 13 0,19-9 13 16,27-17 35-16,10 0 9 16,4 19 1-16,-10 6-11 15,-29 30-27-15,-14 18-8 16,-41 41-7-16,-17 19-1 16,-36 39-39-16,-19 22-38 15,-25 13 48-15</inkml:trace>
  <inkml:trace contextRef="#ctx0" brushRef="#br0" timeOffset="58541.89">5121 8513 874 0,'8'122'337'0,"3"16"-260"16,-5 18-29-16,4 2-18 16,-1-11-23-16,-1-15-4 15,-7-32-20-15,-7-20-16 16,-8-38-33-16,-8-13-29 16,-7-29 61-16</inkml:trace>
  <inkml:trace contextRef="#ctx0" brushRef="#br0" timeOffset="58772.62">4718 8563 935 0,'60'-33'358'0,"41"-18"-249"16,25-6 9-16,22 0-17 15,8 3-24-15,20 28-48 16,-8 21-13-16,-19 37-13 15,-16 24-3-15,-57 52 0 16,-38 31 1-16,-68 62 1 16,-38 29-2-16,-72 38-32 15,-30 14-19-15,-56-14-34 16,-21-13-31-16,-31-25 76 0</inkml:trace>
  <inkml:trace contextRef="#ctx0" brushRef="#br0" timeOffset="65199.4">17858 8855 642 0,'-82'33'222'0,"3"8"-200"16,6-1 10-16,13 5 5 16,8 0 2-16,14 9 7 15,0 2 5-15,4 14 6 16,1 5-5-16,-2 9-13 16,-4 5-11-16,4 1-13 15,-1-1-6-15,8 0-5 16,12 0-4-16,3-11 0 15,8-2 0-15,6-12 0 0,10-4-1 16,9-4-1-16,7 0-2 16,12 2-2-16,0-1 2 15,11 8-1-15,4 0-2 16,10 2-1-16,11 10 0 16,11-6 0-16,0-2 2 0,0-7 3 15,-4-8 0-15,4-10 3 16,12-4 2-16,1-4 2 15,4-2 2-15,2 3 1 16,6 2 0-16,10 0 0 16,4 3 0-16,11-10-2 15,3-2 1-15,-4-9 1 16,5-7-2-16,8-7 1 16,-12-6-1-16,-1-2-3 15,11 0 1-15,-9 1 0 16,1 0-1-16,9-1 0 15,0-3-1-15,-11-4 0 16,1 0 1-16,14-1-2 16,-11-1 1-16,-3 0-1 15,1 1 0-15,-2-2 0 16,-5 2 0-16,-7-3-1 16,11-9 0-16,-9-3 0 0,-5-2 0 15,9 4-1-15,-10 5 1 16,-4 8 0-16,-3 3 1 15,-8 5 2-15,-4 7 0 16,-14-5 0-16,8 2 1 16,-13-2-1-16,-4-2 0 15,-9 4 1-15,-10 4 2 0,2-1 7 16,7 2 2-16,8 1-3 16,-2-1-1-16,-2-1-9 15,-3 2 0-15,-11-6-1 16,0 2 0-16,10-1 1 15,6-2-1-15,0-2 7 16,-4-1 0-16,-10-1 4 16,-11-2 1-16,-1 3-5 15,0-1-2-15,2 2-1 16,7 0-1-16,2-4 1 16,-1 0 0-16,-1 0 2 15,-9-3 5-15,-5 2 9 16,-3 1 5-16,-4-5-1 15,1-4-4-15,4-3-9 16,2-4 0-16,7-7-1 0,-1 0 4 16,3-5 4-1,-7 0-2-15,-17-2-5 16,2 3-2-16,-13-4-9 0,-5-1 1 16,-1-3 1-16,-6-4 1 15,-4 1 4-15,-1-2 0 16,-6-10-1-16,0-1-3 15,-2-14-5-15,-7 0-2 0,7 0-3 16,-7-4 2-16,2 5 3 16,4-1 2-16,-4-1 8 15,2-1 1-15,-10-10 2 16,2-3-1-16,-11-7-8 16,-3-6-5-16,-5-1-8 15,-2-5-2-15,4 7 4 16,3 6 5-16,0 6 8 15,5 2 4-15,-2 6 4 16,2 1-1-16,0 3-5 16,1 7-2-16,-18-2-5 15,-19 2-4-15,-21 3 0 16,-10 2-3-16,-4-1-3 16,1 2 1-16,-15-2-1 15,-2 0 0-15,-1 8 0 16,-2 0-2-16,9 7 3 15,-8 8 2-15,-8 5 6 0,-14 3 2 16,-9 11 0-16,2 0 0 16,-24 10-3-16,7 6-1 15,9 3-3-15,-5 4-2 16,10 4-3-16,6 1 2 16,0 5 4-16,-3 1 2 0,6 3 7 15,1 3 3-15,-22 4-1 16,7 6 1-16,0-1-4 15,-15 5-2-15,26-3 0 16,5-5-1-16,12-2 1 16,7-3 0-16,0-2 0 15,5 4 0-15,-5 1 3 16,-5 1-3-16,1 3 2 16,-4-4-2-16,1 1 1 15,9 5-1-15,3-9-1 16,5 2 1-16,21-6 0 15,4-5 0-15,8-2 0 16,-2 3 1-16,-5 2 4 16,7 4 0-16,8 3 3 15,10 3-2-15,2-3-4 16,3 1-1-16,-8-6-1 0,-2-4-3 16,13-2 1-16,2-3-1 15,15-1 2-15,6-4 1 16,2 4 1-16,2 1 1 15,0 4 0-15,1 5 0 16,1 3-2-16,-3 1-2 16,-1 1-3-16,1 1-6 15,-2-4-3-15,5 1-1 0,2-4 3 16,0-2 3-16,-2-5 2 16,-2-1-7-16,1 0-30 15,0-2-22-15,4 1-90 16,-3 0 98-16</inkml:trace>
  <inkml:trace contextRef="#ctx0" brushRef="#br0" timeOffset="66734.39">19484 9101 870 0,'5'8'440'0,"-1"-7"0"16,-3 1-417-16,-1-4-25 15,-1 1-25-15,-4-7-40 16,-18-19-1-16,-46-57 26 16,24 23 35-16,-7-6 61 15,-1-3 9-15,-20-8-9 16,-10-1-16-16,-8-10-39 16,-8 0-16-16,1 1-24 15,-13 1-10-15,-13 15 2 16,-1 2 6-16,-18 10 22 15,9 3 11-15,-1-2 8 0,-4 1 0 16,3 0 0-16,-9 3-2 16,-2 6-1-16,-16 3 2 15,-1 10 0-15,1 2 1 16,-31 9-1-16,12 7 1 16,-22 1 2-16,-2-2 0 15,17 4 2-15,0-4-2 16,26 5 1-16,5 5-1 0,2 9-3 15,-1 5 0-15,3 9-2 16,-13 5-1-16,7 9 2 16,-12 3-1-16,-10 2 4 15,7-2 0-15,-11-11 1 16,10-2 2-16,23-6-2 16,-5-3 2-16,14 2-1 15,8-2-1-15,-3 3 0 16,1 3 0-16,6 11-2 15,-4 5-2-15,-10 8 0 16,14 1-1-16,-1-4 1 16,12-2 2-16,16-8 2 15,2-1 0-15,16-3 0 16,4 5 1-16,16 4-1 16,2 5 0-16,9 5-1 15,-8 1-2-15,-5 7 1 0,0 2 2 16,-4-1 0-16,8-1 2 15,8-5 3-15,7-1 2 16,3-9 2-16,-3-1 1 16,1-2-3-16,-2 1-2 15,-1-4-3-15,5 2-1 16,1-6-1-16,2 0 1 0,11-8 0 16,4-2-1-16,14-8-16 15,8-6-25-15,9-6-63 16,2-8-31-16,14-11-157 15,3-4 186-15</inkml:trace>
  <inkml:trace contextRef="#ctx0" brushRef="#br0" timeOffset="67177.61">11149 8334 208 0,'12'-1'163'16,"-4"4"1"-16,-10 9-15 15,-5 0-20-15,-8 6-37 16,-3 2-16-16,-13 1-21 16,2 4-6-16,-10 2-9 0,-4 3-5 15,-6 4-11-15,0 3-6 16,6-5-10-16,6-3-3 16,17-5-4-16,5-4 0 15,7-5-1-15,7 0 0 16,2-10 0-16,7-2 0 15,7-4 8-15,8-6 5 16,14-3 6-16,10 0 1 0,5-2-6 16,6-1-3-16,-2 2-5 15,-1-2-2-15,-1-2-1 16,-8 0 0-16,-2-1-2 16,-9 1 3-16,-9 0 10 15,-6 2 5-15,-12 4 6 16,-6 2 0-16,-4 0-9 15,-8-1-4-15,0-2-7 16,0-3 0-16,-2-5-1 16,2 3 1-16,-7-6 9 15,-2-4 4-15,-1 8 0 16,-5-5-3-16,-2 5-9 16,-8 11-7-16,-11 12-41 15,-6 10-34-15,-33 27 46 16</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8T20:33:04.606"/>
    </inkml:context>
    <inkml:brush xml:id="br0">
      <inkml:brushProperty name="width" value="0.35" units="cm"/>
      <inkml:brushProperty name="height" value="0.35" units="cm"/>
      <inkml:brushProperty name="color" value="#E71224"/>
    </inkml:brush>
  </inkml:definitions>
  <inkml:trace contextRef="#ctx0" brushRef="#br0">0 1047 24575,'2'4'0,"0"0"0,0 0 0,1 0 0,-1-1 0,1 1 0,0-1 0,0 0 0,0 0 0,0 0 0,4 3 0,-2-1 0,44 42 0,70 51 0,-99-84 0,0 0 0,2-2 0,-1 0 0,2-2 0,-1 0 0,48 12 0,-29-9 0,0 1 0,-2 2 0,61 34 0,44 18 0,-112-56 0,94 42 0,-116-47 0,1 0 0,16 14 0,-19-14 0,-1-1 0,2 0 0,-1 0 0,1-1 0,13 7 0,-5-5 0,3 0 0,-1 1 0,1 1 0,-2 0 0,35 24 0,-18-5 0,2-2 0,1-2 0,58 28 0,-48-27 0,59 40 0,-60-34 0,54 26 0,-63-37 0,68 50 0,-46-29 0,-26-19 0,2-2 0,0-1 0,1-1 0,41 12 0,-59-22 0,0 1 0,-1 0 0,0 2 0,-1 0 0,23 20 0,22 14 0,5-7 0,96 40 0,-159-76 0,241 85 0,-74-42 0,-76-22 0,96 38 0,-120-37 0,106 22 0,-123-33 0,203 33 0,-58-21 0,-187-22 0,0-1 0,0 2 0,0 0 0,-1 0 0,1 1 0,13 9 0,-10-6 0,0-1 0,29 10 0,143 43 0,-136-43 0,71 34 0,-108-45 0,1-1 0,15 3 0,-15-5 0,-1 2 0,21 7 0,-11 1 0,0 0 0,-1 2 0,-1 0 0,31 29 0,-17-16 0,-25-21 0,-1 1 0,-1 0 0,0 0 0,0 1 0,0 0 0,-1 1 0,11 17 0,-6-8 0,0-1 0,28 31 0,-24-29 0,24 34 0,-36-47 0,-1 0 0,0 1 0,-1-1 0,1 1 0,-2 0 0,1 0 0,-1 0 0,0 0 0,1 10 0,1 19 0,15 52 0,-12-60 0,0 0 0,-2 0 0,1 45 0,-6-65 0,0 0 0,0 0 0,1 0 0,1 1 0,-1-1 0,1 0 0,5 12 0,-7-21 0,0 0 0,0 0 0,0 0 0,0 1 0,1-1 0,-1 0 0,0 0 0,0 0 0,0 0 0,0 0 0,0 0 0,0 0 0,1 0 0,-1 0 0,0 0 0,0 0 0,0 0 0,0 0 0,0 0 0,1 0 0,-1 0 0,0 0 0,0 0 0,0 0 0,0 0 0,1 0 0,-1 0 0,0 0 0,0 0 0,0 0 0,0 0 0,0 0 0,0 0 0,1 0 0,-1 0 0,0 0 0,0-1 0,0 1 0,0 0 0,0 0 0,0 0 0,0 0 0,1 0 0,-1 0 0,0 0 0,0-1 0,0 1 0,0 0 0,0 0 0,0 0 0,0 0 0,0 0 0,0-1 0,0 1 0,0 0 0,0 0 0,0 0 0,0-1 0,5-10 0,33-113 0,17-53 0,-49 160 0,77-193 0,-76 194 0,-1-1 0,0 0 0,-2 0 0,0-1 0,-1 1 0,2-23 0,-4 32 0,1-1 0,0 1 0,1 0 0,0 1 0,0-1 0,0 0 0,1 1 0,0 0 0,1 0 0,0 0 0,9-11 0,8-5 0,44-36 0,-27 26 0,30-32 0,-33 29 0,2 2 0,62-43 0,-61 55 0,0 2 0,84-28 0,-21 9 0,-50 18 0,2 3 0,1 2 0,89-13 0,173-3 0,-251 25 0,70-17 0,-7 0 0,16-6 0,-103 19 0,0 2 0,1 2 0,62-3 0,-34 7 0,96-18 0,-90 9 0,248-30 0,409 1 0,-565 42 0,430-9 0,-374-3 0,152-12 0,-125 4 0,316-34 0,-327 23 0,142-20 0,-2-25 0,-319 59 0,417-120 0,269-104-834,25-10-126,-435 124 914,381-201 0,-684 308 19,200-109-179,-179 94 437,102-82-1,-129 87 5,-1 0-1,-2-2 1,-1-1-1,32-55 1,34-42 250,-66 94-414,-2 0-1,-2-2 0,28-63 1,19-34-1718</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8T20:34:17.047"/>
    </inkml:context>
    <inkml:brush xml:id="br0">
      <inkml:brushProperty name="width" value="0.35" units="cm"/>
      <inkml:brushProperty name="height" value="0.35" units="cm"/>
      <inkml:brushProperty name="color" value="#E71224"/>
    </inkml:brush>
  </inkml:definitions>
  <inkml:trace contextRef="#ctx0" brushRef="#br0">1 51 24575,'0'-1'0,"0"0"0,0 1 0,0-1 0,1 0 0,-1 0 0,0 0 0,1 1 0,-1-1 0,1 0 0,-1 1 0,1-1 0,-1 0 0,1 1 0,0-1 0,-1 1 0,1-1 0,0 1 0,-1-1 0,1 1 0,0-1 0,0 1 0,-1 0 0,1-1 0,0 1 0,0 0 0,0 0 0,0-1 0,27-3 0,-25 3 0,71-4 0,84 5 0,35-1 0,434-22 0,4 24 0,-236 1 0,1555-3-1365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68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endParaRPr lang="en-US"/>
          </a:p>
        </p:txBody>
      </p:sp>
      <p:sp>
        <p:nvSpPr>
          <p:cNvPr id="20685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en-US"/>
          </a:p>
        </p:txBody>
      </p:sp>
      <p:sp>
        <p:nvSpPr>
          <p:cNvPr id="645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685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endParaRPr lang="en-US"/>
          </a:p>
        </p:txBody>
      </p:sp>
      <p:sp>
        <p:nvSpPr>
          <p:cNvPr id="20685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75C05DA3-64FB-4CB0-8B4B-A18091FEAF1E}" type="slidenum">
              <a:rPr lang="en-US"/>
              <a:pPr>
                <a:defRPr/>
              </a:pPr>
              <a:t>‹#›</a:t>
            </a:fld>
            <a:endParaRPr lang="en-US"/>
          </a:p>
        </p:txBody>
      </p:sp>
    </p:spTree>
    <p:extLst>
      <p:ext uri="{BB962C8B-B14F-4D97-AF65-F5344CB8AC3E}">
        <p14:creationId xmlns:p14="http://schemas.microsoft.com/office/powerpoint/2010/main" val="31565322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5C05DA3-64FB-4CB0-8B4B-A18091FEAF1E}" type="slidenum">
              <a:rPr lang="en-US" smtClean="0"/>
              <a:pPr>
                <a:defRPr/>
              </a:pPr>
              <a:t>1</a:t>
            </a:fld>
            <a:endParaRPr lang="en-US"/>
          </a:p>
        </p:txBody>
      </p:sp>
    </p:spTree>
    <p:extLst>
      <p:ext uri="{BB962C8B-B14F-4D97-AF65-F5344CB8AC3E}">
        <p14:creationId xmlns:p14="http://schemas.microsoft.com/office/powerpoint/2010/main" val="3379233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5C05DA3-64FB-4CB0-8B4B-A18091FEAF1E}" type="slidenum">
              <a:rPr lang="en-US" smtClean="0"/>
              <a:pPr>
                <a:defRPr/>
              </a:pPr>
              <a:t>23</a:t>
            </a:fld>
            <a:endParaRPr lang="en-US"/>
          </a:p>
        </p:txBody>
      </p:sp>
    </p:spTree>
    <p:extLst>
      <p:ext uri="{BB962C8B-B14F-4D97-AF65-F5344CB8AC3E}">
        <p14:creationId xmlns:p14="http://schemas.microsoft.com/office/powerpoint/2010/main" val="3069225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A02CF88-599F-43A4-0C25-399F60CADF61}"/>
              </a:ext>
            </a:extLst>
          </p:cNvPr>
          <p:cNvSpPr>
            <a:spLocks noGrp="1" noChangeArrowheads="1"/>
          </p:cNvSpPr>
          <p:nvPr>
            <p:ph type="sldNum" sz="quarter" idx="5"/>
          </p:nvPr>
        </p:nvSpPr>
        <p:spPr>
          <a:ln/>
        </p:spPr>
        <p:txBody>
          <a:bodyPr/>
          <a:lstStyle/>
          <a:p>
            <a:fld id="{608881AA-F1DB-470A-A1DB-920B7154DEB7}" type="slidenum">
              <a:rPr lang="en-US" altLang="en-US"/>
              <a:pPr/>
              <a:t>29</a:t>
            </a:fld>
            <a:endParaRPr lang="en-US" altLang="en-US"/>
          </a:p>
        </p:txBody>
      </p:sp>
      <p:sp>
        <p:nvSpPr>
          <p:cNvPr id="104450" name="Rectangle 2">
            <a:extLst>
              <a:ext uri="{FF2B5EF4-FFF2-40B4-BE49-F238E27FC236}">
                <a16:creationId xmlns:a16="http://schemas.microsoft.com/office/drawing/2014/main" id="{9B188DEB-8F2F-4291-E499-44A246DA0E75}"/>
              </a:ext>
            </a:extLst>
          </p:cNvPr>
          <p:cNvSpPr>
            <a:spLocks noGrp="1" noRot="1" noChangeAspect="1" noChangeArrowheads="1" noTextEdit="1"/>
          </p:cNvSpPr>
          <p:nvPr>
            <p:ph type="sldImg"/>
          </p:nvPr>
        </p:nvSpPr>
        <p:spPr>
          <a:ln/>
        </p:spPr>
      </p:sp>
      <p:sp>
        <p:nvSpPr>
          <p:cNvPr id="104451" name="Rectangle 3">
            <a:extLst>
              <a:ext uri="{FF2B5EF4-FFF2-40B4-BE49-F238E27FC236}">
                <a16:creationId xmlns:a16="http://schemas.microsoft.com/office/drawing/2014/main" id="{BAAC86AA-21A5-F5BA-8FED-27BC89A32BB0}"/>
              </a:ext>
            </a:extLst>
          </p:cNvPr>
          <p:cNvSpPr>
            <a:spLocks noGrp="1" noChangeArrowheads="1"/>
          </p:cNvSpPr>
          <p:nvPr>
            <p:ph type="body" idx="1"/>
          </p:nvPr>
        </p:nvSpPr>
        <p:spPr/>
        <p:txBody>
          <a:bodyPr/>
          <a:lstStyle/>
          <a:p>
            <a:r>
              <a:rPr lang="en-US" altLang="en-US"/>
              <a:t>&lt;&lt;&lt;10.1&gt;&gt;&gt;</a:t>
            </a:r>
          </a:p>
          <a:p>
            <a:r>
              <a:rPr lang="en-US" altLang="en-US"/>
              <a:t>###SISO Control Architecture###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5C05DA3-64FB-4CB0-8B4B-A18091FEAF1E}" type="slidenum">
              <a:rPr lang="en-US" smtClean="0"/>
              <a:pPr>
                <a:defRPr/>
              </a:pPr>
              <a:t>36</a:t>
            </a:fld>
            <a:endParaRPr lang="en-US"/>
          </a:p>
        </p:txBody>
      </p:sp>
    </p:spTree>
    <p:extLst>
      <p:ext uri="{BB962C8B-B14F-4D97-AF65-F5344CB8AC3E}">
        <p14:creationId xmlns:p14="http://schemas.microsoft.com/office/powerpoint/2010/main" val="2135397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7A1EDFA2-712A-4EC2-881E-C65C3B665C19}" type="slidenum">
              <a:rPr lang="en-US" smtClean="0"/>
              <a:t>38</a:t>
            </a:fld>
            <a:endParaRPr lang="en-US"/>
          </a:p>
        </p:txBody>
      </p:sp>
      <p:sp>
        <p:nvSpPr>
          <p:cNvPr id="5" name="Date Placeholder 4"/>
          <p:cNvSpPr>
            <a:spLocks noGrp="1"/>
          </p:cNvSpPr>
          <p:nvPr>
            <p:ph type="dt" idx="10"/>
          </p:nvPr>
        </p:nvSpPr>
        <p:spPr/>
        <p:txBody>
          <a:bodyPr/>
          <a:lstStyle/>
          <a:p>
            <a:pPr>
              <a:defRPr/>
            </a:pPr>
            <a:r>
              <a:rPr lang="en-US"/>
              <a:t>1/5/19</a:t>
            </a:r>
          </a:p>
        </p:txBody>
      </p:sp>
      <p:sp>
        <p:nvSpPr>
          <p:cNvPr id="6" name="Footer Placeholder 5"/>
          <p:cNvSpPr>
            <a:spLocks noGrp="1"/>
          </p:cNvSpPr>
          <p:nvPr>
            <p:ph type="ftr" sz="quarter" idx="11"/>
          </p:nvPr>
        </p:nvSpPr>
        <p:spPr/>
        <p:txBody>
          <a:bodyPr/>
          <a:lstStyle/>
          <a:p>
            <a:pPr>
              <a:defRPr/>
            </a:pPr>
            <a:endParaRPr lang="en-US"/>
          </a:p>
        </p:txBody>
      </p:sp>
      <p:sp>
        <p:nvSpPr>
          <p:cNvPr id="7" name="Header Placeholder 6"/>
          <p:cNvSpPr>
            <a:spLocks noGrp="1"/>
          </p:cNvSpPr>
          <p:nvPr>
            <p:ph type="hdr" sz="quarter" idx="12"/>
          </p:nvPr>
        </p:nvSpPr>
        <p:spPr/>
        <p:txBody>
          <a:bodyPr/>
          <a:lstStyle/>
          <a:p>
            <a:pPr>
              <a:defRPr/>
            </a:pPr>
            <a:endParaRPr lang="en-US"/>
          </a:p>
        </p:txBody>
      </p:sp>
    </p:spTree>
    <p:extLst>
      <p:ext uri="{BB962C8B-B14F-4D97-AF65-F5344CB8AC3E}">
        <p14:creationId xmlns:p14="http://schemas.microsoft.com/office/powerpoint/2010/main" val="1893739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0F96A-5DC2-010E-3172-C4EBB710C4DB}"/>
            </a:ext>
          </a:extLst>
        </p:cNvPr>
        <p:cNvGrpSpPr/>
        <p:nvPr/>
      </p:nvGrpSpPr>
      <p:grpSpPr>
        <a:xfrm>
          <a:off x="0" y="0"/>
          <a:ext cx="0" cy="0"/>
          <a:chOff x="0" y="0"/>
          <a:chExt cx="0" cy="0"/>
        </a:xfrm>
      </p:grpSpPr>
      <p:sp>
        <p:nvSpPr>
          <p:cNvPr id="110594" name="Rectangle 7">
            <a:extLst>
              <a:ext uri="{FF2B5EF4-FFF2-40B4-BE49-F238E27FC236}">
                <a16:creationId xmlns:a16="http://schemas.microsoft.com/office/drawing/2014/main" id="{FF76CEB5-D960-1F94-58D1-65BEAF49CB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983" eaLnBrk="0" hangingPunct="0">
              <a:defRPr sz="2300">
                <a:solidFill>
                  <a:schemeClr val="tx1"/>
                </a:solidFill>
                <a:latin typeface="Tahoma" pitchFamily="34" charset="0"/>
              </a:defRPr>
            </a:lvl1pPr>
            <a:lvl2pPr marL="702756" indent="-270291" defTabSz="912983" eaLnBrk="0" hangingPunct="0">
              <a:defRPr sz="2300">
                <a:solidFill>
                  <a:schemeClr val="tx1"/>
                </a:solidFill>
                <a:latin typeface="Tahoma" pitchFamily="34" charset="0"/>
              </a:defRPr>
            </a:lvl2pPr>
            <a:lvl3pPr marL="1081164" indent="-216233" defTabSz="912983" eaLnBrk="0" hangingPunct="0">
              <a:defRPr sz="2300">
                <a:solidFill>
                  <a:schemeClr val="tx1"/>
                </a:solidFill>
                <a:latin typeface="Tahoma" pitchFamily="34" charset="0"/>
              </a:defRPr>
            </a:lvl3pPr>
            <a:lvl4pPr marL="1513629" indent="-216233" defTabSz="912983" eaLnBrk="0" hangingPunct="0">
              <a:defRPr sz="2300">
                <a:solidFill>
                  <a:schemeClr val="tx1"/>
                </a:solidFill>
                <a:latin typeface="Tahoma" pitchFamily="34" charset="0"/>
              </a:defRPr>
            </a:lvl4pPr>
            <a:lvl5pPr marL="1946095" indent="-216233" defTabSz="912983" eaLnBrk="0" hangingPunct="0">
              <a:defRPr sz="2300">
                <a:solidFill>
                  <a:schemeClr val="tx1"/>
                </a:solidFill>
                <a:latin typeface="Tahoma" pitchFamily="34" charset="0"/>
              </a:defRPr>
            </a:lvl5pPr>
            <a:lvl6pPr marL="2378560" indent="-216233" defTabSz="912983" eaLnBrk="0" fontAlgn="base" hangingPunct="0">
              <a:spcBef>
                <a:spcPct val="0"/>
              </a:spcBef>
              <a:spcAft>
                <a:spcPct val="0"/>
              </a:spcAft>
              <a:defRPr sz="2300">
                <a:solidFill>
                  <a:schemeClr val="tx1"/>
                </a:solidFill>
                <a:latin typeface="Tahoma" pitchFamily="34" charset="0"/>
              </a:defRPr>
            </a:lvl6pPr>
            <a:lvl7pPr marL="2811026" indent="-216233" defTabSz="912983" eaLnBrk="0" fontAlgn="base" hangingPunct="0">
              <a:spcBef>
                <a:spcPct val="0"/>
              </a:spcBef>
              <a:spcAft>
                <a:spcPct val="0"/>
              </a:spcAft>
              <a:defRPr sz="2300">
                <a:solidFill>
                  <a:schemeClr val="tx1"/>
                </a:solidFill>
                <a:latin typeface="Tahoma" pitchFamily="34" charset="0"/>
              </a:defRPr>
            </a:lvl7pPr>
            <a:lvl8pPr marL="3243491" indent="-216233" defTabSz="912983" eaLnBrk="0" fontAlgn="base" hangingPunct="0">
              <a:spcBef>
                <a:spcPct val="0"/>
              </a:spcBef>
              <a:spcAft>
                <a:spcPct val="0"/>
              </a:spcAft>
              <a:defRPr sz="2300">
                <a:solidFill>
                  <a:schemeClr val="tx1"/>
                </a:solidFill>
                <a:latin typeface="Tahoma" pitchFamily="34" charset="0"/>
              </a:defRPr>
            </a:lvl8pPr>
            <a:lvl9pPr marL="3675957" indent="-216233" defTabSz="912983" eaLnBrk="0" fontAlgn="base" hangingPunct="0">
              <a:spcBef>
                <a:spcPct val="0"/>
              </a:spcBef>
              <a:spcAft>
                <a:spcPct val="0"/>
              </a:spcAft>
              <a:defRPr sz="2300">
                <a:solidFill>
                  <a:schemeClr val="tx1"/>
                </a:solidFill>
                <a:latin typeface="Tahoma" pitchFamily="34" charset="0"/>
              </a:defRPr>
            </a:lvl9pPr>
          </a:lstStyle>
          <a:p>
            <a:pPr eaLnBrk="1" hangingPunct="1"/>
            <a:fld id="{DC4D7898-987A-4F4C-9326-8AB5622F02F6}" type="slidenum">
              <a:rPr lang="en-US" sz="1200">
                <a:latin typeface="Times New Roman" pitchFamily="18" charset="0"/>
              </a:rPr>
              <a:pPr eaLnBrk="1" hangingPunct="1"/>
              <a:t>63</a:t>
            </a:fld>
            <a:endParaRPr lang="en-US" sz="1200">
              <a:latin typeface="Times New Roman" pitchFamily="18" charset="0"/>
            </a:endParaRPr>
          </a:p>
        </p:txBody>
      </p:sp>
      <p:sp>
        <p:nvSpPr>
          <p:cNvPr id="110595" name="Rectangle 2">
            <a:extLst>
              <a:ext uri="{FF2B5EF4-FFF2-40B4-BE49-F238E27FC236}">
                <a16:creationId xmlns:a16="http://schemas.microsoft.com/office/drawing/2014/main" id="{17BDD2AB-50E5-8476-EDF9-26FDD7860DAC}"/>
              </a:ext>
            </a:extLst>
          </p:cNvPr>
          <p:cNvSpPr>
            <a:spLocks noGrp="1" noRot="1" noChangeAspect="1" noChangeArrowheads="1" noTextEdit="1"/>
          </p:cNvSpPr>
          <p:nvPr>
            <p:ph type="sldImg"/>
          </p:nvPr>
        </p:nvSpPr>
        <p:spPr>
          <a:ln/>
        </p:spPr>
      </p:sp>
      <p:sp>
        <p:nvSpPr>
          <p:cNvPr id="110596" name="Rectangle 3">
            <a:extLst>
              <a:ext uri="{FF2B5EF4-FFF2-40B4-BE49-F238E27FC236}">
                <a16:creationId xmlns:a16="http://schemas.microsoft.com/office/drawing/2014/main" id="{84A1216D-0BD7-57B7-7AF6-AF42F20316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602993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983" eaLnBrk="0" hangingPunct="0">
              <a:defRPr sz="2300">
                <a:solidFill>
                  <a:schemeClr val="tx1"/>
                </a:solidFill>
                <a:latin typeface="Tahoma" pitchFamily="34" charset="0"/>
              </a:defRPr>
            </a:lvl1pPr>
            <a:lvl2pPr marL="702756" indent="-270291" defTabSz="912983" eaLnBrk="0" hangingPunct="0">
              <a:defRPr sz="2300">
                <a:solidFill>
                  <a:schemeClr val="tx1"/>
                </a:solidFill>
                <a:latin typeface="Tahoma" pitchFamily="34" charset="0"/>
              </a:defRPr>
            </a:lvl2pPr>
            <a:lvl3pPr marL="1081164" indent="-216233" defTabSz="912983" eaLnBrk="0" hangingPunct="0">
              <a:defRPr sz="2300">
                <a:solidFill>
                  <a:schemeClr val="tx1"/>
                </a:solidFill>
                <a:latin typeface="Tahoma" pitchFamily="34" charset="0"/>
              </a:defRPr>
            </a:lvl3pPr>
            <a:lvl4pPr marL="1513629" indent="-216233" defTabSz="912983" eaLnBrk="0" hangingPunct="0">
              <a:defRPr sz="2300">
                <a:solidFill>
                  <a:schemeClr val="tx1"/>
                </a:solidFill>
                <a:latin typeface="Tahoma" pitchFamily="34" charset="0"/>
              </a:defRPr>
            </a:lvl4pPr>
            <a:lvl5pPr marL="1946095" indent="-216233" defTabSz="912983" eaLnBrk="0" hangingPunct="0">
              <a:defRPr sz="2300">
                <a:solidFill>
                  <a:schemeClr val="tx1"/>
                </a:solidFill>
                <a:latin typeface="Tahoma" pitchFamily="34" charset="0"/>
              </a:defRPr>
            </a:lvl5pPr>
            <a:lvl6pPr marL="2378560" indent="-216233" defTabSz="912983" eaLnBrk="0" fontAlgn="base" hangingPunct="0">
              <a:spcBef>
                <a:spcPct val="0"/>
              </a:spcBef>
              <a:spcAft>
                <a:spcPct val="0"/>
              </a:spcAft>
              <a:defRPr sz="2300">
                <a:solidFill>
                  <a:schemeClr val="tx1"/>
                </a:solidFill>
                <a:latin typeface="Tahoma" pitchFamily="34" charset="0"/>
              </a:defRPr>
            </a:lvl6pPr>
            <a:lvl7pPr marL="2811026" indent="-216233" defTabSz="912983" eaLnBrk="0" fontAlgn="base" hangingPunct="0">
              <a:spcBef>
                <a:spcPct val="0"/>
              </a:spcBef>
              <a:spcAft>
                <a:spcPct val="0"/>
              </a:spcAft>
              <a:defRPr sz="2300">
                <a:solidFill>
                  <a:schemeClr val="tx1"/>
                </a:solidFill>
                <a:latin typeface="Tahoma" pitchFamily="34" charset="0"/>
              </a:defRPr>
            </a:lvl7pPr>
            <a:lvl8pPr marL="3243491" indent="-216233" defTabSz="912983" eaLnBrk="0" fontAlgn="base" hangingPunct="0">
              <a:spcBef>
                <a:spcPct val="0"/>
              </a:spcBef>
              <a:spcAft>
                <a:spcPct val="0"/>
              </a:spcAft>
              <a:defRPr sz="2300">
                <a:solidFill>
                  <a:schemeClr val="tx1"/>
                </a:solidFill>
                <a:latin typeface="Tahoma" pitchFamily="34" charset="0"/>
              </a:defRPr>
            </a:lvl8pPr>
            <a:lvl9pPr marL="3675957" indent="-216233" defTabSz="912983" eaLnBrk="0" fontAlgn="base" hangingPunct="0">
              <a:spcBef>
                <a:spcPct val="0"/>
              </a:spcBef>
              <a:spcAft>
                <a:spcPct val="0"/>
              </a:spcAft>
              <a:defRPr sz="2300">
                <a:solidFill>
                  <a:schemeClr val="tx1"/>
                </a:solidFill>
                <a:latin typeface="Tahoma" pitchFamily="34" charset="0"/>
              </a:defRPr>
            </a:lvl9pPr>
          </a:lstStyle>
          <a:p>
            <a:pPr eaLnBrk="1" hangingPunct="1"/>
            <a:fld id="{DC4D7898-987A-4F4C-9326-8AB5622F02F6}" type="slidenum">
              <a:rPr lang="en-US" sz="1200">
                <a:latin typeface="Times New Roman" pitchFamily="18" charset="0"/>
              </a:rPr>
              <a:pPr eaLnBrk="1" hangingPunct="1"/>
              <a:t>64</a:t>
            </a:fld>
            <a:endParaRPr lang="en-US" sz="1200">
              <a:latin typeface="Times New Roman" pitchFamily="18"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1494605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983" eaLnBrk="0" hangingPunct="0">
              <a:defRPr sz="2300">
                <a:solidFill>
                  <a:schemeClr val="tx1"/>
                </a:solidFill>
                <a:latin typeface="Tahoma" pitchFamily="34" charset="0"/>
              </a:defRPr>
            </a:lvl1pPr>
            <a:lvl2pPr marL="702756" indent="-270291" defTabSz="912983" eaLnBrk="0" hangingPunct="0">
              <a:defRPr sz="2300">
                <a:solidFill>
                  <a:schemeClr val="tx1"/>
                </a:solidFill>
                <a:latin typeface="Tahoma" pitchFamily="34" charset="0"/>
              </a:defRPr>
            </a:lvl2pPr>
            <a:lvl3pPr marL="1081164" indent="-216233" defTabSz="912983" eaLnBrk="0" hangingPunct="0">
              <a:defRPr sz="2300">
                <a:solidFill>
                  <a:schemeClr val="tx1"/>
                </a:solidFill>
                <a:latin typeface="Tahoma" pitchFamily="34" charset="0"/>
              </a:defRPr>
            </a:lvl3pPr>
            <a:lvl4pPr marL="1513629" indent="-216233" defTabSz="912983" eaLnBrk="0" hangingPunct="0">
              <a:defRPr sz="2300">
                <a:solidFill>
                  <a:schemeClr val="tx1"/>
                </a:solidFill>
                <a:latin typeface="Tahoma" pitchFamily="34" charset="0"/>
              </a:defRPr>
            </a:lvl4pPr>
            <a:lvl5pPr marL="1946095" indent="-216233" defTabSz="912983" eaLnBrk="0" hangingPunct="0">
              <a:defRPr sz="2300">
                <a:solidFill>
                  <a:schemeClr val="tx1"/>
                </a:solidFill>
                <a:latin typeface="Tahoma" pitchFamily="34" charset="0"/>
              </a:defRPr>
            </a:lvl5pPr>
            <a:lvl6pPr marL="2378560" indent="-216233" defTabSz="912983" eaLnBrk="0" fontAlgn="base" hangingPunct="0">
              <a:spcBef>
                <a:spcPct val="0"/>
              </a:spcBef>
              <a:spcAft>
                <a:spcPct val="0"/>
              </a:spcAft>
              <a:defRPr sz="2300">
                <a:solidFill>
                  <a:schemeClr val="tx1"/>
                </a:solidFill>
                <a:latin typeface="Tahoma" pitchFamily="34" charset="0"/>
              </a:defRPr>
            </a:lvl6pPr>
            <a:lvl7pPr marL="2811026" indent="-216233" defTabSz="912983" eaLnBrk="0" fontAlgn="base" hangingPunct="0">
              <a:spcBef>
                <a:spcPct val="0"/>
              </a:spcBef>
              <a:spcAft>
                <a:spcPct val="0"/>
              </a:spcAft>
              <a:defRPr sz="2300">
                <a:solidFill>
                  <a:schemeClr val="tx1"/>
                </a:solidFill>
                <a:latin typeface="Tahoma" pitchFamily="34" charset="0"/>
              </a:defRPr>
            </a:lvl7pPr>
            <a:lvl8pPr marL="3243491" indent="-216233" defTabSz="912983" eaLnBrk="0" fontAlgn="base" hangingPunct="0">
              <a:spcBef>
                <a:spcPct val="0"/>
              </a:spcBef>
              <a:spcAft>
                <a:spcPct val="0"/>
              </a:spcAft>
              <a:defRPr sz="2300">
                <a:solidFill>
                  <a:schemeClr val="tx1"/>
                </a:solidFill>
                <a:latin typeface="Tahoma" pitchFamily="34" charset="0"/>
              </a:defRPr>
            </a:lvl8pPr>
            <a:lvl9pPr marL="3675957" indent="-216233" defTabSz="912983" eaLnBrk="0" fontAlgn="base" hangingPunct="0">
              <a:spcBef>
                <a:spcPct val="0"/>
              </a:spcBef>
              <a:spcAft>
                <a:spcPct val="0"/>
              </a:spcAft>
              <a:defRPr sz="2300">
                <a:solidFill>
                  <a:schemeClr val="tx1"/>
                </a:solidFill>
                <a:latin typeface="Tahoma" pitchFamily="34" charset="0"/>
              </a:defRPr>
            </a:lvl9pPr>
          </a:lstStyle>
          <a:p>
            <a:pPr eaLnBrk="1" hangingPunct="1"/>
            <a:fld id="{DC4D7898-987A-4F4C-9326-8AB5622F02F6}" type="slidenum">
              <a:rPr lang="en-US" sz="1200">
                <a:latin typeface="Times New Roman" pitchFamily="18" charset="0"/>
              </a:rPr>
              <a:pPr eaLnBrk="1" hangingPunct="1"/>
              <a:t>65</a:t>
            </a:fld>
            <a:endParaRPr lang="en-US" sz="1200">
              <a:latin typeface="Times New Roman" pitchFamily="18"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40818989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0113" y="739775"/>
            <a:ext cx="4935537" cy="37020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0CB764-BEAF-4ECD-AC46-8816A16275C3}" type="slidenum">
              <a:rPr lang="de-DE" smtClean="0"/>
              <a:t>70</a:t>
            </a:fld>
            <a:endParaRPr lang="de-DE"/>
          </a:p>
        </p:txBody>
      </p:sp>
    </p:spTree>
    <p:extLst>
      <p:ext uri="{BB962C8B-B14F-4D97-AF65-F5344CB8AC3E}">
        <p14:creationId xmlns:p14="http://schemas.microsoft.com/office/powerpoint/2010/main" val="1365574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9679C929-09AF-4E9A-8FDC-1E72D007BFA9}" type="datetime1">
              <a:rPr lang="en-US" smtClean="0"/>
              <a:t>4/17/2026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CT4ML (Control Theory for Machine Learning) - NorCal Control 2026 (15 min.)</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a:t>Slide-</a:t>
            </a:r>
            <a:fld id="{83FC9145-8351-46A6-8F8A-FB107918D2A6}" type="slidenum">
              <a:rPr lang="en-US"/>
              <a:pPr>
                <a:defRPr/>
              </a:pPr>
              <a:t>‹#›</a:t>
            </a:fld>
            <a:r>
              <a:rPr lang="en-US"/>
              <a:t>/1024</a:t>
            </a:r>
          </a:p>
        </p:txBody>
      </p:sp>
    </p:spTree>
    <p:extLst>
      <p:ext uri="{BB962C8B-B14F-4D97-AF65-F5344CB8AC3E}">
        <p14:creationId xmlns:p14="http://schemas.microsoft.com/office/powerpoint/2010/main" val="65830021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89540D67-27FF-4CE8-BC89-D25B8D812047}" type="datetime1">
              <a:rPr lang="en-US" smtClean="0"/>
              <a:t>4/17/2026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CT4ML (Control Theory for Machine Learning) - NorCal Control 2026 (15 min.)</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a:t>Slide-</a:t>
            </a:r>
            <a:fld id="{80BFFA06-65BA-473E-9D20-EBAE86FC8A45}" type="slidenum">
              <a:rPr lang="en-US"/>
              <a:pPr>
                <a:defRPr/>
              </a:pPr>
              <a:t>‹#›</a:t>
            </a:fld>
            <a:r>
              <a:rPr lang="en-US"/>
              <a:t>/1024</a:t>
            </a:r>
          </a:p>
        </p:txBody>
      </p:sp>
    </p:spTree>
    <p:extLst>
      <p:ext uri="{BB962C8B-B14F-4D97-AF65-F5344CB8AC3E}">
        <p14:creationId xmlns:p14="http://schemas.microsoft.com/office/powerpoint/2010/main" val="76921173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765175"/>
            <a:ext cx="2286000" cy="54721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765175"/>
            <a:ext cx="6705600" cy="54721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AE97DE7D-260D-4A57-9B4B-749C4F07C664}" type="datetime1">
              <a:rPr lang="en-US" smtClean="0"/>
              <a:t>4/17/2026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CT4ML (Control Theory for Machine Learning) - NorCal Control 2026 (15 min.)</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a:t>Slide-</a:t>
            </a:r>
            <a:fld id="{8FCEAF0B-FED2-40BF-A106-6BAC84FE6E0E}" type="slidenum">
              <a:rPr lang="en-US"/>
              <a:pPr>
                <a:defRPr/>
              </a:pPr>
              <a:t>‹#›</a:t>
            </a:fld>
            <a:r>
              <a:rPr lang="en-US"/>
              <a:t>/1024</a:t>
            </a:r>
          </a:p>
        </p:txBody>
      </p:sp>
    </p:spTree>
    <p:extLst>
      <p:ext uri="{BB962C8B-B14F-4D97-AF65-F5344CB8AC3E}">
        <p14:creationId xmlns:p14="http://schemas.microsoft.com/office/powerpoint/2010/main" val="247084793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765175"/>
            <a:ext cx="9144000" cy="5472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fld id="{CADFCC3E-9988-4DCE-BFE7-0D9FD8B05D64}" type="datetime1">
              <a:rPr lang="en-US" smtClean="0"/>
              <a:t>4/17/2026</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CT4ML (Control Theory for Machine Learning) - NorCal Control 2026 (15 min.)</a:t>
            </a:r>
          </a:p>
        </p:txBody>
      </p:sp>
      <p:sp>
        <p:nvSpPr>
          <p:cNvPr id="5" name="Rectangle 6"/>
          <p:cNvSpPr>
            <a:spLocks noGrp="1" noChangeArrowheads="1"/>
          </p:cNvSpPr>
          <p:nvPr>
            <p:ph type="sldNum" sz="quarter" idx="12"/>
          </p:nvPr>
        </p:nvSpPr>
        <p:spPr>
          <a:ln/>
        </p:spPr>
        <p:txBody>
          <a:bodyPr/>
          <a:lstStyle>
            <a:lvl1pPr>
              <a:defRPr/>
            </a:lvl1pPr>
          </a:lstStyle>
          <a:p>
            <a:pPr>
              <a:defRPr/>
            </a:pPr>
            <a:r>
              <a:rPr lang="en-US"/>
              <a:t>Slide-</a:t>
            </a:r>
            <a:fld id="{BE211141-8E04-42A2-9B34-77C8D7BF287A}" type="slidenum">
              <a:rPr lang="en-US"/>
              <a:pPr>
                <a:defRPr/>
              </a:pPr>
              <a:t>‹#›</a:t>
            </a:fld>
            <a:r>
              <a:rPr lang="en-US"/>
              <a:t>/1024</a:t>
            </a:r>
          </a:p>
        </p:txBody>
      </p:sp>
    </p:spTree>
    <p:extLst>
      <p:ext uri="{BB962C8B-B14F-4D97-AF65-F5344CB8AC3E}">
        <p14:creationId xmlns:p14="http://schemas.microsoft.com/office/powerpoint/2010/main" val="182499875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765175"/>
            <a:ext cx="9144000" cy="935038"/>
          </a:xfrm>
        </p:spPr>
        <p:txBody>
          <a:bodyPr/>
          <a:lstStyle/>
          <a:p>
            <a:r>
              <a:rPr lang="en-US"/>
              <a:t>Click to edit Master title style</a:t>
            </a:r>
          </a:p>
        </p:txBody>
      </p:sp>
      <p:sp>
        <p:nvSpPr>
          <p:cNvPr id="3" name="Text Placeholder 2"/>
          <p:cNvSpPr>
            <a:spLocks noGrp="1"/>
          </p:cNvSpPr>
          <p:nvPr>
            <p:ph type="body" sz="half" idx="1"/>
          </p:nvPr>
        </p:nvSpPr>
        <p:spPr>
          <a:xfrm>
            <a:off x="179388" y="1916113"/>
            <a:ext cx="4316412" cy="4321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16113"/>
            <a:ext cx="4316413" cy="2084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52900"/>
            <a:ext cx="4316413" cy="2084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fld id="{BD8FFE61-37B1-43F5-BA9C-C3A6FD2F6ABE}" type="datetime1">
              <a:rPr lang="en-US" smtClean="0"/>
              <a:t>4/17/2026</a:t>
            </a:fld>
            <a:endParaRPr lang="en-US"/>
          </a:p>
        </p:txBody>
      </p:sp>
      <p:sp>
        <p:nvSpPr>
          <p:cNvPr id="7" name="Rectangle 5"/>
          <p:cNvSpPr>
            <a:spLocks noGrp="1" noChangeArrowheads="1"/>
          </p:cNvSpPr>
          <p:nvPr>
            <p:ph type="ftr" sz="quarter" idx="11"/>
          </p:nvPr>
        </p:nvSpPr>
        <p:spPr>
          <a:ln/>
        </p:spPr>
        <p:txBody>
          <a:bodyPr/>
          <a:lstStyle>
            <a:lvl1pPr>
              <a:defRPr/>
            </a:lvl1pPr>
          </a:lstStyle>
          <a:p>
            <a:pPr>
              <a:defRPr/>
            </a:pPr>
            <a:r>
              <a:rPr lang="en-US"/>
              <a:t>CT4ML (Control Theory for Machine Learning) - NorCal Control 2026 (15 min.)</a:t>
            </a:r>
          </a:p>
        </p:txBody>
      </p:sp>
      <p:sp>
        <p:nvSpPr>
          <p:cNvPr id="8" name="Rectangle 6"/>
          <p:cNvSpPr>
            <a:spLocks noGrp="1" noChangeArrowheads="1"/>
          </p:cNvSpPr>
          <p:nvPr>
            <p:ph type="sldNum" sz="quarter" idx="12"/>
          </p:nvPr>
        </p:nvSpPr>
        <p:spPr>
          <a:ln/>
        </p:spPr>
        <p:txBody>
          <a:bodyPr/>
          <a:lstStyle>
            <a:lvl1pPr>
              <a:defRPr/>
            </a:lvl1pPr>
          </a:lstStyle>
          <a:p>
            <a:pPr>
              <a:defRPr/>
            </a:pPr>
            <a:r>
              <a:rPr lang="en-US"/>
              <a:t>Slide-</a:t>
            </a:r>
            <a:fld id="{5004596C-9E30-4EC0-8868-BBCC3108F851}" type="slidenum">
              <a:rPr lang="en-US"/>
              <a:pPr>
                <a:defRPr/>
              </a:pPr>
              <a:t>‹#›</a:t>
            </a:fld>
            <a:r>
              <a:rPr lang="en-US"/>
              <a:t>/1024</a:t>
            </a:r>
          </a:p>
        </p:txBody>
      </p:sp>
    </p:spTree>
    <p:extLst>
      <p:ext uri="{BB962C8B-B14F-4D97-AF65-F5344CB8AC3E}">
        <p14:creationId xmlns:p14="http://schemas.microsoft.com/office/powerpoint/2010/main" val="156182752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Body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67A93-548D-87B1-C264-6F72806B9150}"/>
              </a:ext>
            </a:extLst>
          </p:cNvPr>
          <p:cNvSpPr>
            <a:spLocks noGrp="1"/>
          </p:cNvSpPr>
          <p:nvPr>
            <p:ph type="title" hasCustomPrompt="1"/>
          </p:nvPr>
        </p:nvSpPr>
        <p:spPr>
          <a:xfrm>
            <a:off x="628650" y="415260"/>
            <a:ext cx="5348288" cy="1034129"/>
          </a:xfrm>
          <a:prstGeom prst="rect">
            <a:avLst/>
          </a:prstGeom>
        </p:spPr>
        <p:txBody>
          <a:bodyPr/>
          <a:lstStyle>
            <a:lvl1pPr>
              <a:defRPr/>
            </a:lvl1pPr>
          </a:lstStyle>
          <a:p>
            <a:r>
              <a:rPr lang="en-US" dirty="0" err="1"/>
              <a:t>Title+Text</a:t>
            </a:r>
            <a:r>
              <a:rPr lang="en-US" dirty="0"/>
              <a:t> - Put long titles on two lines, don’t fill the width of the page</a:t>
            </a:r>
            <a:endParaRPr lang="en-CH" dirty="0"/>
          </a:p>
        </p:txBody>
      </p:sp>
      <p:sp>
        <p:nvSpPr>
          <p:cNvPr id="7" name="Text Placeholder 6">
            <a:extLst>
              <a:ext uri="{FF2B5EF4-FFF2-40B4-BE49-F238E27FC236}">
                <a16:creationId xmlns:a16="http://schemas.microsoft.com/office/drawing/2014/main" id="{6804E5FF-74CF-F762-977A-B1A85FE0A6BE}"/>
              </a:ext>
            </a:extLst>
          </p:cNvPr>
          <p:cNvSpPr>
            <a:spLocks noGrp="1"/>
          </p:cNvSpPr>
          <p:nvPr>
            <p:ph type="body" sz="quarter" idx="11" hasCustomPrompt="1"/>
          </p:nvPr>
        </p:nvSpPr>
        <p:spPr>
          <a:xfrm>
            <a:off x="628651" y="1773238"/>
            <a:ext cx="4321037" cy="369332"/>
          </a:xfrm>
          <a:prstGeom prst="rect">
            <a:avLst/>
          </a:prstGeom>
        </p:spPr>
        <p:txBody>
          <a:bodyPr>
            <a:spAutoFit/>
          </a:bodyPr>
          <a:lstStyle>
            <a:lvl1pPr marL="0" indent="0">
              <a:lnSpc>
                <a:spcPct val="100000"/>
              </a:lnSpc>
              <a:buNone/>
              <a:defRPr sz="900"/>
            </a:lvl1pPr>
            <a:lvl2pPr marL="342900" indent="0">
              <a:buNone/>
              <a:defRPr/>
            </a:lvl2pPr>
          </a:lstStyle>
          <a:p>
            <a:r>
              <a:rPr lang="en-CH" dirty="0"/>
              <a:t>Use this slide when you have plain text and make sure that the text is not very long as this is intended for grabbing attention and not overloading the page.  </a:t>
            </a:r>
          </a:p>
        </p:txBody>
      </p:sp>
    </p:spTree>
    <p:extLst>
      <p:ext uri="{BB962C8B-B14F-4D97-AF65-F5344CB8AC3E}">
        <p14:creationId xmlns:p14="http://schemas.microsoft.com/office/powerpoint/2010/main" val="1987072385"/>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D7B8F-FF07-1A44-E1D1-030FA5E2CAB7}"/>
              </a:ext>
            </a:extLst>
          </p:cNvPr>
          <p:cNvSpPr>
            <a:spLocks noGrp="1"/>
          </p:cNvSpPr>
          <p:nvPr>
            <p:ph type="title" hasCustomPrompt="1"/>
          </p:nvPr>
        </p:nvSpPr>
        <p:spPr>
          <a:xfrm>
            <a:off x="628650" y="886158"/>
            <a:ext cx="5293519" cy="563231"/>
          </a:xfrm>
          <a:prstGeom prst="rect">
            <a:avLst/>
          </a:prstGeom>
        </p:spPr>
        <p:txBody>
          <a:bodyPr/>
          <a:lstStyle/>
          <a:p>
            <a:r>
              <a:rPr lang="en-GB" dirty="0" err="1"/>
              <a:t>Title+Bullet</a:t>
            </a:r>
            <a:r>
              <a:rPr lang="en-GB" dirty="0"/>
              <a:t> points</a:t>
            </a:r>
            <a:endParaRPr lang="en-CH" dirty="0"/>
          </a:p>
        </p:txBody>
      </p:sp>
      <p:sp>
        <p:nvSpPr>
          <p:cNvPr id="5" name="Text Placeholder 4">
            <a:extLst>
              <a:ext uri="{FF2B5EF4-FFF2-40B4-BE49-F238E27FC236}">
                <a16:creationId xmlns:a16="http://schemas.microsoft.com/office/drawing/2014/main" id="{7DAC8BB4-C7D5-0E4E-59CD-01D08FC8E2BA}"/>
              </a:ext>
            </a:extLst>
          </p:cNvPr>
          <p:cNvSpPr>
            <a:spLocks noGrp="1"/>
          </p:cNvSpPr>
          <p:nvPr>
            <p:ph type="body" sz="quarter" idx="11" hasCustomPrompt="1"/>
          </p:nvPr>
        </p:nvSpPr>
        <p:spPr>
          <a:xfrm>
            <a:off x="628650" y="1773238"/>
            <a:ext cx="5293519" cy="397032"/>
          </a:xfrm>
          <a:prstGeom prst="rect">
            <a:avLst/>
          </a:prstGeom>
        </p:spPr>
        <p:txBody>
          <a:bodyPr lIns="90000">
            <a:spAutoFit/>
          </a:bodyPr>
          <a:lstStyle>
            <a:lvl1pPr marL="99900" indent="-99900">
              <a:lnSpc>
                <a:spcPct val="100000"/>
              </a:lnSpc>
              <a:defRPr sz="900" b="0" i="0" baseline="0">
                <a:latin typeface="Arial" panose="020B0604020202020204" pitchFamily="34" charset="0"/>
                <a:cs typeface="Arial" panose="020B0604020202020204" pitchFamily="34" charset="0"/>
              </a:defRPr>
            </a:lvl1pPr>
            <a:lvl2pPr marL="99900" indent="-99900">
              <a:lnSpc>
                <a:spcPct val="100000"/>
              </a:lnSpc>
              <a:defRPr sz="900" b="0" i="0" baseline="0">
                <a:latin typeface="Arial" panose="020B0604020202020204" pitchFamily="34" charset="0"/>
              </a:defRPr>
            </a:lvl2pPr>
            <a:lvl3pPr marL="450900" indent="-99900">
              <a:buFont typeface="System Font Regular"/>
              <a:buChar char="-"/>
              <a:defRPr sz="900" b="0" i="0">
                <a:latin typeface="Arial" panose="020B0604020202020204" pitchFamily="34" charset="0"/>
                <a:cs typeface="Arial" panose="020B0604020202020204" pitchFamily="34" charset="0"/>
              </a:defRPr>
            </a:lvl3pPr>
            <a:lvl4pPr>
              <a:defRPr b="0" i="0">
                <a:latin typeface="Suisse Int'l" panose="020B0804000000000000" pitchFamily="34" charset="77"/>
              </a:defRPr>
            </a:lvl4pPr>
            <a:lvl5pPr>
              <a:defRPr b="0" i="0">
                <a:latin typeface="Suisse Int'l" panose="020B0804000000000000" pitchFamily="34" charset="77"/>
              </a:defRPr>
            </a:lvl5pPr>
          </a:lstStyle>
          <a:p>
            <a:pPr lvl="0"/>
            <a:r>
              <a:rPr lang="en-GB" dirty="0"/>
              <a:t>Use this slide for simple lists</a:t>
            </a:r>
          </a:p>
          <a:p>
            <a:pPr lvl="2"/>
            <a:r>
              <a:rPr lang="en-GB" dirty="0"/>
              <a:t>Remember you can make a second level indent with Tab (and use </a:t>
            </a:r>
            <a:r>
              <a:rPr lang="en-GB" dirty="0" err="1"/>
              <a:t>Shift+Tab</a:t>
            </a:r>
            <a:r>
              <a:rPr lang="en-GB" dirty="0"/>
              <a:t> to remove it)</a:t>
            </a:r>
          </a:p>
        </p:txBody>
      </p:sp>
    </p:spTree>
    <p:extLst>
      <p:ext uri="{BB962C8B-B14F-4D97-AF65-F5344CB8AC3E}">
        <p14:creationId xmlns:p14="http://schemas.microsoft.com/office/powerpoint/2010/main" val="9609031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138592DD-D1EB-431D-9463-FD08F485759B}" type="datetime1">
              <a:rPr lang="en-US" smtClean="0"/>
              <a:t>4/17/2026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CT4ML (Control Theory for Machine Learning) - NorCal Control 2026 (15 min.)</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a:t>Slide-</a:t>
            </a:r>
            <a:fld id="{5364909A-3F3E-460A-BC82-B071F2D46A2C}" type="slidenum">
              <a:rPr lang="en-US"/>
              <a:pPr>
                <a:defRPr/>
              </a:pPr>
              <a:t>‹#›</a:t>
            </a:fld>
            <a:r>
              <a:rPr lang="en-US"/>
              <a:t>/1024</a:t>
            </a:r>
          </a:p>
        </p:txBody>
      </p:sp>
    </p:spTree>
    <p:extLst>
      <p:ext uri="{BB962C8B-B14F-4D97-AF65-F5344CB8AC3E}">
        <p14:creationId xmlns:p14="http://schemas.microsoft.com/office/powerpoint/2010/main" val="252145101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A5350222-FB67-40AD-8C5E-A8A60C1FD271}" type="datetime1">
              <a:rPr lang="en-US" smtClean="0"/>
              <a:t>4/17/2026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CT4ML (Control Theory for Machine Learning) - NorCal Control 2026 (15 min.)</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a:t>Slide-</a:t>
            </a:r>
            <a:fld id="{0254734B-5D0A-40C3-8863-FF051BE4ED94}" type="slidenum">
              <a:rPr lang="en-US"/>
              <a:pPr>
                <a:defRPr/>
              </a:pPr>
              <a:t>‹#›</a:t>
            </a:fld>
            <a:r>
              <a:rPr lang="en-US"/>
              <a:t>/1024</a:t>
            </a:r>
          </a:p>
        </p:txBody>
      </p:sp>
    </p:spTree>
    <p:extLst>
      <p:ext uri="{BB962C8B-B14F-4D97-AF65-F5344CB8AC3E}">
        <p14:creationId xmlns:p14="http://schemas.microsoft.com/office/powerpoint/2010/main" val="420504643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9388" y="1916113"/>
            <a:ext cx="4316412" cy="4321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16113"/>
            <a:ext cx="4316413" cy="4321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28B1E4AA-B64D-4F39-A142-0AA3B58E4C9A}" type="datetime1">
              <a:rPr lang="en-US" smtClean="0"/>
              <a:t>4/17/2026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CT4ML (Control Theory for Machine Learning) - NorCal Control 2026 (15 min.)</a:t>
            </a:r>
          </a:p>
        </p:txBody>
      </p:sp>
      <p:sp>
        <p:nvSpPr>
          <p:cNvPr id="7" name="Rectangle 6"/>
          <p:cNvSpPr>
            <a:spLocks noGrp="1" noChangeArrowheads="1"/>
          </p:cNvSpPr>
          <p:nvPr>
            <p:ph type="sldNum" sz="quarter" idx="12"/>
          </p:nvPr>
        </p:nvSpPr>
        <p:spPr>
          <a:ln/>
        </p:spPr>
        <p:txBody>
          <a:bodyPr/>
          <a:lstStyle>
            <a:lvl1pPr>
              <a:defRPr/>
            </a:lvl1pPr>
          </a:lstStyle>
          <a:p>
            <a:pPr>
              <a:defRPr/>
            </a:pPr>
            <a:r>
              <a:rPr lang="en-US"/>
              <a:t>Slide-</a:t>
            </a:r>
            <a:fld id="{47E4B34B-EFB3-4EC0-A852-286E823A50D8}" type="slidenum">
              <a:rPr lang="en-US"/>
              <a:pPr>
                <a:defRPr/>
              </a:pPr>
              <a:t>‹#›</a:t>
            </a:fld>
            <a:r>
              <a:rPr lang="en-US"/>
              <a:t>/1024</a:t>
            </a:r>
          </a:p>
        </p:txBody>
      </p:sp>
    </p:spTree>
    <p:extLst>
      <p:ext uri="{BB962C8B-B14F-4D97-AF65-F5344CB8AC3E}">
        <p14:creationId xmlns:p14="http://schemas.microsoft.com/office/powerpoint/2010/main" val="411874247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3659D0D7-138A-47C9-B688-BA48F89C51C6}" type="datetime1">
              <a:rPr lang="en-US" smtClean="0"/>
              <a:t>4/17/2026</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CT4ML (Control Theory for Machine Learning) - NorCal Control 2026 (15 min.)</a:t>
            </a:r>
          </a:p>
        </p:txBody>
      </p:sp>
      <p:sp>
        <p:nvSpPr>
          <p:cNvPr id="9" name="Rectangle 6"/>
          <p:cNvSpPr>
            <a:spLocks noGrp="1" noChangeArrowheads="1"/>
          </p:cNvSpPr>
          <p:nvPr>
            <p:ph type="sldNum" sz="quarter" idx="12"/>
          </p:nvPr>
        </p:nvSpPr>
        <p:spPr>
          <a:ln/>
        </p:spPr>
        <p:txBody>
          <a:bodyPr/>
          <a:lstStyle>
            <a:lvl1pPr>
              <a:defRPr/>
            </a:lvl1pPr>
          </a:lstStyle>
          <a:p>
            <a:pPr>
              <a:defRPr/>
            </a:pPr>
            <a:r>
              <a:rPr lang="en-US"/>
              <a:t>Slide-</a:t>
            </a:r>
            <a:fld id="{C6456EF7-20E0-4712-BAF0-1E6C2709ABB8}" type="slidenum">
              <a:rPr lang="en-US"/>
              <a:pPr>
                <a:defRPr/>
              </a:pPr>
              <a:t>‹#›</a:t>
            </a:fld>
            <a:r>
              <a:rPr lang="en-US"/>
              <a:t>/1024</a:t>
            </a:r>
          </a:p>
        </p:txBody>
      </p:sp>
    </p:spTree>
    <p:extLst>
      <p:ext uri="{BB962C8B-B14F-4D97-AF65-F5344CB8AC3E}">
        <p14:creationId xmlns:p14="http://schemas.microsoft.com/office/powerpoint/2010/main" val="185029035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A1CDAEE9-5E1D-4A33-9114-086F3A470B76}" type="datetime1">
              <a:rPr lang="en-US" smtClean="0"/>
              <a:t>4/17/2026</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CT4ML (Control Theory for Machine Learning) - NorCal Control 2026 (15 min.)</a:t>
            </a:r>
          </a:p>
        </p:txBody>
      </p:sp>
      <p:sp>
        <p:nvSpPr>
          <p:cNvPr id="5" name="Rectangle 6"/>
          <p:cNvSpPr>
            <a:spLocks noGrp="1" noChangeArrowheads="1"/>
          </p:cNvSpPr>
          <p:nvPr>
            <p:ph type="sldNum" sz="quarter" idx="12"/>
          </p:nvPr>
        </p:nvSpPr>
        <p:spPr>
          <a:ln/>
        </p:spPr>
        <p:txBody>
          <a:bodyPr/>
          <a:lstStyle>
            <a:lvl1pPr>
              <a:defRPr/>
            </a:lvl1pPr>
          </a:lstStyle>
          <a:p>
            <a:pPr>
              <a:defRPr/>
            </a:pPr>
            <a:r>
              <a:rPr lang="en-US"/>
              <a:t>Slide-</a:t>
            </a:r>
            <a:fld id="{A78412A7-FE0C-40B4-8F03-2EA01F9D14AF}" type="slidenum">
              <a:rPr lang="en-US"/>
              <a:pPr>
                <a:defRPr/>
              </a:pPr>
              <a:t>‹#›</a:t>
            </a:fld>
            <a:r>
              <a:rPr lang="en-US"/>
              <a:t>/1024</a:t>
            </a:r>
          </a:p>
        </p:txBody>
      </p:sp>
    </p:spTree>
    <p:extLst>
      <p:ext uri="{BB962C8B-B14F-4D97-AF65-F5344CB8AC3E}">
        <p14:creationId xmlns:p14="http://schemas.microsoft.com/office/powerpoint/2010/main" val="309523224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0" y="6597352"/>
            <a:ext cx="1905000" cy="260648"/>
          </a:xfrm>
          <a:ln/>
        </p:spPr>
        <p:txBody>
          <a:bodyPr/>
          <a:lstStyle>
            <a:lvl1pPr>
              <a:defRPr/>
            </a:lvl1pPr>
          </a:lstStyle>
          <a:p>
            <a:pPr>
              <a:defRPr/>
            </a:pPr>
            <a:fld id="{EB1DCC2B-2114-40F8-9380-45F65F1FF686}" type="datetime1">
              <a:rPr lang="en-US" smtClean="0"/>
              <a:t>4/17/2026</a:t>
            </a:fld>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r>
              <a:rPr lang="en-US"/>
              <a:t>CT4ML (Control Theory for Machine Learning) - NorCal Control 2026 (15 min.)</a:t>
            </a:r>
          </a:p>
        </p:txBody>
      </p:sp>
      <p:sp>
        <p:nvSpPr>
          <p:cNvPr id="4" name="Rectangle 6"/>
          <p:cNvSpPr>
            <a:spLocks noGrp="1" noChangeArrowheads="1"/>
          </p:cNvSpPr>
          <p:nvPr>
            <p:ph type="sldNum" sz="quarter" idx="12"/>
          </p:nvPr>
        </p:nvSpPr>
        <p:spPr>
          <a:ln/>
        </p:spPr>
        <p:txBody>
          <a:bodyPr/>
          <a:lstStyle>
            <a:lvl1pPr>
              <a:defRPr/>
            </a:lvl1pPr>
          </a:lstStyle>
          <a:p>
            <a:pPr>
              <a:defRPr/>
            </a:pPr>
            <a:r>
              <a:rPr lang="en-US"/>
              <a:t>Slide-</a:t>
            </a:r>
            <a:fld id="{1C0ECAE8-15F8-4A6D-A083-4F433EA04F2E}" type="slidenum">
              <a:rPr lang="en-US"/>
              <a:pPr>
                <a:defRPr/>
              </a:pPr>
              <a:t>‹#›</a:t>
            </a:fld>
            <a:r>
              <a:rPr lang="en-US"/>
              <a:t>/1024</a:t>
            </a:r>
          </a:p>
        </p:txBody>
      </p:sp>
    </p:spTree>
    <p:extLst>
      <p:ext uri="{BB962C8B-B14F-4D97-AF65-F5344CB8AC3E}">
        <p14:creationId xmlns:p14="http://schemas.microsoft.com/office/powerpoint/2010/main" val="54465040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2494423E-0C6E-45AB-A0F1-F64911E9B38B}" type="datetime1">
              <a:rPr lang="en-US" smtClean="0"/>
              <a:t>4/17/2026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CT4ML (Control Theory for Machine Learning) - NorCal Control 2026 (15 min.)</a:t>
            </a:r>
          </a:p>
        </p:txBody>
      </p:sp>
      <p:sp>
        <p:nvSpPr>
          <p:cNvPr id="7" name="Rectangle 6"/>
          <p:cNvSpPr>
            <a:spLocks noGrp="1" noChangeArrowheads="1"/>
          </p:cNvSpPr>
          <p:nvPr>
            <p:ph type="sldNum" sz="quarter" idx="12"/>
          </p:nvPr>
        </p:nvSpPr>
        <p:spPr>
          <a:ln/>
        </p:spPr>
        <p:txBody>
          <a:bodyPr/>
          <a:lstStyle>
            <a:lvl1pPr>
              <a:defRPr/>
            </a:lvl1pPr>
          </a:lstStyle>
          <a:p>
            <a:pPr>
              <a:defRPr/>
            </a:pPr>
            <a:r>
              <a:rPr lang="en-US"/>
              <a:t>Slide-</a:t>
            </a:r>
            <a:fld id="{242A4E4F-4426-455A-8C56-2BC550D6836A}" type="slidenum">
              <a:rPr lang="en-US"/>
              <a:pPr>
                <a:defRPr/>
              </a:pPr>
              <a:t>‹#›</a:t>
            </a:fld>
            <a:r>
              <a:rPr lang="en-US"/>
              <a:t>/1024</a:t>
            </a:r>
          </a:p>
        </p:txBody>
      </p:sp>
    </p:spTree>
    <p:extLst>
      <p:ext uri="{BB962C8B-B14F-4D97-AF65-F5344CB8AC3E}">
        <p14:creationId xmlns:p14="http://schemas.microsoft.com/office/powerpoint/2010/main" val="369892856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E0752A8A-0EBF-4B1F-9D74-F4EF6A9C211A}" type="datetime1">
              <a:rPr lang="en-US" smtClean="0"/>
              <a:t>4/17/2026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CT4ML (Control Theory for Machine Learning) - NorCal Control 2026 (15 min.)</a:t>
            </a:r>
          </a:p>
        </p:txBody>
      </p:sp>
      <p:sp>
        <p:nvSpPr>
          <p:cNvPr id="7" name="Rectangle 6"/>
          <p:cNvSpPr>
            <a:spLocks noGrp="1" noChangeArrowheads="1"/>
          </p:cNvSpPr>
          <p:nvPr>
            <p:ph type="sldNum" sz="quarter" idx="12"/>
          </p:nvPr>
        </p:nvSpPr>
        <p:spPr>
          <a:ln/>
        </p:spPr>
        <p:txBody>
          <a:bodyPr/>
          <a:lstStyle>
            <a:lvl1pPr>
              <a:defRPr/>
            </a:lvl1pPr>
          </a:lstStyle>
          <a:p>
            <a:pPr>
              <a:defRPr/>
            </a:pPr>
            <a:r>
              <a:rPr lang="en-US"/>
              <a:t>Slide-</a:t>
            </a:r>
            <a:fld id="{E753B980-2B01-4E5D-B5E2-A563F58A2EE6}" type="slidenum">
              <a:rPr lang="en-US"/>
              <a:pPr>
                <a:defRPr/>
              </a:pPr>
              <a:t>‹#›</a:t>
            </a:fld>
            <a:r>
              <a:rPr lang="en-US"/>
              <a:t>/1024</a:t>
            </a:r>
          </a:p>
        </p:txBody>
      </p:sp>
    </p:spTree>
    <p:extLst>
      <p:ext uri="{BB962C8B-B14F-4D97-AF65-F5344CB8AC3E}">
        <p14:creationId xmlns:p14="http://schemas.microsoft.com/office/powerpoint/2010/main" val="175345688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765175"/>
            <a:ext cx="9144000"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79388" y="1916113"/>
            <a:ext cx="8785225"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6548" name="Rectangle 4"/>
          <p:cNvSpPr>
            <a:spLocks noGrp="1" noChangeArrowheads="1"/>
          </p:cNvSpPr>
          <p:nvPr>
            <p:ph type="dt" sz="half" idx="2"/>
          </p:nvPr>
        </p:nvSpPr>
        <p:spPr bwMode="auto">
          <a:xfrm>
            <a:off x="0" y="6453188"/>
            <a:ext cx="1905000" cy="4048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smtClean="0">
                <a:latin typeface="+mn-lt"/>
              </a:defRPr>
            </a:lvl1pPr>
          </a:lstStyle>
          <a:p>
            <a:pPr>
              <a:defRPr/>
            </a:pPr>
            <a:fld id="{FE71CF7F-D850-4B13-AD1C-4CC8632FEEEF}" type="datetime1">
              <a:rPr lang="en-US" smtClean="0"/>
              <a:t>4/17/2026</a:t>
            </a:fld>
            <a:endParaRPr lang="en-US"/>
          </a:p>
        </p:txBody>
      </p:sp>
      <p:sp>
        <p:nvSpPr>
          <p:cNvPr id="236549" name="Rectangle 5"/>
          <p:cNvSpPr>
            <a:spLocks noGrp="1" noChangeArrowheads="1"/>
          </p:cNvSpPr>
          <p:nvPr>
            <p:ph type="ftr" sz="quarter" idx="3"/>
          </p:nvPr>
        </p:nvSpPr>
        <p:spPr bwMode="auto">
          <a:xfrm>
            <a:off x="1908175" y="6524625"/>
            <a:ext cx="6335713" cy="333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smtClean="0">
                <a:latin typeface="+mn-lt"/>
              </a:defRPr>
            </a:lvl1pPr>
          </a:lstStyle>
          <a:p>
            <a:pPr>
              <a:defRPr/>
            </a:pPr>
            <a:r>
              <a:rPr lang="en-US"/>
              <a:t>CT4ML (Control Theory for Machine Learning) - NorCal Control 2026 (15 min.)</a:t>
            </a:r>
          </a:p>
        </p:txBody>
      </p:sp>
      <p:sp>
        <p:nvSpPr>
          <p:cNvPr id="236550" name="Rectangle 6"/>
          <p:cNvSpPr>
            <a:spLocks noGrp="1" noChangeArrowheads="1"/>
          </p:cNvSpPr>
          <p:nvPr>
            <p:ph type="sldNum" sz="quarter" idx="4"/>
          </p:nvPr>
        </p:nvSpPr>
        <p:spPr bwMode="auto">
          <a:xfrm>
            <a:off x="3348038" y="188913"/>
            <a:ext cx="2303462" cy="431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defRPr>
            </a:lvl1pPr>
          </a:lstStyle>
          <a:p>
            <a:pPr>
              <a:defRPr/>
            </a:pPr>
            <a:r>
              <a:rPr lang="en-US"/>
              <a:t>Slide-</a:t>
            </a:r>
            <a:fld id="{EC9B487B-4EA1-4D58-A1EA-4DD2E24D5EB2}" type="slidenum">
              <a:rPr lang="en-US"/>
              <a:pPr>
                <a:defRPr/>
              </a:pPr>
              <a:t>‹#›</a:t>
            </a:fld>
            <a:r>
              <a:rPr lang="en-US"/>
              <a:t>/1024</a:t>
            </a:r>
          </a:p>
        </p:txBody>
      </p:sp>
      <p:sp>
        <p:nvSpPr>
          <p:cNvPr id="9" name="TextBox 8"/>
          <p:cNvSpPr txBox="1"/>
          <p:nvPr userDrawn="1"/>
        </p:nvSpPr>
        <p:spPr>
          <a:xfrm>
            <a:off x="7213663" y="0"/>
            <a:ext cx="1930337" cy="584775"/>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3200" b="1" cap="all" spc="-150" baseline="0" dirty="0">
                <a:solidFill>
                  <a:srgbClr val="00FF00"/>
                </a:solidFill>
                <a:effectLst>
                  <a:outerShdw blurRad="38100" dist="38100" dir="2700000" algn="tl">
                    <a:srgbClr val="000000">
                      <a:alpha val="43137"/>
                    </a:srgbClr>
                  </a:outerShdw>
                </a:effectLst>
                <a:latin typeface="Belgium" pitchFamily="82" charset="0"/>
              </a:rPr>
              <a:t>MESA Lab</a:t>
            </a:r>
          </a:p>
        </p:txBody>
      </p:sp>
      <p:pic>
        <p:nvPicPr>
          <p:cNvPr id="8" name="Picture 14" descr="UC Merced logo in blue"/>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126537" y="99814"/>
            <a:ext cx="3005303" cy="66489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Lst>
  <p:transition/>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yqchen@ieee.org" TargetMode="External"/><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mechatronics.ucmerced.edu/ct4ml" TargetMode="External"/><Relationship Id="rId5" Type="http://schemas.openxmlformats.org/officeDocument/2006/relationships/hyperlink" Target="http://mechatronics.ucmerced.edu/" TargetMode="External"/><Relationship Id="rId4" Type="http://schemas.openxmlformats.org/officeDocument/2006/relationships/hyperlink" Target="mailto:ychen53@ucmerced.edu"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www.csd.elo.utfsm.cl/index.html" TargetMode="External"/><Relationship Id="rId2" Type="http://schemas.openxmlformats.org/officeDocument/2006/relationships/hyperlink" Target="https://ctms.engin.umich.edu/CTMS/?aux=Home" TargetMode="Externa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hyperlink" Target="http://ndl.ethernet.edu.et/bitstream/123456789/2287/1/15pdf.pdf"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amazon.com/Linear-System-Theory-Wilson-Rugh/dp/0134412052" TargetMode="External"/><Relationship Id="rId2" Type="http://schemas.openxmlformats.org/officeDocument/2006/relationships/hyperlink" Target="http://www.csd.elo.utfsm.cl/index.html"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ieeecss.org/presentations"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ifac2020.org/program/workshops/machine-learning-meets-model-based-control.html" TargetMode="External"/><Relationship Id="rId2" Type="http://schemas.openxmlformats.org/officeDocument/2006/relationships/hyperlink" Target="https://doi.org/10.1016/0005-1098(79)90006-2" TargetMode="Externa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23.xml.rels><?xml version="1.0" encoding="UTF-8" standalone="yes"?>
<Relationships xmlns="http://schemas.openxmlformats.org/package/2006/relationships"><Relationship Id="rId8" Type="http://schemas.openxmlformats.org/officeDocument/2006/relationships/hyperlink" Target="https://www.ifac2020.org/program/workshops/data-based-methods-for-interconnected-systems-theory-and-algorithms/index.html" TargetMode="External"/><Relationship Id="rId13" Type="http://schemas.openxmlformats.org/officeDocument/2006/relationships/hyperlink" Target="https://www.ifac2020.org/program/workshops/set-based-methods-in-estimation-and-control/" TargetMode="External"/><Relationship Id="rId3" Type="http://schemas.openxmlformats.org/officeDocument/2006/relationships/hyperlink" Target="https://www.ifac2020.org/program/workshops/advanced-topics-in-pid-control-system-design-automatic-tuning-and-applications/index.html" TargetMode="External"/><Relationship Id="rId7" Type="http://schemas.openxmlformats.org/officeDocument/2006/relationships/hyperlink" Target="https://www.ifac2020.org/program/workshops/data-analytics-and-machine-learning-for-industrial-alarm-monitoring/index.html" TargetMode="External"/><Relationship Id="rId12" Type="http://schemas.openxmlformats.org/officeDocument/2006/relationships/hyperlink" Target="https://www.ifac2020.org/program/workshops/model-predictive-control-of-hybrid-dynamical-systems/index.html"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www.ifac2020.org/program/workshops/bayesian-and-kernel-based-methods-in-learning-dynamical-systems/index.html" TargetMode="External"/><Relationship Id="rId11" Type="http://schemas.openxmlformats.org/officeDocument/2006/relationships/hyperlink" Target="https://www.ifac2020.org/program/workshops/machine-learning-meets-model-based-control/index.html" TargetMode="External"/><Relationship Id="rId5" Type="http://schemas.openxmlformats.org/officeDocument/2006/relationships/hyperlink" Target="https://www.ifac2020.org/program/workshops/analysis-control-and-learning-of-dynamic-ensemble-and-population-systems/index.html" TargetMode="External"/><Relationship Id="rId10" Type="http://schemas.openxmlformats.org/officeDocument/2006/relationships/hyperlink" Target="https://www.ifac2020.org/program/workshops/input-to-state-stability-and-control-of-infinite-dimensional-systems/index.html" TargetMode="External"/><Relationship Id="rId4" Type="http://schemas.openxmlformats.org/officeDocument/2006/relationships/hyperlink" Target="https://www.ifac2020.org/program/workshops/analysis-and-control-for-resilience-of-discrete-event-systems/index.html" TargetMode="External"/><Relationship Id="rId9" Type="http://schemas.openxmlformats.org/officeDocument/2006/relationships/hyperlink" Target="https://www.ifac2020.org/program/workshops/distributed-optimization-for-control-and-learning-from-theory-to-numerical-software-tools/index.html" TargetMode="External"/></Relationships>
</file>

<file path=ppt/slides/_rels/slide24.xml.rels><?xml version="1.0" encoding="UTF-8" standalone="yes"?>
<Relationships xmlns="http://schemas.openxmlformats.org/package/2006/relationships"><Relationship Id="rId2" Type="http://schemas.openxmlformats.org/officeDocument/2006/relationships/hyperlink" Target="https://www.ifac2020.org/program/workshops/machine-learning-meets-model-based-control/index.html"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ifac2020.org/program/workshops/machine-learning-meets-model-based-control.html" TargetMode="External"/><Relationship Id="rId2" Type="http://schemas.openxmlformats.org/officeDocument/2006/relationships/hyperlink" Target="https://doi.org/10.1016/0005-1098(79)90006-2" TargetMode="Externa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2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tags" Target="../tags/tag4.xml"/><Relationship Id="rId7" Type="http://schemas.openxmlformats.org/officeDocument/2006/relationships/image" Target="../media/image15.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4.png"/><Relationship Id="rId5" Type="http://schemas.openxmlformats.org/officeDocument/2006/relationships/image" Target="../media/image13.jpg"/><Relationship Id="rId10" Type="http://schemas.openxmlformats.org/officeDocument/2006/relationships/image" Target="NULL"/><Relationship Id="rId4" Type="http://schemas.openxmlformats.org/officeDocument/2006/relationships/slideLayout" Target="../slideLayouts/slideLayout2.xml"/><Relationship Id="rId9" Type="http://schemas.openxmlformats.org/officeDocument/2006/relationships/customXml" Target="../ink/ink1.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1310.png"/><Relationship Id="rId3" Type="http://schemas.openxmlformats.org/officeDocument/2006/relationships/image" Target="../media/image8.png"/><Relationship Id="rId7" Type="http://schemas.openxmlformats.org/officeDocument/2006/relationships/image" Target="../media/image124.png"/><Relationship Id="rId2" Type="http://schemas.openxmlformats.org/officeDocument/2006/relationships/image" Target="../media/image710.png"/><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00.png"/><Relationship Id="rId10" Type="http://schemas.openxmlformats.org/officeDocument/2006/relationships/image" Target="../media/image159.png"/><Relationship Id="rId4" Type="http://schemas.openxmlformats.org/officeDocument/2006/relationships/image" Target="../media/image99.png"/><Relationship Id="rId9" Type="http://schemas.openxmlformats.org/officeDocument/2006/relationships/image" Target="../media/image142.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3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emf"/><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6.emf"/><Relationship Id="rId7" Type="http://schemas.openxmlformats.org/officeDocument/2006/relationships/image" Target="../media/image30.emf"/><Relationship Id="rId12" Type="http://schemas.openxmlformats.org/officeDocument/2006/relationships/image" Target="../media/image90.png"/><Relationship Id="rId2" Type="http://schemas.openxmlformats.org/officeDocument/2006/relationships/image" Target="../media/image25.emf"/><Relationship Id="rId1" Type="http://schemas.openxmlformats.org/officeDocument/2006/relationships/slideLayout" Target="../slideLayouts/slideLayout2.xml"/><Relationship Id="rId6" Type="http://schemas.openxmlformats.org/officeDocument/2006/relationships/image" Target="../media/image29.emf"/><Relationship Id="rId11" Type="http://schemas.openxmlformats.org/officeDocument/2006/relationships/customXml" Target="../ink/ink3.xml"/><Relationship Id="rId5" Type="http://schemas.openxmlformats.org/officeDocument/2006/relationships/image" Target="../media/image28.emf"/><Relationship Id="rId10" Type="http://schemas.openxmlformats.org/officeDocument/2006/relationships/image" Target="../media/image33.emf"/><Relationship Id="rId4" Type="http://schemas.openxmlformats.org/officeDocument/2006/relationships/image" Target="../media/image27.emf"/><Relationship Id="rId9" Type="http://schemas.openxmlformats.org/officeDocument/2006/relationships/image" Target="../media/image32.emf"/></Relationships>
</file>

<file path=ppt/slides/_rels/slide41.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customXml" Target="../ink/ink4.xml"/><Relationship Id="rId4" Type="http://schemas.openxmlformats.org/officeDocument/2006/relationships/image" Target="../media/image35.gif"/></Relationships>
</file>

<file path=ppt/slides/_rels/slide42.xml.rels><?xml version="1.0" encoding="UTF-8" standalone="yes"?>
<Relationships xmlns="http://schemas.openxmlformats.org/package/2006/relationships"><Relationship Id="rId3" Type="http://schemas.openxmlformats.org/officeDocument/2006/relationships/image" Target="../media/image35.gif"/><Relationship Id="rId7" Type="http://schemas.openxmlformats.org/officeDocument/2006/relationships/image" Target="../media/image108.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customXml" Target="../ink/ink5.xml"/><Relationship Id="rId5" Type="http://schemas.openxmlformats.org/officeDocument/2006/relationships/image" Target="../media/image870.png"/><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hyperlink" Target="https://www.aimsciences.org/article/doi/10.3934/eect.2025023"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www.ieeecss.org/presentation/conference-plenary-lecture/dissipativity-design-controllers-optimization" TargetMode="External"/><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hyperlink" Target="https://weightwatcher.ai/" TargetMode="External"/><Relationship Id="rId4" Type="http://schemas.openxmlformats.org/officeDocument/2006/relationships/image" Target="../media/image52.png"/></Relationships>
</file>

<file path=ppt/slides/_rels/slide6.xml.rels><?xml version="1.0" encoding="UTF-8" standalone="yes"?>
<Relationships xmlns="http://schemas.openxmlformats.org/package/2006/relationships"><Relationship Id="rId3" Type="http://schemas.openxmlformats.org/officeDocument/2006/relationships/hyperlink" Target="https://www.werbos.com/AD2004.pdf?utm_source=chatgpt.com" TargetMode="External"/><Relationship Id="rId2" Type="http://schemas.openxmlformats.org/officeDocument/2006/relationships/hyperlink" Target="https://people.eng.unimelb.edu.au/dnesic/Extremum_seeking_from_1922_to_2010.pdf?utm_source=chatgpt.com" TargetMode="External"/><Relationship Id="rId1" Type="http://schemas.openxmlformats.org/officeDocument/2006/relationships/slideLayout" Target="../slideLayouts/slideLayout2.xml"/><Relationship Id="rId4" Type="http://schemas.openxmlformats.org/officeDocument/2006/relationships/hyperlink" Target="https://perceptrondemo.com/assets/1960-kelley-07dff188.pdf?utm_source=chatgpt.com"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660.png"/><Relationship Id="rId5" Type="http://schemas.openxmlformats.org/officeDocument/2006/relationships/customXml" Target="../ink/ink7.xml"/><Relationship Id="rId4" Type="http://schemas.openxmlformats.org/officeDocument/2006/relationships/image" Target="../media/image650.png"/></Relationships>
</file>

<file path=ppt/slides/_rels/slide6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hyperlink" Target="mailto:yqchen@ieee.org"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6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66.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14.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7.xml.rels><?xml version="1.0" encoding="UTF-8" standalone="yes"?>
<Relationships xmlns="http://schemas.openxmlformats.org/package/2006/relationships"><Relationship Id="rId3" Type="http://schemas.openxmlformats.org/officeDocument/2006/relationships/hyperlink" Target="https://web.stanford.edu/~boyd/papers/pdf/cvx_opt_intro.pdf?utm_source=chatgpt.com" TargetMode="External"/><Relationship Id="rId2" Type="http://schemas.openxmlformats.org/officeDocument/2006/relationships/hyperlink" Target="https://people.eecs.berkeley.edu/~brecht/opt4ml.html?utm_source=chatgpt.com"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6.png"/><Relationship Id="rId4" Type="http://schemas.openxmlformats.org/officeDocument/2006/relationships/image" Target="../media/image65.png"/></Relationships>
</file>

<file path=ppt/slides/_rels/slide7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hyperlink" Target="https://sciforum.net/event/IOCFF2026" TargetMode="Externa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ctrTitle"/>
          </p:nvPr>
        </p:nvSpPr>
        <p:spPr>
          <a:xfrm>
            <a:off x="-1" y="1336033"/>
            <a:ext cx="9144000" cy="1440160"/>
          </a:xfrm>
        </p:spPr>
        <p:txBody>
          <a:bodyPr/>
          <a:lstStyle/>
          <a:p>
            <a:pPr marL="0" indent="0" algn="ctr">
              <a:buNone/>
            </a:pPr>
            <a:r>
              <a:rPr lang="en-GB" sz="4000" b="1" dirty="0">
                <a:solidFill>
                  <a:srgbClr val="FF0000"/>
                </a:solidFill>
                <a:effectLst/>
                <a:latin typeface="Times New Roman" panose="02020603050405020304" pitchFamily="18" charset="0"/>
              </a:rPr>
              <a:t>Control Theory for Machine Learning: An Overview</a:t>
            </a:r>
            <a:endParaRPr lang="en-US" sz="3200" b="1" dirty="0">
              <a:solidFill>
                <a:srgbClr val="00B050"/>
              </a:solidFill>
            </a:endParaRPr>
          </a:p>
        </p:txBody>
      </p:sp>
      <p:sp>
        <p:nvSpPr>
          <p:cNvPr id="8" name="Rectangle 3">
            <a:extLst>
              <a:ext uri="{FF2B5EF4-FFF2-40B4-BE49-F238E27FC236}">
                <a16:creationId xmlns:a16="http://schemas.microsoft.com/office/drawing/2014/main" id="{88C7515E-2B7F-4E88-B3EC-292E683C4D60}"/>
              </a:ext>
            </a:extLst>
          </p:cNvPr>
          <p:cNvSpPr txBox="1">
            <a:spLocks noChangeArrowheads="1"/>
          </p:cNvSpPr>
          <p:nvPr/>
        </p:nvSpPr>
        <p:spPr bwMode="auto">
          <a:xfrm>
            <a:off x="0" y="3212976"/>
            <a:ext cx="9143999" cy="1772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defRPr>
            </a:lvl2pPr>
            <a:lvl3pPr marL="914400" indent="0" algn="ctr" rtl="0" eaLnBrk="0" fontAlgn="base" hangingPunct="0">
              <a:spcBef>
                <a:spcPct val="20000"/>
              </a:spcBef>
              <a:spcAft>
                <a:spcPct val="0"/>
              </a:spcAft>
              <a:buNone/>
              <a:defRPr sz="2400">
                <a:solidFill>
                  <a:schemeClr val="tx1"/>
                </a:solidFill>
                <a:latin typeface="+mn-lt"/>
              </a:defRPr>
            </a:lvl3pPr>
            <a:lvl4pPr marL="1371600" indent="0" algn="ctr" rtl="0" eaLnBrk="0" fontAlgn="base" hangingPunct="0">
              <a:spcBef>
                <a:spcPct val="20000"/>
              </a:spcBef>
              <a:spcAft>
                <a:spcPct val="0"/>
              </a:spcAft>
              <a:buNone/>
              <a:defRPr sz="2000">
                <a:solidFill>
                  <a:schemeClr val="tx1"/>
                </a:solidFill>
                <a:latin typeface="+mn-lt"/>
              </a:defRPr>
            </a:lvl4pPr>
            <a:lvl5pPr marL="1828800" indent="0" algn="ctr" rtl="0" eaLnBrk="0" fontAlgn="base" hangingPunct="0">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eaLnBrk="1" hangingPunct="1">
              <a:lnSpc>
                <a:spcPct val="90000"/>
              </a:lnSpc>
            </a:pPr>
            <a:r>
              <a:rPr lang="it-IT" sz="2400" kern="0" dirty="0"/>
              <a:t>YangQuan Chen, Ph.D, </a:t>
            </a:r>
          </a:p>
          <a:p>
            <a:pPr eaLnBrk="1" hangingPunct="1">
              <a:lnSpc>
                <a:spcPct val="90000"/>
              </a:lnSpc>
            </a:pPr>
            <a:endParaRPr lang="it-IT" sz="2400" kern="0" dirty="0"/>
          </a:p>
          <a:p>
            <a:pPr eaLnBrk="1" hangingPunct="1">
              <a:lnSpc>
                <a:spcPct val="90000"/>
              </a:lnSpc>
            </a:pPr>
            <a:r>
              <a:rPr lang="it-IT" sz="2400" kern="0" dirty="0"/>
              <a:t>Professor, Mechanical and Aerospace Engineering Dept., </a:t>
            </a:r>
          </a:p>
          <a:p>
            <a:pPr eaLnBrk="1" hangingPunct="1">
              <a:lnSpc>
                <a:spcPct val="90000"/>
              </a:lnSpc>
            </a:pPr>
            <a:r>
              <a:rPr lang="it-IT" sz="2400" kern="0" dirty="0"/>
              <a:t>Director, </a:t>
            </a:r>
            <a:r>
              <a:rPr lang="en-US" sz="2400" b="1" kern="0" cap="all" spc="-150" dirty="0">
                <a:solidFill>
                  <a:srgbClr val="00FF00"/>
                </a:solidFill>
                <a:effectLst>
                  <a:outerShdw blurRad="38100" dist="38100" dir="2700000" algn="tl">
                    <a:srgbClr val="000000">
                      <a:alpha val="43137"/>
                    </a:srgbClr>
                  </a:outerShdw>
                </a:effectLst>
                <a:latin typeface="Belgium" pitchFamily="82" charset="0"/>
              </a:rPr>
              <a:t>MESA </a:t>
            </a:r>
            <a:r>
              <a:rPr lang="en-US" sz="2400" b="1" kern="0" dirty="0"/>
              <a:t>(Mechatronics, Embedded Systems &amp; Automation)</a:t>
            </a:r>
            <a:r>
              <a:rPr lang="en-US" sz="2400" b="1" kern="0" cap="all" spc="-150" dirty="0">
                <a:solidFill>
                  <a:srgbClr val="00FF00"/>
                </a:solidFill>
                <a:effectLst>
                  <a:outerShdw blurRad="38100" dist="38100" dir="2700000" algn="tl">
                    <a:srgbClr val="000000">
                      <a:alpha val="43137"/>
                    </a:srgbClr>
                  </a:outerShdw>
                </a:effectLst>
                <a:latin typeface="Belgium" pitchFamily="82" charset="0"/>
              </a:rPr>
              <a:t>Lab</a:t>
            </a:r>
            <a:endParaRPr lang="en-US" sz="2400" b="1" kern="0" spc="300" dirty="0">
              <a:solidFill>
                <a:srgbClr val="00FF00"/>
              </a:solidFill>
              <a:latin typeface="Mistral" pitchFamily="66" charset="0"/>
            </a:endParaRPr>
          </a:p>
          <a:p>
            <a:pPr eaLnBrk="1" hangingPunct="1">
              <a:lnSpc>
                <a:spcPct val="90000"/>
              </a:lnSpc>
            </a:pPr>
            <a:r>
              <a:rPr lang="en-US" sz="2400" b="1" kern="0" dirty="0"/>
              <a:t>University of California, Merced</a:t>
            </a:r>
            <a:endParaRPr lang="en-US" sz="2400" kern="0" dirty="0"/>
          </a:p>
          <a:p>
            <a:pPr eaLnBrk="1" hangingPunct="1">
              <a:lnSpc>
                <a:spcPct val="90000"/>
              </a:lnSpc>
            </a:pPr>
            <a:r>
              <a:rPr lang="en-US" sz="2000" b="1" kern="0" dirty="0"/>
              <a:t>E</a:t>
            </a:r>
            <a:r>
              <a:rPr lang="en-US" sz="2000" kern="0" dirty="0"/>
              <a:t>: </a:t>
            </a:r>
            <a:r>
              <a:rPr lang="en-US" sz="2000" kern="0" dirty="0">
                <a:hlinkClick r:id="rId3"/>
              </a:rPr>
              <a:t>yqchen@ieee.org</a:t>
            </a:r>
            <a:r>
              <a:rPr lang="en-US" sz="2000" kern="0" dirty="0"/>
              <a:t>;  </a:t>
            </a:r>
            <a:r>
              <a:rPr lang="en-US" sz="2000" kern="0" dirty="0">
                <a:latin typeface="Garamond" pitchFamily="18" charset="0"/>
                <a:hlinkClick r:id="rId4"/>
              </a:rPr>
              <a:t>ychen53@ucmerced.edu</a:t>
            </a:r>
            <a:r>
              <a:rPr lang="en-US" sz="2000" kern="0" dirty="0">
                <a:latin typeface="Garamond" pitchFamily="18" charset="0"/>
              </a:rPr>
              <a:t> </a:t>
            </a:r>
            <a:r>
              <a:rPr lang="en-US" sz="2000" b="1" kern="0" dirty="0">
                <a:effectLst>
                  <a:outerShdw blurRad="38100" dist="38100" dir="2700000" algn="tl">
                    <a:srgbClr val="000000">
                      <a:alpha val="43137"/>
                    </a:srgbClr>
                  </a:outerShdw>
                </a:effectLst>
                <a:latin typeface="Garamond" pitchFamily="18" charset="0"/>
              </a:rPr>
              <a:t>W:</a:t>
            </a:r>
          </a:p>
          <a:p>
            <a:pPr eaLnBrk="1" hangingPunct="1">
              <a:lnSpc>
                <a:spcPct val="90000"/>
              </a:lnSpc>
            </a:pPr>
            <a:r>
              <a:rPr lang="en-US" sz="2000" kern="0" dirty="0">
                <a:latin typeface="Garamond" pitchFamily="18" charset="0"/>
                <a:hlinkClick r:id="rId5"/>
              </a:rPr>
              <a:t>http://mechatronics.ucmerced.edu</a:t>
            </a:r>
            <a:r>
              <a:rPr lang="en-US" sz="2000" kern="0" dirty="0">
                <a:latin typeface="Garamond" pitchFamily="18" charset="0"/>
              </a:rPr>
              <a:t>; methane.ucmerced.edu; TheEdgeAI.com</a:t>
            </a:r>
          </a:p>
          <a:p>
            <a:pPr eaLnBrk="1" hangingPunct="1">
              <a:lnSpc>
                <a:spcPct val="90000"/>
              </a:lnSpc>
            </a:pPr>
            <a:r>
              <a:rPr lang="en-US" sz="2000" kern="0" dirty="0">
                <a:highlight>
                  <a:srgbClr val="FFFF00"/>
                </a:highlight>
                <a:latin typeface="Garamond" pitchFamily="18" charset="0"/>
                <a:hlinkClick r:id="rId6"/>
              </a:rPr>
              <a:t>http://mechatronics.ucmerced.edu/ct4ml</a:t>
            </a:r>
            <a:r>
              <a:rPr lang="en-US" sz="2000" kern="0" dirty="0">
                <a:highlight>
                  <a:srgbClr val="FFFF00"/>
                </a:highlight>
                <a:latin typeface="Garamond" pitchFamily="18" charset="0"/>
              </a:rPr>
              <a:t>   /ci-ml /fc4fl</a:t>
            </a:r>
          </a:p>
          <a:p>
            <a:pPr eaLnBrk="1" hangingPunct="1">
              <a:lnSpc>
                <a:spcPct val="90000"/>
              </a:lnSpc>
            </a:pPr>
            <a:endParaRPr lang="pl-PL" sz="2000" kern="0" dirty="0">
              <a:latin typeface="Garamond" pitchFamily="18" charset="0"/>
            </a:endParaRPr>
          </a:p>
          <a:p>
            <a:pPr eaLnBrk="1" hangingPunct="1">
              <a:lnSpc>
                <a:spcPct val="90000"/>
              </a:lnSpc>
            </a:pPr>
            <a:r>
              <a:rPr lang="en-GB" sz="2000" kern="0" dirty="0">
                <a:latin typeface="Times New Roman" pitchFamily="18" charset="0"/>
              </a:rPr>
              <a:t>4/17/2026, 11:35am-11:50pm @ California State University, Monterey Bay</a:t>
            </a:r>
          </a:p>
        </p:txBody>
      </p:sp>
      <p:pic>
        <p:nvPicPr>
          <p:cNvPr id="3" name="Picture 2">
            <a:extLst>
              <a:ext uri="{FF2B5EF4-FFF2-40B4-BE49-F238E27FC236}">
                <a16:creationId xmlns:a16="http://schemas.microsoft.com/office/drawing/2014/main" id="{081C1473-503E-89E5-B586-B0FE0929E487}"/>
              </a:ext>
            </a:extLst>
          </p:cNvPr>
          <p:cNvPicPr>
            <a:picLocks noChangeAspect="1"/>
          </p:cNvPicPr>
          <p:nvPr/>
        </p:nvPicPr>
        <p:blipFill>
          <a:blip r:embed="rId7"/>
          <a:stretch>
            <a:fillRect/>
          </a:stretch>
        </p:blipFill>
        <p:spPr>
          <a:xfrm>
            <a:off x="3059832" y="0"/>
            <a:ext cx="4176464" cy="975907"/>
          </a:xfrm>
          <a:prstGeom prst="rect">
            <a:avLst/>
          </a:prstGeom>
        </p:spPr>
      </p:pic>
    </p:spTree>
    <p:extLst>
      <p:ext uri="{BB962C8B-B14F-4D97-AF65-F5344CB8AC3E}">
        <p14:creationId xmlns:p14="http://schemas.microsoft.com/office/powerpoint/2010/main" val="341808086"/>
      </p:ext>
    </p:extLst>
  </p:cSld>
  <p:clrMapOvr>
    <a:masterClrMapping/>
  </p:clrMapOvr>
  <p:transition advTm="21928"/>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85D7B-3963-F89E-A0A4-EF9C4F00EA2A}"/>
              </a:ext>
            </a:extLst>
          </p:cNvPr>
          <p:cNvSpPr>
            <a:spLocks noGrp="1"/>
          </p:cNvSpPr>
          <p:nvPr>
            <p:ph type="title"/>
          </p:nvPr>
        </p:nvSpPr>
        <p:spPr/>
        <p:txBody>
          <a:bodyPr/>
          <a:lstStyle/>
          <a:p>
            <a:r>
              <a:rPr lang="en-US" dirty="0"/>
              <a:t>Control-</a:t>
            </a:r>
            <a:r>
              <a:rPr lang="en-US" dirty="0">
                <a:highlight>
                  <a:srgbClr val="FFFF00"/>
                </a:highlight>
              </a:rPr>
              <a:t>I</a:t>
            </a:r>
            <a:r>
              <a:rPr lang="en-US" dirty="0"/>
              <a:t> SISO</a:t>
            </a:r>
          </a:p>
        </p:txBody>
      </p:sp>
      <p:sp>
        <p:nvSpPr>
          <p:cNvPr id="3" name="Content Placeholder 2">
            <a:extLst>
              <a:ext uri="{FF2B5EF4-FFF2-40B4-BE49-F238E27FC236}">
                <a16:creationId xmlns:a16="http://schemas.microsoft.com/office/drawing/2014/main" id="{29B67005-0E14-611D-8318-01143C94543E}"/>
              </a:ext>
            </a:extLst>
          </p:cNvPr>
          <p:cNvSpPr>
            <a:spLocks noGrp="1"/>
          </p:cNvSpPr>
          <p:nvPr>
            <p:ph idx="1"/>
          </p:nvPr>
        </p:nvSpPr>
        <p:spPr/>
        <p:txBody>
          <a:bodyPr/>
          <a:lstStyle/>
          <a:p>
            <a:r>
              <a:rPr lang="en-US" dirty="0">
                <a:hlinkClick r:id="rId2"/>
              </a:rPr>
              <a:t>https://ctms.engin.umich.edu/CTMS/?aux=Home</a:t>
            </a:r>
            <a:r>
              <a:rPr lang="en-US" dirty="0"/>
              <a:t> </a:t>
            </a:r>
          </a:p>
          <a:p>
            <a:r>
              <a:rPr lang="en-US" dirty="0">
                <a:hlinkClick r:id="rId3"/>
              </a:rPr>
              <a:t>http://www.csd.elo.utfsm.cl/index.html</a:t>
            </a:r>
            <a:endParaRPr lang="en-US" dirty="0"/>
          </a:p>
          <a:p>
            <a:r>
              <a:rPr lang="en-US" dirty="0">
                <a:hlinkClick r:id="rId4"/>
              </a:rPr>
              <a:t>http://ndl.ethernet.edu.et/bitstream/123456789/2287/1/15pdf.pdf</a:t>
            </a:r>
            <a:r>
              <a:rPr lang="en-US" dirty="0"/>
              <a:t> </a:t>
            </a:r>
          </a:p>
        </p:txBody>
      </p:sp>
      <p:sp>
        <p:nvSpPr>
          <p:cNvPr id="4" name="Date Placeholder 3">
            <a:extLst>
              <a:ext uri="{FF2B5EF4-FFF2-40B4-BE49-F238E27FC236}">
                <a16:creationId xmlns:a16="http://schemas.microsoft.com/office/drawing/2014/main" id="{D3789A25-55EF-7329-803F-764788EF1303}"/>
              </a:ext>
            </a:extLst>
          </p:cNvPr>
          <p:cNvSpPr>
            <a:spLocks noGrp="1"/>
          </p:cNvSpPr>
          <p:nvPr>
            <p:ph type="dt" sz="half" idx="10"/>
          </p:nvPr>
        </p:nvSpPr>
        <p:spPr/>
        <p:txBody>
          <a:bodyPr/>
          <a:lstStyle/>
          <a:p>
            <a:pPr>
              <a:defRPr/>
            </a:pPr>
            <a:fld id="{511EF34F-1089-42C3-B73D-83D9C7C02FD4}" type="datetime1">
              <a:rPr lang="en-US" smtClean="0"/>
              <a:t>4/17/2026</a:t>
            </a:fld>
            <a:endParaRPr lang="en-US"/>
          </a:p>
        </p:txBody>
      </p:sp>
      <p:sp>
        <p:nvSpPr>
          <p:cNvPr id="5" name="Footer Placeholder 4">
            <a:extLst>
              <a:ext uri="{FF2B5EF4-FFF2-40B4-BE49-F238E27FC236}">
                <a16:creationId xmlns:a16="http://schemas.microsoft.com/office/drawing/2014/main" id="{ED5C240B-0E93-A84D-54EF-3A64C7B8EB3A}"/>
              </a:ext>
            </a:extLst>
          </p:cNvPr>
          <p:cNvSpPr>
            <a:spLocks noGrp="1"/>
          </p:cNvSpPr>
          <p:nvPr>
            <p:ph type="ftr" sz="quarter" idx="11"/>
          </p:nvPr>
        </p:nvSpPr>
        <p:spPr/>
        <p:txBody>
          <a:bodyPr/>
          <a:lstStyle/>
          <a:p>
            <a:pPr>
              <a:defRPr/>
            </a:pPr>
            <a:r>
              <a:rPr lang="en-US"/>
              <a:t>CT4ML (Control Theory for Machine Learning) - NorCal Control 2026 (15 min.)</a:t>
            </a:r>
            <a:endParaRPr lang="en-US" dirty="0"/>
          </a:p>
        </p:txBody>
      </p:sp>
      <p:sp>
        <p:nvSpPr>
          <p:cNvPr id="6" name="Slide Number Placeholder 5">
            <a:extLst>
              <a:ext uri="{FF2B5EF4-FFF2-40B4-BE49-F238E27FC236}">
                <a16:creationId xmlns:a16="http://schemas.microsoft.com/office/drawing/2014/main" id="{42805002-8048-744A-95B2-5826B4A14490}"/>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10</a:t>
            </a:fld>
            <a:r>
              <a:rPr lang="en-US"/>
              <a:t>/1024</a:t>
            </a:r>
          </a:p>
        </p:txBody>
      </p:sp>
      <p:pic>
        <p:nvPicPr>
          <p:cNvPr id="7" name="Picture 2">
            <a:extLst>
              <a:ext uri="{FF2B5EF4-FFF2-40B4-BE49-F238E27FC236}">
                <a16:creationId xmlns:a16="http://schemas.microsoft.com/office/drawing/2014/main" id="{59C5DFED-5B76-5F11-B9EE-C7D22731839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1924" y="3816400"/>
            <a:ext cx="1905000" cy="2655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810459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DCAE5-25E0-660E-DFFB-91908E9F14E6}"/>
              </a:ext>
            </a:extLst>
          </p:cNvPr>
          <p:cNvSpPr>
            <a:spLocks noGrp="1"/>
          </p:cNvSpPr>
          <p:nvPr>
            <p:ph type="title"/>
          </p:nvPr>
        </p:nvSpPr>
        <p:spPr/>
        <p:txBody>
          <a:bodyPr/>
          <a:lstStyle/>
          <a:p>
            <a:r>
              <a:rPr lang="en-US" dirty="0"/>
              <a:t>Control-</a:t>
            </a:r>
            <a:r>
              <a:rPr lang="en-US" dirty="0">
                <a:highlight>
                  <a:srgbClr val="FFFF00"/>
                </a:highlight>
              </a:rPr>
              <a:t>II</a:t>
            </a:r>
            <a:r>
              <a:rPr lang="en-US" dirty="0"/>
              <a:t> MIMO</a:t>
            </a:r>
          </a:p>
        </p:txBody>
      </p:sp>
      <p:sp>
        <p:nvSpPr>
          <p:cNvPr id="4" name="Date Placeholder 3">
            <a:extLst>
              <a:ext uri="{FF2B5EF4-FFF2-40B4-BE49-F238E27FC236}">
                <a16:creationId xmlns:a16="http://schemas.microsoft.com/office/drawing/2014/main" id="{62BAB6A2-A671-976D-7183-EAA92131E5F2}"/>
              </a:ext>
            </a:extLst>
          </p:cNvPr>
          <p:cNvSpPr>
            <a:spLocks noGrp="1"/>
          </p:cNvSpPr>
          <p:nvPr>
            <p:ph type="dt" sz="half" idx="10"/>
          </p:nvPr>
        </p:nvSpPr>
        <p:spPr/>
        <p:txBody>
          <a:bodyPr/>
          <a:lstStyle/>
          <a:p>
            <a:pPr>
              <a:defRPr/>
            </a:pPr>
            <a:fld id="{01E91BC9-420F-4D7B-B938-1E7EDDDF6469}" type="datetime1">
              <a:rPr lang="en-US" smtClean="0"/>
              <a:t>4/17/2026</a:t>
            </a:fld>
            <a:endParaRPr lang="en-US"/>
          </a:p>
        </p:txBody>
      </p:sp>
      <p:sp>
        <p:nvSpPr>
          <p:cNvPr id="5" name="Footer Placeholder 4">
            <a:extLst>
              <a:ext uri="{FF2B5EF4-FFF2-40B4-BE49-F238E27FC236}">
                <a16:creationId xmlns:a16="http://schemas.microsoft.com/office/drawing/2014/main" id="{B2DB9B29-2087-1B76-992A-412BA4ED0B84}"/>
              </a:ext>
            </a:extLst>
          </p:cNvPr>
          <p:cNvSpPr>
            <a:spLocks noGrp="1"/>
          </p:cNvSpPr>
          <p:nvPr>
            <p:ph type="ftr" sz="quarter" idx="11"/>
          </p:nvPr>
        </p:nvSpPr>
        <p:spPr/>
        <p:txBody>
          <a:bodyPr/>
          <a:lstStyle/>
          <a:p>
            <a:pPr>
              <a:defRPr/>
            </a:pPr>
            <a:r>
              <a:rPr lang="en-US"/>
              <a:t>CT4ML (Control Theory for Machine Learning) - NorCal Control 2026 (15 min.)</a:t>
            </a:r>
          </a:p>
        </p:txBody>
      </p:sp>
      <p:sp>
        <p:nvSpPr>
          <p:cNvPr id="6" name="Slide Number Placeholder 5">
            <a:extLst>
              <a:ext uri="{FF2B5EF4-FFF2-40B4-BE49-F238E27FC236}">
                <a16:creationId xmlns:a16="http://schemas.microsoft.com/office/drawing/2014/main" id="{7FD7E477-5022-887C-AA67-540AF995E6F6}"/>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11</a:t>
            </a:fld>
            <a:r>
              <a:rPr lang="en-US"/>
              <a:t>/1024</a:t>
            </a:r>
          </a:p>
        </p:txBody>
      </p:sp>
      <p:sp>
        <p:nvSpPr>
          <p:cNvPr id="9" name="Content Placeholder 8">
            <a:extLst>
              <a:ext uri="{FF2B5EF4-FFF2-40B4-BE49-F238E27FC236}">
                <a16:creationId xmlns:a16="http://schemas.microsoft.com/office/drawing/2014/main" id="{460B3105-792F-0FCA-DDAE-10AAA7F795F7}"/>
              </a:ext>
            </a:extLst>
          </p:cNvPr>
          <p:cNvSpPr>
            <a:spLocks noGrp="1"/>
          </p:cNvSpPr>
          <p:nvPr>
            <p:ph idx="1"/>
          </p:nvPr>
        </p:nvSpPr>
        <p:spPr/>
        <p:txBody>
          <a:bodyPr/>
          <a:lstStyle/>
          <a:p>
            <a:endParaRPr lang="en-US"/>
          </a:p>
        </p:txBody>
      </p:sp>
      <p:pic>
        <p:nvPicPr>
          <p:cNvPr id="10" name="Picture 9">
            <a:extLst>
              <a:ext uri="{FF2B5EF4-FFF2-40B4-BE49-F238E27FC236}">
                <a16:creationId xmlns:a16="http://schemas.microsoft.com/office/drawing/2014/main" id="{91C1D481-EF24-681A-BCFF-9A9B24EBF77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1529408"/>
            <a:ext cx="5285674" cy="5328592"/>
          </a:xfrm>
          <a:prstGeom prst="rect">
            <a:avLst/>
          </a:prstGeom>
          <a:noFill/>
          <a:ln>
            <a:noFill/>
          </a:ln>
        </p:spPr>
      </p:pic>
    </p:spTree>
    <p:extLst>
      <p:ext uri="{BB962C8B-B14F-4D97-AF65-F5344CB8AC3E}">
        <p14:creationId xmlns:p14="http://schemas.microsoft.com/office/powerpoint/2010/main" val="167035370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D24EB-3FE0-8158-37AB-7CB150D61B36}"/>
              </a:ext>
            </a:extLst>
          </p:cNvPr>
          <p:cNvSpPr>
            <a:spLocks noGrp="1"/>
          </p:cNvSpPr>
          <p:nvPr>
            <p:ph type="title"/>
          </p:nvPr>
        </p:nvSpPr>
        <p:spPr/>
        <p:txBody>
          <a:bodyPr/>
          <a:lstStyle/>
          <a:p>
            <a:endParaRPr lang="en-US"/>
          </a:p>
        </p:txBody>
      </p:sp>
      <p:pic>
        <p:nvPicPr>
          <p:cNvPr id="8" name="Content Placeholder 7" descr="A close-up of a document&#10;&#10;Description automatically generated">
            <a:extLst>
              <a:ext uri="{FF2B5EF4-FFF2-40B4-BE49-F238E27FC236}">
                <a16:creationId xmlns:a16="http://schemas.microsoft.com/office/drawing/2014/main" id="{38FAC0E6-3450-35E0-8F89-302BEF1D38B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05000" y="0"/>
            <a:ext cx="5330825" cy="6896812"/>
          </a:xfrm>
        </p:spPr>
      </p:pic>
      <p:sp>
        <p:nvSpPr>
          <p:cNvPr id="4" name="Date Placeholder 3">
            <a:extLst>
              <a:ext uri="{FF2B5EF4-FFF2-40B4-BE49-F238E27FC236}">
                <a16:creationId xmlns:a16="http://schemas.microsoft.com/office/drawing/2014/main" id="{63492E4F-AD85-7A38-CE61-FBA053458E60}"/>
              </a:ext>
            </a:extLst>
          </p:cNvPr>
          <p:cNvSpPr>
            <a:spLocks noGrp="1"/>
          </p:cNvSpPr>
          <p:nvPr>
            <p:ph type="dt" sz="half" idx="10"/>
          </p:nvPr>
        </p:nvSpPr>
        <p:spPr/>
        <p:txBody>
          <a:bodyPr/>
          <a:lstStyle/>
          <a:p>
            <a:pPr>
              <a:defRPr/>
            </a:pPr>
            <a:fld id="{9670641A-2401-4111-804F-E1F8B86680E5}" type="datetime1">
              <a:rPr lang="en-US" smtClean="0"/>
              <a:t>4/17/2026</a:t>
            </a:fld>
            <a:endParaRPr lang="en-US"/>
          </a:p>
        </p:txBody>
      </p:sp>
      <p:sp>
        <p:nvSpPr>
          <p:cNvPr id="5" name="Footer Placeholder 4">
            <a:extLst>
              <a:ext uri="{FF2B5EF4-FFF2-40B4-BE49-F238E27FC236}">
                <a16:creationId xmlns:a16="http://schemas.microsoft.com/office/drawing/2014/main" id="{72038A7A-22B8-7719-9D96-2080337BDF70}"/>
              </a:ext>
            </a:extLst>
          </p:cNvPr>
          <p:cNvSpPr>
            <a:spLocks noGrp="1"/>
          </p:cNvSpPr>
          <p:nvPr>
            <p:ph type="ftr" sz="quarter" idx="11"/>
          </p:nvPr>
        </p:nvSpPr>
        <p:spPr/>
        <p:txBody>
          <a:bodyPr/>
          <a:lstStyle/>
          <a:p>
            <a:pPr>
              <a:defRPr/>
            </a:pPr>
            <a:r>
              <a:rPr lang="en-US"/>
              <a:t>CT4ML (Control Theory for Machine Learning) - NorCal Control 2026 (15 min.)</a:t>
            </a:r>
          </a:p>
        </p:txBody>
      </p:sp>
      <p:sp>
        <p:nvSpPr>
          <p:cNvPr id="6" name="Slide Number Placeholder 5">
            <a:extLst>
              <a:ext uri="{FF2B5EF4-FFF2-40B4-BE49-F238E27FC236}">
                <a16:creationId xmlns:a16="http://schemas.microsoft.com/office/drawing/2014/main" id="{2802CB3C-CCA2-83FB-1DFA-85461138AF76}"/>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12</a:t>
            </a:fld>
            <a:r>
              <a:rPr lang="en-US"/>
              <a:t>/1024</a:t>
            </a:r>
          </a:p>
        </p:txBody>
      </p:sp>
    </p:spTree>
    <p:extLst>
      <p:ext uri="{BB962C8B-B14F-4D97-AF65-F5344CB8AC3E}">
        <p14:creationId xmlns:p14="http://schemas.microsoft.com/office/powerpoint/2010/main" val="190186227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51A90-8C4A-3861-C755-2DB9687292BA}"/>
              </a:ext>
            </a:extLst>
          </p:cNvPr>
          <p:cNvSpPr>
            <a:spLocks noGrp="1"/>
          </p:cNvSpPr>
          <p:nvPr>
            <p:ph type="title"/>
          </p:nvPr>
        </p:nvSpPr>
        <p:spPr/>
        <p:txBody>
          <a:bodyPr/>
          <a:lstStyle/>
          <a:p>
            <a:endParaRPr lang="en-US"/>
          </a:p>
        </p:txBody>
      </p:sp>
      <p:pic>
        <p:nvPicPr>
          <p:cNvPr id="8" name="Content Placeholder 7" descr="A close-up of a text&#10;&#10;AI-generated content may be incorrect.">
            <a:extLst>
              <a:ext uri="{FF2B5EF4-FFF2-40B4-BE49-F238E27FC236}">
                <a16:creationId xmlns:a16="http://schemas.microsoft.com/office/drawing/2014/main" id="{D86F8800-DF5E-0BBB-198B-E0772C37491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21715" y="12576"/>
            <a:ext cx="5431853" cy="7230520"/>
          </a:xfrm>
        </p:spPr>
      </p:pic>
      <p:sp>
        <p:nvSpPr>
          <p:cNvPr id="4" name="Date Placeholder 3">
            <a:extLst>
              <a:ext uri="{FF2B5EF4-FFF2-40B4-BE49-F238E27FC236}">
                <a16:creationId xmlns:a16="http://schemas.microsoft.com/office/drawing/2014/main" id="{6EC7D265-E101-E368-8DFD-DB64E4525C76}"/>
              </a:ext>
            </a:extLst>
          </p:cNvPr>
          <p:cNvSpPr>
            <a:spLocks noGrp="1"/>
          </p:cNvSpPr>
          <p:nvPr>
            <p:ph type="dt" sz="half" idx="10"/>
          </p:nvPr>
        </p:nvSpPr>
        <p:spPr/>
        <p:txBody>
          <a:bodyPr/>
          <a:lstStyle/>
          <a:p>
            <a:pPr>
              <a:defRPr/>
            </a:pPr>
            <a:fld id="{70E7A123-0CA6-4161-B43E-64FB0949F5F2}" type="datetime1">
              <a:rPr lang="en-US" smtClean="0"/>
              <a:t>4/17/2026</a:t>
            </a:fld>
            <a:endParaRPr lang="en-US"/>
          </a:p>
        </p:txBody>
      </p:sp>
      <p:sp>
        <p:nvSpPr>
          <p:cNvPr id="5" name="Footer Placeholder 4">
            <a:extLst>
              <a:ext uri="{FF2B5EF4-FFF2-40B4-BE49-F238E27FC236}">
                <a16:creationId xmlns:a16="http://schemas.microsoft.com/office/drawing/2014/main" id="{53B15974-097C-49D4-A87C-56762C83EEEF}"/>
              </a:ext>
            </a:extLst>
          </p:cNvPr>
          <p:cNvSpPr>
            <a:spLocks noGrp="1"/>
          </p:cNvSpPr>
          <p:nvPr>
            <p:ph type="ftr" sz="quarter" idx="11"/>
          </p:nvPr>
        </p:nvSpPr>
        <p:spPr/>
        <p:txBody>
          <a:bodyPr/>
          <a:lstStyle/>
          <a:p>
            <a:pPr>
              <a:defRPr/>
            </a:pPr>
            <a:r>
              <a:rPr lang="en-US"/>
              <a:t>CT4ML (Control Theory for Machine Learning) - NorCal Control 2026 (15 min.)</a:t>
            </a:r>
          </a:p>
        </p:txBody>
      </p:sp>
      <p:sp>
        <p:nvSpPr>
          <p:cNvPr id="6" name="Slide Number Placeholder 5">
            <a:extLst>
              <a:ext uri="{FF2B5EF4-FFF2-40B4-BE49-F238E27FC236}">
                <a16:creationId xmlns:a16="http://schemas.microsoft.com/office/drawing/2014/main" id="{5C75AE7B-1DCE-1F98-D004-A53613F4D94A}"/>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13</a:t>
            </a:fld>
            <a:r>
              <a:rPr lang="en-US"/>
              <a:t>/1024</a:t>
            </a:r>
          </a:p>
        </p:txBody>
      </p:sp>
      <p:sp>
        <p:nvSpPr>
          <p:cNvPr id="9" name="Title 1">
            <a:extLst>
              <a:ext uri="{FF2B5EF4-FFF2-40B4-BE49-F238E27FC236}">
                <a16:creationId xmlns:a16="http://schemas.microsoft.com/office/drawing/2014/main" id="{298186FA-28EF-657C-F97D-8F4C2443F555}"/>
              </a:ext>
            </a:extLst>
          </p:cNvPr>
          <p:cNvSpPr txBox="1">
            <a:spLocks/>
          </p:cNvSpPr>
          <p:nvPr/>
        </p:nvSpPr>
        <p:spPr bwMode="auto">
          <a:xfrm>
            <a:off x="107504" y="44624"/>
            <a:ext cx="9144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kern="0" dirty="0"/>
              <a:t>Control-</a:t>
            </a:r>
            <a:r>
              <a:rPr lang="en-US" kern="0" dirty="0">
                <a:highlight>
                  <a:srgbClr val="FFFF00"/>
                </a:highlight>
              </a:rPr>
              <a:t>III</a:t>
            </a:r>
            <a:r>
              <a:rPr lang="en-US" kern="0" dirty="0"/>
              <a:t> Nonlinear</a:t>
            </a:r>
          </a:p>
        </p:txBody>
      </p:sp>
    </p:spTree>
    <p:extLst>
      <p:ext uri="{BB962C8B-B14F-4D97-AF65-F5344CB8AC3E}">
        <p14:creationId xmlns:p14="http://schemas.microsoft.com/office/powerpoint/2010/main" val="60370211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FC28C-123B-9CD8-FD09-5EA5397DBF67}"/>
              </a:ext>
            </a:extLst>
          </p:cNvPr>
          <p:cNvSpPr>
            <a:spLocks noGrp="1"/>
          </p:cNvSpPr>
          <p:nvPr>
            <p:ph type="title"/>
          </p:nvPr>
        </p:nvSpPr>
        <p:spPr/>
        <p:txBody>
          <a:bodyPr/>
          <a:lstStyle/>
          <a:p>
            <a:endParaRPr lang="en-US"/>
          </a:p>
        </p:txBody>
      </p:sp>
      <p:pic>
        <p:nvPicPr>
          <p:cNvPr id="9" name="Content Placeholder 8" descr="A close-up of a page&#10;&#10;AI-generated content may be incorrect.">
            <a:extLst>
              <a:ext uri="{FF2B5EF4-FFF2-40B4-BE49-F238E27FC236}">
                <a16:creationId xmlns:a16="http://schemas.microsoft.com/office/drawing/2014/main" id="{3575D418-D377-9D72-FA78-F348B267BF2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23728" y="188913"/>
            <a:ext cx="5153384" cy="6669087"/>
          </a:xfrm>
        </p:spPr>
      </p:pic>
      <p:sp>
        <p:nvSpPr>
          <p:cNvPr id="4" name="Date Placeholder 3">
            <a:extLst>
              <a:ext uri="{FF2B5EF4-FFF2-40B4-BE49-F238E27FC236}">
                <a16:creationId xmlns:a16="http://schemas.microsoft.com/office/drawing/2014/main" id="{EAAFB630-2498-AC67-82F2-EE8AAAD8910D}"/>
              </a:ext>
            </a:extLst>
          </p:cNvPr>
          <p:cNvSpPr>
            <a:spLocks noGrp="1"/>
          </p:cNvSpPr>
          <p:nvPr>
            <p:ph type="dt" sz="half" idx="10"/>
          </p:nvPr>
        </p:nvSpPr>
        <p:spPr/>
        <p:txBody>
          <a:bodyPr/>
          <a:lstStyle/>
          <a:p>
            <a:pPr>
              <a:defRPr/>
            </a:pPr>
            <a:fld id="{129C9CA9-FD3E-4D6D-BEB9-3752066E3FB0}" type="datetime1">
              <a:rPr lang="en-US" smtClean="0"/>
              <a:t>4/17/2026</a:t>
            </a:fld>
            <a:endParaRPr lang="en-US"/>
          </a:p>
        </p:txBody>
      </p:sp>
      <p:sp>
        <p:nvSpPr>
          <p:cNvPr id="5" name="Footer Placeholder 4">
            <a:extLst>
              <a:ext uri="{FF2B5EF4-FFF2-40B4-BE49-F238E27FC236}">
                <a16:creationId xmlns:a16="http://schemas.microsoft.com/office/drawing/2014/main" id="{060DDCB9-FA59-843D-01A2-D580734CF912}"/>
              </a:ext>
            </a:extLst>
          </p:cNvPr>
          <p:cNvSpPr>
            <a:spLocks noGrp="1"/>
          </p:cNvSpPr>
          <p:nvPr>
            <p:ph type="ftr" sz="quarter" idx="11"/>
          </p:nvPr>
        </p:nvSpPr>
        <p:spPr/>
        <p:txBody>
          <a:bodyPr/>
          <a:lstStyle/>
          <a:p>
            <a:pPr>
              <a:defRPr/>
            </a:pPr>
            <a:r>
              <a:rPr lang="en-US"/>
              <a:t>CT4ML (Control Theory for Machine Learning) - NorCal Control 2026 (15 min.)</a:t>
            </a:r>
          </a:p>
        </p:txBody>
      </p:sp>
      <p:sp>
        <p:nvSpPr>
          <p:cNvPr id="6" name="Slide Number Placeholder 5">
            <a:extLst>
              <a:ext uri="{FF2B5EF4-FFF2-40B4-BE49-F238E27FC236}">
                <a16:creationId xmlns:a16="http://schemas.microsoft.com/office/drawing/2014/main" id="{BAB6C2D8-7EF3-DDE1-B0B7-7476C3DC6FF7}"/>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14</a:t>
            </a:fld>
            <a:r>
              <a:rPr lang="en-US"/>
              <a:t>/1024</a:t>
            </a:r>
          </a:p>
        </p:txBody>
      </p:sp>
      <p:sp>
        <p:nvSpPr>
          <p:cNvPr id="7" name="Title 1">
            <a:extLst>
              <a:ext uri="{FF2B5EF4-FFF2-40B4-BE49-F238E27FC236}">
                <a16:creationId xmlns:a16="http://schemas.microsoft.com/office/drawing/2014/main" id="{CF7C4B43-1A00-A8C0-5C1D-F7E122AF2294}"/>
              </a:ext>
            </a:extLst>
          </p:cNvPr>
          <p:cNvSpPr txBox="1">
            <a:spLocks/>
          </p:cNvSpPr>
          <p:nvPr/>
        </p:nvSpPr>
        <p:spPr bwMode="auto">
          <a:xfrm>
            <a:off x="107504" y="44624"/>
            <a:ext cx="9144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kern="0" dirty="0"/>
              <a:t>Control-</a:t>
            </a:r>
            <a:r>
              <a:rPr lang="en-US" kern="0" dirty="0">
                <a:highlight>
                  <a:srgbClr val="FFFF00"/>
                </a:highlight>
              </a:rPr>
              <a:t>IV</a:t>
            </a:r>
            <a:r>
              <a:rPr lang="en-US" kern="0" dirty="0"/>
              <a:t> Robust</a:t>
            </a:r>
          </a:p>
        </p:txBody>
      </p:sp>
    </p:spTree>
    <p:extLst>
      <p:ext uri="{BB962C8B-B14F-4D97-AF65-F5344CB8AC3E}">
        <p14:creationId xmlns:p14="http://schemas.microsoft.com/office/powerpoint/2010/main" val="311000899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40CF8-D8CF-6524-3190-E8E8402A5BAA}"/>
              </a:ext>
            </a:extLst>
          </p:cNvPr>
          <p:cNvSpPr>
            <a:spLocks noGrp="1"/>
          </p:cNvSpPr>
          <p:nvPr>
            <p:ph type="title"/>
          </p:nvPr>
        </p:nvSpPr>
        <p:spPr>
          <a:xfrm>
            <a:off x="0" y="765175"/>
            <a:ext cx="9144000" cy="215553"/>
          </a:xfrm>
        </p:spPr>
        <p:txBody>
          <a:bodyPr/>
          <a:lstStyle/>
          <a:p>
            <a:r>
              <a:rPr lang="en-US" b="1" dirty="0">
                <a:latin typeface="Times New Roman" panose="02020603050405020304" pitchFamily="18" charset="0"/>
                <a:ea typeface="Calibri" panose="020F0502020204030204" pitchFamily="34" charset="0"/>
                <a:cs typeface="Times New Roman" panose="02020603050405020304" pitchFamily="18" charset="0"/>
              </a:rPr>
              <a:t>Textbooks:</a:t>
            </a:r>
            <a:r>
              <a:rPr lang="en-US" dirty="0">
                <a:latin typeface="Times New Roman" panose="02020603050405020304" pitchFamily="18" charset="0"/>
                <a:ea typeface="Calibri" panose="020F0502020204030204" pitchFamily="34" charset="0"/>
                <a:cs typeface="Times New Roman" panose="02020603050405020304" pitchFamily="18" charset="0"/>
              </a:rPr>
              <a:t> </a:t>
            </a:r>
            <a:endParaRPr lang="en-US" dirty="0"/>
          </a:p>
        </p:txBody>
      </p:sp>
      <p:sp>
        <p:nvSpPr>
          <p:cNvPr id="3" name="Content Placeholder 2">
            <a:extLst>
              <a:ext uri="{FF2B5EF4-FFF2-40B4-BE49-F238E27FC236}">
                <a16:creationId xmlns:a16="http://schemas.microsoft.com/office/drawing/2014/main" id="{0A28823F-A58A-50EB-EBF9-F2E6FF61635B}"/>
              </a:ext>
            </a:extLst>
          </p:cNvPr>
          <p:cNvSpPr>
            <a:spLocks noGrp="1"/>
          </p:cNvSpPr>
          <p:nvPr>
            <p:ph idx="1"/>
          </p:nvPr>
        </p:nvSpPr>
        <p:spPr>
          <a:xfrm>
            <a:off x="179387" y="1268412"/>
            <a:ext cx="8785225" cy="4321175"/>
          </a:xfrm>
        </p:spPr>
        <p:txBody>
          <a:bodyPr/>
          <a:lstStyle/>
          <a:p>
            <a:r>
              <a:rPr lang="en-US" sz="1800" dirty="0">
                <a:latin typeface="Times New Roman" panose="02020603050405020304" pitchFamily="18" charset="0"/>
                <a:ea typeface="Calibri" panose="020F0502020204030204" pitchFamily="34" charset="0"/>
                <a:cs typeface="Times New Roman" panose="02020603050405020304" pitchFamily="18" charset="0"/>
              </a:rPr>
              <a:t>Graham C. </a:t>
            </a:r>
            <a:r>
              <a:rPr lang="en-US" sz="1800" dirty="0" err="1">
                <a:latin typeface="Times New Roman" panose="02020603050405020304" pitchFamily="18" charset="0"/>
                <a:ea typeface="Calibri" panose="020F0502020204030204" pitchFamily="34" charset="0"/>
                <a:cs typeface="Times New Roman" panose="02020603050405020304" pitchFamily="18" charset="0"/>
              </a:rPr>
              <a:t>Goodwiny</a:t>
            </a:r>
            <a:r>
              <a:rPr lang="en-US" sz="1800" dirty="0">
                <a:latin typeface="Times New Roman" panose="02020603050405020304" pitchFamily="18" charset="0"/>
                <a:ea typeface="Calibri" panose="020F0502020204030204" pitchFamily="34" charset="0"/>
                <a:cs typeface="Times New Roman" panose="02020603050405020304" pitchFamily="18" charset="0"/>
              </a:rPr>
              <a:t>, Stefan F. </a:t>
            </a:r>
            <a:r>
              <a:rPr lang="en-US" sz="1800" dirty="0" err="1">
                <a:latin typeface="Times New Roman" panose="02020603050405020304" pitchFamily="18" charset="0"/>
                <a:ea typeface="Calibri" panose="020F0502020204030204" pitchFamily="34" charset="0"/>
                <a:cs typeface="Times New Roman" panose="02020603050405020304" pitchFamily="18" charset="0"/>
              </a:rPr>
              <a:t>Graebe</a:t>
            </a:r>
            <a:r>
              <a:rPr lang="en-US" sz="1800" dirty="0">
                <a:latin typeface="Times New Roman" panose="02020603050405020304" pitchFamily="18" charset="0"/>
                <a:ea typeface="Calibri" panose="020F0502020204030204" pitchFamily="34" charset="0"/>
                <a:cs typeface="Times New Roman" panose="02020603050405020304" pitchFamily="18" charset="0"/>
              </a:rPr>
              <a:t>, Mario E. Salgado. </a:t>
            </a:r>
            <a:r>
              <a:rPr lang="en-US" sz="1800" i="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Control System Design. Pearson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(October 6, 2000). 996 pages. </a:t>
            </a:r>
            <a:r>
              <a:rPr lang="en-US" sz="1800" dirty="0">
                <a:hlinkClick r:id="rId2"/>
              </a:rPr>
              <a:t>http://www.csd.elo.utfsm.cl/index.html</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1800" dirty="0">
                <a:effectLst/>
                <a:latin typeface="Times New Roman" panose="02020603050405020304" pitchFamily="18" charset="0"/>
                <a:ea typeface="Calibri" panose="020F0502020204030204" pitchFamily="34" charset="0"/>
                <a:cs typeface="Times New Roman" panose="02020603050405020304" pitchFamily="18" charset="0"/>
              </a:rPr>
              <a:t>Wilson Rugh. </a:t>
            </a:r>
            <a:r>
              <a:rPr lang="en-US" sz="1800" i="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Linear Systems Theory (2</a:t>
            </a:r>
            <a:r>
              <a:rPr lang="en-US" sz="1800" i="1" baseline="30000"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nd</a:t>
            </a:r>
            <a:r>
              <a:rPr lang="en-US" sz="1800" i="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edition).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Prentice Hall; 2 edition (August 13, 1995) </a:t>
            </a:r>
            <a:r>
              <a:rPr lang="en-US" sz="1800" u="sng"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3"/>
              </a:rPr>
              <a:t>http://www.amazon.com/Linear-System-Theory-Wilson-Rugh/dp/0134412052</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p>
          <a:p>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Hassan K. Khalil. </a:t>
            </a:r>
            <a:r>
              <a:rPr lang="en-US" sz="1800" i="1" dirty="0">
                <a:effectLst/>
                <a:highlight>
                  <a:srgbClr val="FFFF00"/>
                </a:highlight>
                <a:latin typeface="Times New Roman" panose="02020603050405020304" pitchFamily="18" charset="0"/>
                <a:ea typeface="Times New Roman" panose="02020603050405020304" pitchFamily="18" charset="0"/>
              </a:rPr>
              <a:t>Nonlinear Control</a:t>
            </a:r>
            <a:r>
              <a:rPr lang="en-US" sz="1800" dirty="0">
                <a:effectLst/>
                <a:highlight>
                  <a:srgbClr val="FFFF00"/>
                </a:highligh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1/E. Pearson Education 2015.  ISBN-10: 0-13-349926-X; ISBN-13: 978-0-13-349926-1 </a:t>
            </a:r>
          </a:p>
          <a:p>
            <a:pPr marL="0" indent="0">
              <a:buNone/>
            </a:pPr>
            <a:endParaRPr lang="en-US" sz="1800" dirty="0"/>
          </a:p>
          <a:p>
            <a:r>
              <a:rPr lang="en-US" sz="1800" dirty="0"/>
              <a:t>Kemin Zhou, </a:t>
            </a:r>
            <a:r>
              <a:rPr lang="en-US" sz="1800" i="1" dirty="0">
                <a:highlight>
                  <a:srgbClr val="FFFF00"/>
                </a:highlight>
              </a:rPr>
              <a:t>Essentials of Robust Control </a:t>
            </a:r>
            <a:r>
              <a:rPr lang="en-US" sz="1800" dirty="0"/>
              <a:t>with John C. Doyle, Prentice Hall 1998, 411 pp. Paper back. ISBN 0-13-525833-2</a:t>
            </a:r>
          </a:p>
          <a:p>
            <a:endParaRPr lang="en-US" sz="1800" dirty="0"/>
          </a:p>
          <a:p>
            <a:r>
              <a:rPr lang="en-US" sz="1800" dirty="0" err="1"/>
              <a:t>CoV</a:t>
            </a:r>
            <a:r>
              <a:rPr lang="en-US" sz="1800" dirty="0"/>
              <a:t>, OCP: Bryson, A.E.; Ho, Y.C. (1975). </a:t>
            </a:r>
            <a:r>
              <a:rPr lang="en-US" sz="1800" i="1" dirty="0">
                <a:highlight>
                  <a:srgbClr val="FFFF00"/>
                </a:highlight>
              </a:rPr>
              <a:t>Applied optimal control</a:t>
            </a:r>
            <a:r>
              <a:rPr lang="en-US" sz="1800" dirty="0">
                <a:highlight>
                  <a:srgbClr val="FFFF00"/>
                </a:highlight>
              </a:rPr>
              <a:t>. </a:t>
            </a:r>
            <a:r>
              <a:rPr lang="en-US" sz="1800" dirty="0"/>
              <a:t>Washington, DC: Hemisphere. ISBN 978-0-89116-228-5.</a:t>
            </a:r>
            <a:endParaRPr lang="en-US" sz="1400" dirty="0"/>
          </a:p>
          <a:p>
            <a:endParaRPr lang="en-US" dirty="0"/>
          </a:p>
        </p:txBody>
      </p:sp>
      <p:sp>
        <p:nvSpPr>
          <p:cNvPr id="4" name="Date Placeholder 3">
            <a:extLst>
              <a:ext uri="{FF2B5EF4-FFF2-40B4-BE49-F238E27FC236}">
                <a16:creationId xmlns:a16="http://schemas.microsoft.com/office/drawing/2014/main" id="{FCD490F6-5787-6841-9304-CFD920887A12}"/>
              </a:ext>
            </a:extLst>
          </p:cNvPr>
          <p:cNvSpPr>
            <a:spLocks noGrp="1"/>
          </p:cNvSpPr>
          <p:nvPr>
            <p:ph type="dt" sz="half" idx="10"/>
          </p:nvPr>
        </p:nvSpPr>
        <p:spPr/>
        <p:txBody>
          <a:bodyPr/>
          <a:lstStyle/>
          <a:p>
            <a:pPr>
              <a:defRPr/>
            </a:pPr>
            <a:fld id="{C31BF853-FA39-4029-8BCC-164C01E933EB}" type="datetime1">
              <a:rPr lang="en-US" smtClean="0"/>
              <a:t>4/17/2026</a:t>
            </a:fld>
            <a:endParaRPr lang="en-US"/>
          </a:p>
        </p:txBody>
      </p:sp>
      <p:sp>
        <p:nvSpPr>
          <p:cNvPr id="5" name="Footer Placeholder 4">
            <a:extLst>
              <a:ext uri="{FF2B5EF4-FFF2-40B4-BE49-F238E27FC236}">
                <a16:creationId xmlns:a16="http://schemas.microsoft.com/office/drawing/2014/main" id="{270C26AE-0D96-CFD4-8813-C2D6F5B74D75}"/>
              </a:ext>
            </a:extLst>
          </p:cNvPr>
          <p:cNvSpPr>
            <a:spLocks noGrp="1"/>
          </p:cNvSpPr>
          <p:nvPr>
            <p:ph type="ftr" sz="quarter" idx="11"/>
          </p:nvPr>
        </p:nvSpPr>
        <p:spPr/>
        <p:txBody>
          <a:bodyPr/>
          <a:lstStyle/>
          <a:p>
            <a:pPr>
              <a:defRPr/>
            </a:pPr>
            <a:r>
              <a:rPr lang="en-US"/>
              <a:t>CT4ML (Control Theory for Machine Learning) - NorCal Control 2026 (15 min.)</a:t>
            </a:r>
          </a:p>
        </p:txBody>
      </p:sp>
      <p:sp>
        <p:nvSpPr>
          <p:cNvPr id="6" name="Slide Number Placeholder 5">
            <a:extLst>
              <a:ext uri="{FF2B5EF4-FFF2-40B4-BE49-F238E27FC236}">
                <a16:creationId xmlns:a16="http://schemas.microsoft.com/office/drawing/2014/main" id="{B0A979DB-8590-9F71-9E0D-927AAFE53034}"/>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15</a:t>
            </a:fld>
            <a:r>
              <a:rPr lang="en-US"/>
              <a:t>/1024</a:t>
            </a:r>
          </a:p>
        </p:txBody>
      </p:sp>
    </p:spTree>
    <p:extLst>
      <p:ext uri="{BB962C8B-B14F-4D97-AF65-F5344CB8AC3E}">
        <p14:creationId xmlns:p14="http://schemas.microsoft.com/office/powerpoint/2010/main" val="149460035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65048-2DA2-C916-E12F-A4A3A6021031}"/>
              </a:ext>
            </a:extLst>
          </p:cNvPr>
          <p:cNvSpPr>
            <a:spLocks noGrp="1"/>
          </p:cNvSpPr>
          <p:nvPr>
            <p:ph type="title"/>
          </p:nvPr>
        </p:nvSpPr>
        <p:spPr/>
        <p:txBody>
          <a:bodyPr/>
          <a:lstStyle/>
          <a:p>
            <a:r>
              <a:rPr lang="en-US" dirty="0"/>
              <a:t>ML is nothing but</a:t>
            </a:r>
          </a:p>
        </p:txBody>
      </p:sp>
      <p:sp>
        <p:nvSpPr>
          <p:cNvPr id="3" name="Content Placeholder 2">
            <a:extLst>
              <a:ext uri="{FF2B5EF4-FFF2-40B4-BE49-F238E27FC236}">
                <a16:creationId xmlns:a16="http://schemas.microsoft.com/office/drawing/2014/main" id="{9B78EECF-19CF-0384-9C4C-DCF19B607FE2}"/>
              </a:ext>
            </a:extLst>
          </p:cNvPr>
          <p:cNvSpPr>
            <a:spLocks noGrp="1"/>
          </p:cNvSpPr>
          <p:nvPr>
            <p:ph idx="1"/>
          </p:nvPr>
        </p:nvSpPr>
        <p:spPr/>
        <p:txBody>
          <a:bodyPr/>
          <a:lstStyle/>
          <a:p>
            <a:r>
              <a:rPr lang="en-US" dirty="0"/>
              <a:t>Optimization</a:t>
            </a:r>
          </a:p>
          <a:p>
            <a:r>
              <a:rPr lang="en-US" dirty="0"/>
              <a:t>Statistics</a:t>
            </a:r>
          </a:p>
          <a:p>
            <a:r>
              <a:rPr lang="en-US" dirty="0"/>
              <a:t>Control theory (CT)</a:t>
            </a:r>
          </a:p>
        </p:txBody>
      </p:sp>
      <p:sp>
        <p:nvSpPr>
          <p:cNvPr id="4" name="Date Placeholder 3">
            <a:extLst>
              <a:ext uri="{FF2B5EF4-FFF2-40B4-BE49-F238E27FC236}">
                <a16:creationId xmlns:a16="http://schemas.microsoft.com/office/drawing/2014/main" id="{2BCBAC91-E8D8-D5C3-2783-48961F5CA7A8}"/>
              </a:ext>
            </a:extLst>
          </p:cNvPr>
          <p:cNvSpPr>
            <a:spLocks noGrp="1"/>
          </p:cNvSpPr>
          <p:nvPr>
            <p:ph type="dt" sz="half" idx="10"/>
          </p:nvPr>
        </p:nvSpPr>
        <p:spPr/>
        <p:txBody>
          <a:bodyPr/>
          <a:lstStyle/>
          <a:p>
            <a:pPr>
              <a:defRPr/>
            </a:pPr>
            <a:fld id="{EE2484F6-1209-4D91-BC9A-14E5AD68BEB3}" type="datetime1">
              <a:rPr lang="en-US" smtClean="0"/>
              <a:t>4/17/2026</a:t>
            </a:fld>
            <a:endParaRPr lang="en-US"/>
          </a:p>
        </p:txBody>
      </p:sp>
      <p:sp>
        <p:nvSpPr>
          <p:cNvPr id="5" name="Footer Placeholder 4">
            <a:extLst>
              <a:ext uri="{FF2B5EF4-FFF2-40B4-BE49-F238E27FC236}">
                <a16:creationId xmlns:a16="http://schemas.microsoft.com/office/drawing/2014/main" id="{BA9D92EB-E602-070A-029F-0D5B7D342383}"/>
              </a:ext>
            </a:extLst>
          </p:cNvPr>
          <p:cNvSpPr>
            <a:spLocks noGrp="1"/>
          </p:cNvSpPr>
          <p:nvPr>
            <p:ph type="ftr" sz="quarter" idx="11"/>
          </p:nvPr>
        </p:nvSpPr>
        <p:spPr/>
        <p:txBody>
          <a:bodyPr/>
          <a:lstStyle/>
          <a:p>
            <a:pPr>
              <a:defRPr/>
            </a:pPr>
            <a:r>
              <a:rPr lang="en-US"/>
              <a:t>CT4ML (Control Theory for Machine Learning) - NorCal Control 2026 (15 min.)</a:t>
            </a:r>
          </a:p>
        </p:txBody>
      </p:sp>
      <p:sp>
        <p:nvSpPr>
          <p:cNvPr id="6" name="Slide Number Placeholder 5">
            <a:extLst>
              <a:ext uri="{FF2B5EF4-FFF2-40B4-BE49-F238E27FC236}">
                <a16:creationId xmlns:a16="http://schemas.microsoft.com/office/drawing/2014/main" id="{AB40A185-66D4-53F3-F5D3-CCC63BEA1489}"/>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16</a:t>
            </a:fld>
            <a:r>
              <a:rPr lang="en-US"/>
              <a:t>/1024</a:t>
            </a:r>
          </a:p>
        </p:txBody>
      </p:sp>
    </p:spTree>
    <p:extLst>
      <p:ext uri="{BB962C8B-B14F-4D97-AF65-F5344CB8AC3E}">
        <p14:creationId xmlns:p14="http://schemas.microsoft.com/office/powerpoint/2010/main" val="363165049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3C455-523D-FF86-B3BE-4E7C3B25508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08DD23D-7F37-1B21-12DD-8742505212A6}"/>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7CD99B65-B1AF-11E3-14BB-8E1BD0B58C0E}"/>
              </a:ext>
            </a:extLst>
          </p:cNvPr>
          <p:cNvSpPr>
            <a:spLocks noGrp="1"/>
          </p:cNvSpPr>
          <p:nvPr>
            <p:ph type="dt" sz="half" idx="10"/>
          </p:nvPr>
        </p:nvSpPr>
        <p:spPr/>
        <p:txBody>
          <a:bodyPr/>
          <a:lstStyle/>
          <a:p>
            <a:pPr>
              <a:defRPr/>
            </a:pPr>
            <a:fld id="{9E63D17D-2F93-4C8A-8471-B34991BF512C}" type="datetime1">
              <a:rPr lang="en-US" smtClean="0"/>
              <a:t>4/17/2026</a:t>
            </a:fld>
            <a:endParaRPr lang="en-US"/>
          </a:p>
        </p:txBody>
      </p:sp>
      <p:sp>
        <p:nvSpPr>
          <p:cNvPr id="5" name="Footer Placeholder 4">
            <a:extLst>
              <a:ext uri="{FF2B5EF4-FFF2-40B4-BE49-F238E27FC236}">
                <a16:creationId xmlns:a16="http://schemas.microsoft.com/office/drawing/2014/main" id="{353D1ECF-BAD1-5A52-FCA3-C150CF0EF59E}"/>
              </a:ext>
            </a:extLst>
          </p:cNvPr>
          <p:cNvSpPr>
            <a:spLocks noGrp="1"/>
          </p:cNvSpPr>
          <p:nvPr>
            <p:ph type="ftr" sz="quarter" idx="11"/>
          </p:nvPr>
        </p:nvSpPr>
        <p:spPr/>
        <p:txBody>
          <a:bodyPr/>
          <a:lstStyle/>
          <a:p>
            <a:pPr>
              <a:defRPr/>
            </a:pPr>
            <a:r>
              <a:rPr lang="en-US"/>
              <a:t>CT4ML (Control Theory for Machine Learning) - NorCal Control 2026 (15 min.)</a:t>
            </a:r>
          </a:p>
        </p:txBody>
      </p:sp>
      <p:sp>
        <p:nvSpPr>
          <p:cNvPr id="6" name="Slide Number Placeholder 5">
            <a:extLst>
              <a:ext uri="{FF2B5EF4-FFF2-40B4-BE49-F238E27FC236}">
                <a16:creationId xmlns:a16="http://schemas.microsoft.com/office/drawing/2014/main" id="{909DD444-B80E-F111-EA26-C3BE507F8830}"/>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17</a:t>
            </a:fld>
            <a:r>
              <a:rPr lang="en-US"/>
              <a:t>/1024</a:t>
            </a:r>
          </a:p>
        </p:txBody>
      </p:sp>
      <p:pic>
        <p:nvPicPr>
          <p:cNvPr id="2050" name="Picture 2" descr="Image">
            <a:extLst>
              <a:ext uri="{FF2B5EF4-FFF2-40B4-BE49-F238E27FC236}">
                <a16:creationId xmlns:a16="http://schemas.microsoft.com/office/drawing/2014/main" id="{84B0DEFA-3F1D-D02E-3F95-FCB28BACD5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72348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3E20-BF34-54B3-2097-BCB49E7B098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1878790-25FE-46A6-2C6A-C9E897156149}"/>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4F1E06F3-D857-12BC-34A4-7095BF5E6568}"/>
              </a:ext>
            </a:extLst>
          </p:cNvPr>
          <p:cNvSpPr>
            <a:spLocks noGrp="1"/>
          </p:cNvSpPr>
          <p:nvPr>
            <p:ph type="dt" sz="half" idx="10"/>
          </p:nvPr>
        </p:nvSpPr>
        <p:spPr/>
        <p:txBody>
          <a:bodyPr/>
          <a:lstStyle/>
          <a:p>
            <a:pPr>
              <a:defRPr/>
            </a:pPr>
            <a:fld id="{0FE6456A-8672-4F41-BEF8-FB16D1690E66}" type="datetime1">
              <a:rPr lang="en-US" smtClean="0"/>
              <a:t>4/17/2026</a:t>
            </a:fld>
            <a:endParaRPr lang="en-US"/>
          </a:p>
        </p:txBody>
      </p:sp>
      <p:sp>
        <p:nvSpPr>
          <p:cNvPr id="5" name="Footer Placeholder 4">
            <a:extLst>
              <a:ext uri="{FF2B5EF4-FFF2-40B4-BE49-F238E27FC236}">
                <a16:creationId xmlns:a16="http://schemas.microsoft.com/office/drawing/2014/main" id="{464D6B22-9054-0335-2613-3D458BA8097F}"/>
              </a:ext>
            </a:extLst>
          </p:cNvPr>
          <p:cNvSpPr>
            <a:spLocks noGrp="1"/>
          </p:cNvSpPr>
          <p:nvPr>
            <p:ph type="ftr" sz="quarter" idx="11"/>
          </p:nvPr>
        </p:nvSpPr>
        <p:spPr/>
        <p:txBody>
          <a:bodyPr/>
          <a:lstStyle/>
          <a:p>
            <a:pPr>
              <a:defRPr/>
            </a:pPr>
            <a:r>
              <a:rPr lang="en-US"/>
              <a:t>CT4ML (Control Theory for Machine Learning) - NorCal Control 2026 (15 min.)</a:t>
            </a:r>
          </a:p>
        </p:txBody>
      </p:sp>
      <p:sp>
        <p:nvSpPr>
          <p:cNvPr id="6" name="Slide Number Placeholder 5">
            <a:extLst>
              <a:ext uri="{FF2B5EF4-FFF2-40B4-BE49-F238E27FC236}">
                <a16:creationId xmlns:a16="http://schemas.microsoft.com/office/drawing/2014/main" id="{80DBB129-B270-364D-E5A0-335BC83AAC87}"/>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18</a:t>
            </a:fld>
            <a:r>
              <a:rPr lang="en-US"/>
              <a:t>/1024</a:t>
            </a:r>
          </a:p>
        </p:txBody>
      </p:sp>
      <p:pic>
        <p:nvPicPr>
          <p:cNvPr id="1026" name="Picture 2" descr="Image">
            <a:extLst>
              <a:ext uri="{FF2B5EF4-FFF2-40B4-BE49-F238E27FC236}">
                <a16:creationId xmlns:a16="http://schemas.microsoft.com/office/drawing/2014/main" id="{8B95B793-1C4B-6E8A-25E3-B26EF2F661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054208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4A6DA-12E8-4698-814C-5DA50E9C5A9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F9C2785-8593-D35E-0052-095211ECCC17}"/>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5A4CF6EF-8AAC-CA25-B890-D836C61AF4D6}"/>
              </a:ext>
            </a:extLst>
          </p:cNvPr>
          <p:cNvSpPr>
            <a:spLocks noGrp="1"/>
          </p:cNvSpPr>
          <p:nvPr>
            <p:ph type="dt" sz="half" idx="10"/>
          </p:nvPr>
        </p:nvSpPr>
        <p:spPr/>
        <p:txBody>
          <a:bodyPr/>
          <a:lstStyle/>
          <a:p>
            <a:pPr>
              <a:defRPr/>
            </a:pPr>
            <a:fld id="{EE129EAD-93A0-4F9E-8CEB-BD44EB3EFEDD}" type="datetime1">
              <a:rPr lang="en-US" smtClean="0"/>
              <a:t>4/17/2026</a:t>
            </a:fld>
            <a:endParaRPr lang="en-US"/>
          </a:p>
        </p:txBody>
      </p:sp>
      <p:sp>
        <p:nvSpPr>
          <p:cNvPr id="5" name="Footer Placeholder 4">
            <a:extLst>
              <a:ext uri="{FF2B5EF4-FFF2-40B4-BE49-F238E27FC236}">
                <a16:creationId xmlns:a16="http://schemas.microsoft.com/office/drawing/2014/main" id="{7CFC733F-BED2-2E2D-7377-9C7A1D641420}"/>
              </a:ext>
            </a:extLst>
          </p:cNvPr>
          <p:cNvSpPr>
            <a:spLocks noGrp="1"/>
          </p:cNvSpPr>
          <p:nvPr>
            <p:ph type="ftr" sz="quarter" idx="11"/>
          </p:nvPr>
        </p:nvSpPr>
        <p:spPr/>
        <p:txBody>
          <a:bodyPr/>
          <a:lstStyle/>
          <a:p>
            <a:pPr>
              <a:defRPr/>
            </a:pPr>
            <a:r>
              <a:rPr lang="en-US"/>
              <a:t>CT4ML (Control Theory for Machine Learning) - NorCal Control 2026 (15 min.)</a:t>
            </a:r>
          </a:p>
        </p:txBody>
      </p:sp>
      <p:sp>
        <p:nvSpPr>
          <p:cNvPr id="6" name="Slide Number Placeholder 5">
            <a:extLst>
              <a:ext uri="{FF2B5EF4-FFF2-40B4-BE49-F238E27FC236}">
                <a16:creationId xmlns:a16="http://schemas.microsoft.com/office/drawing/2014/main" id="{18EDCBDC-AE8E-EE9A-25EC-B0CD0874DB06}"/>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19</a:t>
            </a:fld>
            <a:r>
              <a:rPr lang="en-US"/>
              <a:t>/1024</a:t>
            </a:r>
          </a:p>
        </p:txBody>
      </p:sp>
      <p:pic>
        <p:nvPicPr>
          <p:cNvPr id="3074" name="Picture 2" descr="Image">
            <a:extLst>
              <a:ext uri="{FF2B5EF4-FFF2-40B4-BE49-F238E27FC236}">
                <a16:creationId xmlns:a16="http://schemas.microsoft.com/office/drawing/2014/main" id="{B15C00C1-9601-DDD9-D298-D0CD75668D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619125"/>
            <a:ext cx="8572500" cy="561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827397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38D52-AD4F-681C-096D-8962D5C2BDA2}"/>
              </a:ext>
            </a:extLst>
          </p:cNvPr>
          <p:cNvSpPr>
            <a:spLocks noGrp="1"/>
          </p:cNvSpPr>
          <p:nvPr>
            <p:ph type="title"/>
          </p:nvPr>
        </p:nvSpPr>
        <p:spPr>
          <a:xfrm>
            <a:off x="0" y="765175"/>
            <a:ext cx="9144000" cy="575593"/>
          </a:xfrm>
        </p:spPr>
        <p:txBody>
          <a:bodyPr/>
          <a:lstStyle/>
          <a:p>
            <a:r>
              <a:rPr lang="en-US" dirty="0"/>
              <a:t>Thank you</a:t>
            </a:r>
          </a:p>
        </p:txBody>
      </p:sp>
      <p:sp>
        <p:nvSpPr>
          <p:cNvPr id="4" name="Date Placeholder 3">
            <a:extLst>
              <a:ext uri="{FF2B5EF4-FFF2-40B4-BE49-F238E27FC236}">
                <a16:creationId xmlns:a16="http://schemas.microsoft.com/office/drawing/2014/main" id="{A19CEC48-A55A-633C-4D7E-3295BB74DD67}"/>
              </a:ext>
            </a:extLst>
          </p:cNvPr>
          <p:cNvSpPr>
            <a:spLocks noGrp="1"/>
          </p:cNvSpPr>
          <p:nvPr>
            <p:ph type="dt" sz="half" idx="10"/>
          </p:nvPr>
        </p:nvSpPr>
        <p:spPr/>
        <p:txBody>
          <a:bodyPr/>
          <a:lstStyle/>
          <a:p>
            <a:pPr>
              <a:defRPr/>
            </a:pPr>
            <a:fld id="{C74725C4-811A-4A54-86D1-24353DDB134F}" type="datetime1">
              <a:rPr lang="en-US" smtClean="0"/>
              <a:t>4/17/2026</a:t>
            </a:fld>
            <a:endParaRPr lang="en-US" dirty="0"/>
          </a:p>
        </p:txBody>
      </p:sp>
      <p:sp>
        <p:nvSpPr>
          <p:cNvPr id="5" name="Footer Placeholder 4">
            <a:extLst>
              <a:ext uri="{FF2B5EF4-FFF2-40B4-BE49-F238E27FC236}">
                <a16:creationId xmlns:a16="http://schemas.microsoft.com/office/drawing/2014/main" id="{869B3B13-E9F8-B0CA-E5CD-3F5CE9D6E633}"/>
              </a:ext>
            </a:extLst>
          </p:cNvPr>
          <p:cNvSpPr>
            <a:spLocks noGrp="1"/>
          </p:cNvSpPr>
          <p:nvPr>
            <p:ph type="ftr" sz="quarter" idx="11"/>
          </p:nvPr>
        </p:nvSpPr>
        <p:spPr/>
        <p:txBody>
          <a:bodyPr/>
          <a:lstStyle/>
          <a:p>
            <a:pPr>
              <a:defRPr/>
            </a:pPr>
            <a:r>
              <a:rPr lang="en-US"/>
              <a:t>CT4ML (Control Theory for Machine Learning) - NorCal Control 2026 (15 min.)</a:t>
            </a:r>
            <a:endParaRPr lang="en-US" dirty="0"/>
          </a:p>
        </p:txBody>
      </p:sp>
      <p:sp>
        <p:nvSpPr>
          <p:cNvPr id="6" name="Slide Number Placeholder 5">
            <a:extLst>
              <a:ext uri="{FF2B5EF4-FFF2-40B4-BE49-F238E27FC236}">
                <a16:creationId xmlns:a16="http://schemas.microsoft.com/office/drawing/2014/main" id="{1B4D9267-20EF-287F-F3B8-5EA3DC9FB3E5}"/>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2</a:t>
            </a:fld>
            <a:r>
              <a:rPr lang="en-US"/>
              <a:t>/1024</a:t>
            </a:r>
          </a:p>
        </p:txBody>
      </p:sp>
      <p:sp>
        <p:nvSpPr>
          <p:cNvPr id="3" name="Title 1">
            <a:extLst>
              <a:ext uri="{FF2B5EF4-FFF2-40B4-BE49-F238E27FC236}">
                <a16:creationId xmlns:a16="http://schemas.microsoft.com/office/drawing/2014/main" id="{94165FD4-A5F2-9E87-7B77-884BF086B8B9}"/>
              </a:ext>
            </a:extLst>
          </p:cNvPr>
          <p:cNvSpPr txBox="1">
            <a:spLocks/>
          </p:cNvSpPr>
          <p:nvPr/>
        </p:nvSpPr>
        <p:spPr bwMode="auto">
          <a:xfrm>
            <a:off x="0" y="2709404"/>
            <a:ext cx="8892480" cy="244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571500" indent="-571500" algn="l">
              <a:buFont typeface="Arial" panose="020B0604020202020204" pitchFamily="34" charset="0"/>
              <a:buChar char="•"/>
            </a:pPr>
            <a:r>
              <a:rPr lang="en-US" kern="0" dirty="0"/>
              <a:t>Dr. Luis Cabrales Arriaga</a:t>
            </a:r>
          </a:p>
          <a:p>
            <a:pPr marL="571500" indent="-571500" algn="l">
              <a:buFont typeface="Arial" panose="020B0604020202020204" pitchFamily="34" charset="0"/>
              <a:buChar char="•"/>
            </a:pPr>
            <a:r>
              <a:rPr lang="en-US" kern="0" dirty="0"/>
              <a:t>Dr. Prashanta Pokharel</a:t>
            </a:r>
          </a:p>
          <a:p>
            <a:pPr marL="571500" indent="-571500" algn="l">
              <a:buFont typeface="Arial" panose="020B0604020202020204" pitchFamily="34" charset="0"/>
              <a:buChar char="•"/>
            </a:pPr>
            <a:r>
              <a:rPr lang="en-US" kern="0" dirty="0"/>
              <a:t>Dr. Haoyu Niu</a:t>
            </a:r>
          </a:p>
          <a:p>
            <a:pPr marL="571500" indent="-571500" algn="l">
              <a:buFont typeface="Arial" panose="020B0604020202020204" pitchFamily="34" charset="0"/>
              <a:buChar char="•"/>
            </a:pPr>
            <a:endParaRPr lang="en-US" kern="0" dirty="0"/>
          </a:p>
          <a:p>
            <a:pPr marL="571500" indent="-571500" algn="l">
              <a:buFont typeface="Arial" panose="020B0604020202020204" pitchFamily="34" charset="0"/>
              <a:buChar char="•"/>
            </a:pPr>
            <a:r>
              <a:rPr lang="en-US" kern="0" dirty="0"/>
              <a:t>All of you for coming!</a:t>
            </a:r>
          </a:p>
        </p:txBody>
      </p:sp>
    </p:spTree>
    <p:extLst>
      <p:ext uri="{BB962C8B-B14F-4D97-AF65-F5344CB8AC3E}">
        <p14:creationId xmlns:p14="http://schemas.microsoft.com/office/powerpoint/2010/main" val="320253139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54347-8B27-510B-7CB8-3C624751163C}"/>
              </a:ext>
            </a:extLst>
          </p:cNvPr>
          <p:cNvSpPr>
            <a:spLocks noGrp="1"/>
          </p:cNvSpPr>
          <p:nvPr>
            <p:ph type="title"/>
          </p:nvPr>
        </p:nvSpPr>
        <p:spPr/>
        <p:txBody>
          <a:bodyPr/>
          <a:lstStyle/>
          <a:p>
            <a:r>
              <a:rPr lang="en-US" dirty="0"/>
              <a:t>JFK and Control/AI</a:t>
            </a:r>
          </a:p>
        </p:txBody>
      </p:sp>
      <p:sp>
        <p:nvSpPr>
          <p:cNvPr id="3" name="Content Placeholder 2">
            <a:extLst>
              <a:ext uri="{FF2B5EF4-FFF2-40B4-BE49-F238E27FC236}">
                <a16:creationId xmlns:a16="http://schemas.microsoft.com/office/drawing/2014/main" id="{8FA1390E-C78A-C09A-0F7F-4D2591645750}"/>
              </a:ext>
            </a:extLst>
          </p:cNvPr>
          <p:cNvSpPr>
            <a:spLocks noGrp="1"/>
          </p:cNvSpPr>
          <p:nvPr>
            <p:ph idx="1"/>
          </p:nvPr>
        </p:nvSpPr>
        <p:spPr/>
        <p:txBody>
          <a:bodyPr/>
          <a:lstStyle/>
          <a:p>
            <a:r>
              <a:rPr lang="en-US" b="0" i="0" dirty="0">
                <a:solidFill>
                  <a:srgbClr val="000000"/>
                </a:solidFill>
                <a:effectLst/>
                <a:latin typeface="lato" panose="020F0502020204030203" pitchFamily="34" charset="0"/>
              </a:rPr>
              <a:t> “Ask not what your country can do for you – ask what you can do for your country,” (1/20/1961)</a:t>
            </a:r>
          </a:p>
          <a:p>
            <a:r>
              <a:rPr lang="en-US" b="0" i="0" dirty="0">
                <a:solidFill>
                  <a:srgbClr val="000000"/>
                </a:solidFill>
                <a:effectLst/>
                <a:latin typeface="lato" panose="020F0502020204030203" pitchFamily="34" charset="0"/>
              </a:rPr>
              <a:t>“Ask not what </a:t>
            </a:r>
            <a:r>
              <a:rPr lang="en-US" b="0" i="0" dirty="0">
                <a:solidFill>
                  <a:srgbClr val="00B050"/>
                </a:solidFill>
                <a:effectLst/>
                <a:latin typeface="lato" panose="020F0502020204030203" pitchFamily="34" charset="0"/>
              </a:rPr>
              <a:t>AI</a:t>
            </a:r>
            <a:r>
              <a:rPr lang="en-US" b="0" i="0" dirty="0">
                <a:solidFill>
                  <a:srgbClr val="000000"/>
                </a:solidFill>
                <a:effectLst/>
                <a:latin typeface="lato" panose="020F0502020204030203" pitchFamily="34" charset="0"/>
              </a:rPr>
              <a:t> can do for </a:t>
            </a:r>
            <a:r>
              <a:rPr lang="en-US" b="0" i="0" dirty="0">
                <a:solidFill>
                  <a:srgbClr val="00B050"/>
                </a:solidFill>
                <a:effectLst/>
                <a:latin typeface="lato" panose="020F0502020204030203" pitchFamily="34" charset="0"/>
              </a:rPr>
              <a:t>control</a:t>
            </a:r>
            <a:r>
              <a:rPr lang="en-US" b="0" i="0" dirty="0">
                <a:solidFill>
                  <a:srgbClr val="000000"/>
                </a:solidFill>
                <a:effectLst/>
                <a:latin typeface="lato" panose="020F0502020204030203" pitchFamily="34" charset="0"/>
              </a:rPr>
              <a:t> – ask what </a:t>
            </a:r>
            <a:r>
              <a:rPr lang="en-US" b="0" i="0" dirty="0">
                <a:solidFill>
                  <a:srgbClr val="00B050"/>
                </a:solidFill>
                <a:effectLst/>
                <a:latin typeface="lato" panose="020F0502020204030203" pitchFamily="34" charset="0"/>
              </a:rPr>
              <a:t>control</a:t>
            </a:r>
            <a:r>
              <a:rPr lang="en-US" b="0" i="0" dirty="0">
                <a:solidFill>
                  <a:srgbClr val="000000"/>
                </a:solidFill>
                <a:effectLst/>
                <a:latin typeface="lato" panose="020F0502020204030203" pitchFamily="34" charset="0"/>
              </a:rPr>
              <a:t> can do for </a:t>
            </a:r>
            <a:r>
              <a:rPr lang="en-US" b="0" i="0" dirty="0">
                <a:solidFill>
                  <a:srgbClr val="00B050"/>
                </a:solidFill>
                <a:effectLst/>
                <a:latin typeface="lato" panose="020F0502020204030203" pitchFamily="34" charset="0"/>
              </a:rPr>
              <a:t>AI</a:t>
            </a:r>
            <a:r>
              <a:rPr lang="en-US" b="0" i="0" dirty="0">
                <a:solidFill>
                  <a:srgbClr val="000000"/>
                </a:solidFill>
                <a:effectLst/>
                <a:latin typeface="lato" panose="020F0502020204030203" pitchFamily="34" charset="0"/>
              </a:rPr>
              <a:t>” – taken by SysDO2024, and CDC24 plenary talk title 12/16/24 </a:t>
            </a:r>
            <a:r>
              <a:rPr lang="en-US" i="0" dirty="0">
                <a:effectLst/>
                <a:latin typeface="Gilroy"/>
              </a:rPr>
              <a:t>Paulo </a:t>
            </a:r>
            <a:r>
              <a:rPr lang="en-US" i="0" dirty="0" err="1">
                <a:effectLst/>
                <a:latin typeface="Gilroy"/>
              </a:rPr>
              <a:t>Tabuada</a:t>
            </a:r>
            <a:r>
              <a:rPr lang="en-US" i="0" dirty="0">
                <a:effectLst/>
                <a:latin typeface="Gilroy"/>
              </a:rPr>
              <a:t> UCLA</a:t>
            </a:r>
          </a:p>
          <a:p>
            <a:r>
              <a:rPr lang="en-US" dirty="0">
                <a:hlinkClick r:id="rId2"/>
              </a:rPr>
              <a:t>https://ieeecss.org/presentations</a:t>
            </a:r>
            <a:r>
              <a:rPr lang="en-US" dirty="0"/>
              <a:t> </a:t>
            </a:r>
          </a:p>
        </p:txBody>
      </p:sp>
      <p:sp>
        <p:nvSpPr>
          <p:cNvPr id="4" name="Date Placeholder 3">
            <a:extLst>
              <a:ext uri="{FF2B5EF4-FFF2-40B4-BE49-F238E27FC236}">
                <a16:creationId xmlns:a16="http://schemas.microsoft.com/office/drawing/2014/main" id="{6F74856E-464C-7E65-A94D-80066BB86809}"/>
              </a:ext>
            </a:extLst>
          </p:cNvPr>
          <p:cNvSpPr>
            <a:spLocks noGrp="1"/>
          </p:cNvSpPr>
          <p:nvPr>
            <p:ph type="dt" sz="half" idx="10"/>
          </p:nvPr>
        </p:nvSpPr>
        <p:spPr/>
        <p:txBody>
          <a:bodyPr/>
          <a:lstStyle/>
          <a:p>
            <a:pPr>
              <a:defRPr/>
            </a:pPr>
            <a:fld id="{FD844F9C-404B-4BE0-891D-E853E5D5BA54}" type="datetime1">
              <a:rPr lang="en-US" smtClean="0"/>
              <a:t>4/17/2026</a:t>
            </a:fld>
            <a:endParaRPr lang="en-US"/>
          </a:p>
        </p:txBody>
      </p:sp>
      <p:sp>
        <p:nvSpPr>
          <p:cNvPr id="5" name="Footer Placeholder 4">
            <a:extLst>
              <a:ext uri="{FF2B5EF4-FFF2-40B4-BE49-F238E27FC236}">
                <a16:creationId xmlns:a16="http://schemas.microsoft.com/office/drawing/2014/main" id="{87614362-952C-0C87-59BE-61EBBEEF7916}"/>
              </a:ext>
            </a:extLst>
          </p:cNvPr>
          <p:cNvSpPr>
            <a:spLocks noGrp="1"/>
          </p:cNvSpPr>
          <p:nvPr>
            <p:ph type="ftr" sz="quarter" idx="11"/>
          </p:nvPr>
        </p:nvSpPr>
        <p:spPr/>
        <p:txBody>
          <a:bodyPr/>
          <a:lstStyle/>
          <a:p>
            <a:pPr>
              <a:defRPr/>
            </a:pPr>
            <a:r>
              <a:rPr lang="en-US"/>
              <a:t>CT4ML (Control Theory for Machine Learning) - NorCal Control 2026 (15 min.)</a:t>
            </a:r>
          </a:p>
        </p:txBody>
      </p:sp>
      <p:sp>
        <p:nvSpPr>
          <p:cNvPr id="6" name="Slide Number Placeholder 5">
            <a:extLst>
              <a:ext uri="{FF2B5EF4-FFF2-40B4-BE49-F238E27FC236}">
                <a16:creationId xmlns:a16="http://schemas.microsoft.com/office/drawing/2014/main" id="{2A16135D-5CD7-9C6F-4DB0-97C2131542AB}"/>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20</a:t>
            </a:fld>
            <a:r>
              <a:rPr lang="en-US"/>
              <a:t>/1024</a:t>
            </a:r>
          </a:p>
        </p:txBody>
      </p:sp>
    </p:spTree>
    <p:extLst>
      <p:ext uri="{BB962C8B-B14F-4D97-AF65-F5344CB8AC3E}">
        <p14:creationId xmlns:p14="http://schemas.microsoft.com/office/powerpoint/2010/main" val="257145213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45AD0-D82E-BEF5-1225-599C31F5419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953DA16-9F0F-91EB-5F81-BC423B8E3C0B}"/>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A2FEE1F6-DB38-F610-C777-26B5B2F49EF6}"/>
              </a:ext>
            </a:extLst>
          </p:cNvPr>
          <p:cNvSpPr>
            <a:spLocks noGrp="1"/>
          </p:cNvSpPr>
          <p:nvPr>
            <p:ph type="dt" sz="half" idx="10"/>
          </p:nvPr>
        </p:nvSpPr>
        <p:spPr/>
        <p:txBody>
          <a:bodyPr/>
          <a:lstStyle/>
          <a:p>
            <a:pPr>
              <a:defRPr/>
            </a:pPr>
            <a:fld id="{62548F1D-E9FA-48A2-8FDF-6AA9504F7872}" type="datetime1">
              <a:rPr lang="en-US" smtClean="0"/>
              <a:t>4/17/2026</a:t>
            </a:fld>
            <a:endParaRPr lang="en-US" dirty="0"/>
          </a:p>
        </p:txBody>
      </p:sp>
      <p:sp>
        <p:nvSpPr>
          <p:cNvPr id="5" name="Footer Placeholder 4">
            <a:extLst>
              <a:ext uri="{FF2B5EF4-FFF2-40B4-BE49-F238E27FC236}">
                <a16:creationId xmlns:a16="http://schemas.microsoft.com/office/drawing/2014/main" id="{37BE5940-DD4F-227E-9E72-188837C71028}"/>
              </a:ext>
            </a:extLst>
          </p:cNvPr>
          <p:cNvSpPr>
            <a:spLocks noGrp="1"/>
          </p:cNvSpPr>
          <p:nvPr>
            <p:ph type="ftr" sz="quarter" idx="11"/>
          </p:nvPr>
        </p:nvSpPr>
        <p:spPr>
          <a:xfrm>
            <a:off x="1908175" y="6524625"/>
            <a:ext cx="7056438" cy="404812"/>
          </a:xfrm>
        </p:spPr>
        <p:txBody>
          <a:bodyPr/>
          <a:lstStyle/>
          <a:p>
            <a:r>
              <a:rPr lang="en-US" altLang="zh-CN"/>
              <a:t>CT4ML (Control Theory for Machine Learning) - NorCal Control 2026 (15 min.)</a:t>
            </a:r>
            <a:endParaRPr lang="en-US" dirty="0"/>
          </a:p>
        </p:txBody>
      </p:sp>
      <p:sp>
        <p:nvSpPr>
          <p:cNvPr id="6" name="Slide Number Placeholder 5">
            <a:extLst>
              <a:ext uri="{FF2B5EF4-FFF2-40B4-BE49-F238E27FC236}">
                <a16:creationId xmlns:a16="http://schemas.microsoft.com/office/drawing/2014/main" id="{FAEB0427-5F55-0D48-AE26-3A71EBF16ACA}"/>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21</a:t>
            </a:fld>
            <a:r>
              <a:rPr lang="en-US"/>
              <a:t>/1024</a:t>
            </a:r>
            <a:endParaRPr lang="en-US" dirty="0"/>
          </a:p>
        </p:txBody>
      </p:sp>
      <p:sp>
        <p:nvSpPr>
          <p:cNvPr id="8" name="TextBox 7">
            <a:extLst>
              <a:ext uri="{FF2B5EF4-FFF2-40B4-BE49-F238E27FC236}">
                <a16:creationId xmlns:a16="http://schemas.microsoft.com/office/drawing/2014/main" id="{3BC2FE5A-B623-6A0E-0C1A-29789665CD36}"/>
              </a:ext>
            </a:extLst>
          </p:cNvPr>
          <p:cNvSpPr txBox="1"/>
          <p:nvPr/>
        </p:nvSpPr>
        <p:spPr>
          <a:xfrm>
            <a:off x="683568" y="6229647"/>
            <a:ext cx="6237814" cy="461665"/>
          </a:xfrm>
          <a:prstGeom prst="rect">
            <a:avLst/>
          </a:prstGeom>
          <a:noFill/>
        </p:spPr>
        <p:txBody>
          <a:bodyPr wrap="square">
            <a:spAutoFit/>
          </a:bodyPr>
          <a:lstStyle/>
          <a:p>
            <a:r>
              <a:rPr lang="en-US" dirty="0"/>
              <a:t>https://www.sysdo2024.de/en/index.php/</a:t>
            </a:r>
          </a:p>
        </p:txBody>
      </p:sp>
      <p:pic>
        <p:nvPicPr>
          <p:cNvPr id="10" name="Picture 9">
            <a:extLst>
              <a:ext uri="{FF2B5EF4-FFF2-40B4-BE49-F238E27FC236}">
                <a16:creationId xmlns:a16="http://schemas.microsoft.com/office/drawing/2014/main" id="{5DE41A3A-E27A-10E1-616B-9BA35014BF9B}"/>
              </a:ext>
            </a:extLst>
          </p:cNvPr>
          <p:cNvPicPr>
            <a:picLocks noChangeAspect="1"/>
          </p:cNvPicPr>
          <p:nvPr/>
        </p:nvPicPr>
        <p:blipFill>
          <a:blip r:embed="rId2"/>
          <a:stretch>
            <a:fillRect/>
          </a:stretch>
        </p:blipFill>
        <p:spPr>
          <a:xfrm>
            <a:off x="-28512" y="-10021"/>
            <a:ext cx="9144000" cy="6096000"/>
          </a:xfrm>
          <a:prstGeom prst="rect">
            <a:avLst/>
          </a:prstGeom>
        </p:spPr>
      </p:pic>
    </p:spTree>
    <p:extLst>
      <p:ext uri="{BB962C8B-B14F-4D97-AF65-F5344CB8AC3E}">
        <p14:creationId xmlns:p14="http://schemas.microsoft.com/office/powerpoint/2010/main" val="222228503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5782F-C37D-4A7A-8A07-A4243E78AC21}"/>
              </a:ext>
            </a:extLst>
          </p:cNvPr>
          <p:cNvSpPr>
            <a:spLocks noGrp="1"/>
          </p:cNvSpPr>
          <p:nvPr>
            <p:ph type="title"/>
          </p:nvPr>
        </p:nvSpPr>
        <p:spPr>
          <a:xfrm>
            <a:off x="107504" y="773946"/>
            <a:ext cx="9036496" cy="1488459"/>
          </a:xfrm>
        </p:spPr>
        <p:txBody>
          <a:bodyPr/>
          <a:lstStyle/>
          <a:p>
            <a:pPr algn="l"/>
            <a:r>
              <a:rPr lang="en-US" sz="4000" b="1" u="sng" dirty="0">
                <a:solidFill>
                  <a:srgbClr val="FF0000"/>
                </a:solidFill>
              </a:rPr>
              <a:t>What control community can/should offer to AI/ML community?</a:t>
            </a:r>
            <a:endParaRPr lang="en-US" sz="4000" dirty="0"/>
          </a:p>
        </p:txBody>
      </p:sp>
      <p:sp>
        <p:nvSpPr>
          <p:cNvPr id="3" name="Content Placeholder 2">
            <a:extLst>
              <a:ext uri="{FF2B5EF4-FFF2-40B4-BE49-F238E27FC236}">
                <a16:creationId xmlns:a16="http://schemas.microsoft.com/office/drawing/2014/main" id="{43441F7C-7E65-49F2-A5FA-B8ECFF3EAFCD}"/>
              </a:ext>
            </a:extLst>
          </p:cNvPr>
          <p:cNvSpPr>
            <a:spLocks noGrp="1"/>
          </p:cNvSpPr>
          <p:nvPr>
            <p:ph idx="1"/>
          </p:nvPr>
        </p:nvSpPr>
        <p:spPr>
          <a:xfrm>
            <a:off x="237711" y="2437728"/>
            <a:ext cx="6782561" cy="2880172"/>
          </a:xfrm>
        </p:spPr>
        <p:txBody>
          <a:bodyPr/>
          <a:lstStyle/>
          <a:p>
            <a:r>
              <a:rPr lang="en-US" b="1" i="1" dirty="0"/>
              <a:t>“The Three Musketeers”</a:t>
            </a:r>
          </a:p>
          <a:p>
            <a:pPr lvl="1"/>
            <a:r>
              <a:rPr lang="en-US" dirty="0"/>
              <a:t>Internal model principle (IMP)</a:t>
            </a:r>
          </a:p>
          <a:p>
            <a:pPr lvl="1"/>
            <a:r>
              <a:rPr lang="en-US" dirty="0"/>
              <a:t>Nu-Gap metric</a:t>
            </a:r>
          </a:p>
          <a:p>
            <a:pPr lvl="1"/>
            <a:r>
              <a:rPr lang="en-US" dirty="0"/>
              <a:t>Model discrimination </a:t>
            </a:r>
            <a:r>
              <a:rPr lang="en-US" sz="2800" dirty="0"/>
              <a:t>(</a:t>
            </a:r>
            <a:r>
              <a:rPr lang="en-US" sz="2800" dirty="0" err="1"/>
              <a:t>Maciejowski</a:t>
            </a:r>
            <a:r>
              <a:rPr lang="en-US" sz="2800" dirty="0"/>
              <a:t>, 1979, </a:t>
            </a:r>
            <a:r>
              <a:rPr lang="en-US" sz="2800" dirty="0" err="1"/>
              <a:t>Automatica</a:t>
            </a:r>
            <a:r>
              <a:rPr lang="en-US" sz="2800" dirty="0"/>
              <a:t> 15:5)</a:t>
            </a:r>
            <a:r>
              <a:rPr lang="en-US" dirty="0"/>
              <a:t> </a:t>
            </a:r>
            <a:r>
              <a:rPr lang="en-US" sz="1800" dirty="0">
                <a:hlinkClick r:id="rId2"/>
              </a:rPr>
              <a:t>https://doi.org/10.1016/0005-1098(79)90006-2</a:t>
            </a:r>
            <a:r>
              <a:rPr lang="en-US" sz="1800" dirty="0"/>
              <a:t> </a:t>
            </a:r>
            <a:endParaRPr lang="en-US" dirty="0"/>
          </a:p>
        </p:txBody>
      </p:sp>
      <p:sp>
        <p:nvSpPr>
          <p:cNvPr id="4" name="Date Placeholder 3">
            <a:extLst>
              <a:ext uri="{FF2B5EF4-FFF2-40B4-BE49-F238E27FC236}">
                <a16:creationId xmlns:a16="http://schemas.microsoft.com/office/drawing/2014/main" id="{E10742CE-5004-4492-8858-10D57EC77392}"/>
              </a:ext>
            </a:extLst>
          </p:cNvPr>
          <p:cNvSpPr>
            <a:spLocks noGrp="1"/>
          </p:cNvSpPr>
          <p:nvPr>
            <p:ph type="dt" sz="half" idx="10"/>
          </p:nvPr>
        </p:nvSpPr>
        <p:spPr/>
        <p:txBody>
          <a:bodyPr/>
          <a:lstStyle/>
          <a:p>
            <a:pPr>
              <a:defRPr/>
            </a:pPr>
            <a:fld id="{34B115B5-F34E-48F6-8768-C9B6E1AFA86C}" type="datetime1">
              <a:rPr lang="en-US" smtClean="0"/>
              <a:t>4/17/2026</a:t>
            </a:fld>
            <a:endParaRPr lang="en-US"/>
          </a:p>
        </p:txBody>
      </p:sp>
      <p:sp>
        <p:nvSpPr>
          <p:cNvPr id="5" name="Footer Placeholder 4">
            <a:extLst>
              <a:ext uri="{FF2B5EF4-FFF2-40B4-BE49-F238E27FC236}">
                <a16:creationId xmlns:a16="http://schemas.microsoft.com/office/drawing/2014/main" id="{CBDD605F-1663-4726-A2E8-A4EDDED56E45}"/>
              </a:ext>
            </a:extLst>
          </p:cNvPr>
          <p:cNvSpPr>
            <a:spLocks noGrp="1"/>
          </p:cNvSpPr>
          <p:nvPr>
            <p:ph type="ftr" sz="quarter" idx="11"/>
          </p:nvPr>
        </p:nvSpPr>
        <p:spPr>
          <a:xfrm>
            <a:off x="1619673" y="6524625"/>
            <a:ext cx="6984776" cy="333375"/>
          </a:xfrm>
        </p:spPr>
        <p:txBody>
          <a:bodyPr/>
          <a:lstStyle/>
          <a:p>
            <a:pPr>
              <a:defRPr/>
            </a:pPr>
            <a:r>
              <a:rPr lang="en-US" altLang="zh-CN"/>
              <a:t>CT4ML (Control Theory for Machine Learning) - NorCal Control 2026 (15 min.)</a:t>
            </a:r>
            <a:endParaRPr lang="en-US" dirty="0"/>
          </a:p>
        </p:txBody>
      </p:sp>
      <p:sp>
        <p:nvSpPr>
          <p:cNvPr id="6" name="Slide Number Placeholder 5">
            <a:extLst>
              <a:ext uri="{FF2B5EF4-FFF2-40B4-BE49-F238E27FC236}">
                <a16:creationId xmlns:a16="http://schemas.microsoft.com/office/drawing/2014/main" id="{429AA8C9-4042-4B54-8603-18B40DF83ECA}"/>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22</a:t>
            </a:fld>
            <a:r>
              <a:rPr lang="en-US"/>
              <a:t>/1024</a:t>
            </a:r>
          </a:p>
        </p:txBody>
      </p:sp>
      <p:sp>
        <p:nvSpPr>
          <p:cNvPr id="7" name="Rectangle 6">
            <a:extLst>
              <a:ext uri="{FF2B5EF4-FFF2-40B4-BE49-F238E27FC236}">
                <a16:creationId xmlns:a16="http://schemas.microsoft.com/office/drawing/2014/main" id="{4E6D4B29-DAD4-44AC-B746-4AF08D0496D5}"/>
              </a:ext>
            </a:extLst>
          </p:cNvPr>
          <p:cNvSpPr/>
          <p:nvPr/>
        </p:nvSpPr>
        <p:spPr>
          <a:xfrm>
            <a:off x="237711" y="5323084"/>
            <a:ext cx="8712968" cy="1200329"/>
          </a:xfrm>
          <a:prstGeom prst="rect">
            <a:avLst/>
          </a:prstGeom>
        </p:spPr>
        <p:txBody>
          <a:bodyPr wrap="square">
            <a:spAutoFit/>
          </a:bodyPr>
          <a:lstStyle/>
          <a:p>
            <a:r>
              <a:rPr lang="en-US" dirty="0">
                <a:hlinkClick r:id="rId3"/>
              </a:rPr>
              <a:t>https://www.ifac2020.org/program/workshops/machine-learning-meets-model-based-control.html</a:t>
            </a:r>
            <a:r>
              <a:rPr lang="en-US" dirty="0"/>
              <a:t> Eric Kerrigan, Imperial College London, UK</a:t>
            </a:r>
          </a:p>
        </p:txBody>
      </p:sp>
      <p:pic>
        <p:nvPicPr>
          <p:cNvPr id="1026" name="Picture 2" descr="Uncertainty and Feedback">
            <a:extLst>
              <a:ext uri="{FF2B5EF4-FFF2-40B4-BE49-F238E27FC236}">
                <a16:creationId xmlns:a16="http://schemas.microsoft.com/office/drawing/2014/main" id="{E67B64D6-B39D-5404-2D25-B303CD5046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3634" y="1480200"/>
            <a:ext cx="2766814" cy="3897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435457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CC74F-5B99-8054-881C-41D8A124DBC6}"/>
              </a:ext>
            </a:extLst>
          </p:cNvPr>
          <p:cNvSpPr>
            <a:spLocks noGrp="1"/>
          </p:cNvSpPr>
          <p:nvPr>
            <p:ph type="title"/>
          </p:nvPr>
        </p:nvSpPr>
        <p:spPr>
          <a:xfrm>
            <a:off x="-179387" y="333375"/>
            <a:ext cx="9144000" cy="935038"/>
          </a:xfrm>
        </p:spPr>
        <p:txBody>
          <a:bodyPr/>
          <a:lstStyle/>
          <a:p>
            <a:r>
              <a:rPr lang="en-US" sz="2800" dirty="0"/>
              <a:t>https://www.ifac2020.org/program/workshops/index.html</a:t>
            </a:r>
          </a:p>
        </p:txBody>
      </p:sp>
      <p:sp>
        <p:nvSpPr>
          <p:cNvPr id="3" name="Content Placeholder 2">
            <a:extLst>
              <a:ext uri="{FF2B5EF4-FFF2-40B4-BE49-F238E27FC236}">
                <a16:creationId xmlns:a16="http://schemas.microsoft.com/office/drawing/2014/main" id="{84BB52C7-2D80-46F5-7A51-813F7B867306}"/>
              </a:ext>
            </a:extLst>
          </p:cNvPr>
          <p:cNvSpPr>
            <a:spLocks noGrp="1"/>
          </p:cNvSpPr>
          <p:nvPr>
            <p:ph idx="1"/>
          </p:nvPr>
        </p:nvSpPr>
        <p:spPr>
          <a:xfrm>
            <a:off x="179387" y="1196752"/>
            <a:ext cx="8785225" cy="4321175"/>
          </a:xfrm>
        </p:spPr>
        <p:txBody>
          <a:bodyPr/>
          <a:lstStyle/>
          <a:p>
            <a:pPr algn="l"/>
            <a:r>
              <a:rPr lang="en-US" sz="2000" b="1" i="0" dirty="0">
                <a:solidFill>
                  <a:srgbClr val="333333"/>
                </a:solidFill>
                <a:effectLst/>
                <a:latin typeface="Muli"/>
              </a:rPr>
              <a:t>Full day tutorial workshops</a:t>
            </a:r>
            <a:endParaRPr lang="en-US" sz="2000" b="0" i="0" dirty="0">
              <a:solidFill>
                <a:srgbClr val="333333"/>
              </a:solidFill>
              <a:effectLst/>
              <a:latin typeface="Muli"/>
            </a:endParaRPr>
          </a:p>
          <a:p>
            <a:pPr algn="l">
              <a:buFont typeface="Arial" panose="020B0604020202020204" pitchFamily="34" charset="0"/>
              <a:buChar char="•"/>
            </a:pPr>
            <a:r>
              <a:rPr lang="en-US" sz="2000" b="0" i="0" u="sng" dirty="0">
                <a:solidFill>
                  <a:srgbClr val="253788"/>
                </a:solidFill>
                <a:effectLst/>
                <a:latin typeface="Muli"/>
                <a:hlinkClick r:id="rId3"/>
              </a:rPr>
              <a:t>Advanced Topics in PID Control System Design, Automatic Tuning and Applications</a:t>
            </a:r>
            <a:endParaRPr lang="en-US" sz="2000" b="0" i="0" dirty="0">
              <a:solidFill>
                <a:srgbClr val="333333"/>
              </a:solidFill>
              <a:effectLst/>
              <a:latin typeface="Muli"/>
            </a:endParaRPr>
          </a:p>
          <a:p>
            <a:pPr algn="l">
              <a:buFont typeface="Arial" panose="020B0604020202020204" pitchFamily="34" charset="0"/>
              <a:buChar char="•"/>
            </a:pPr>
            <a:r>
              <a:rPr lang="en-US" sz="2000" b="0" i="0" u="sng" dirty="0">
                <a:solidFill>
                  <a:srgbClr val="253788"/>
                </a:solidFill>
                <a:effectLst/>
                <a:latin typeface="Muli"/>
                <a:hlinkClick r:id="rId4"/>
              </a:rPr>
              <a:t>Analysis and Control for Resilience of Discrete Event Systems</a:t>
            </a:r>
            <a:endParaRPr lang="en-US" sz="2000" b="0" i="0" dirty="0">
              <a:solidFill>
                <a:srgbClr val="333333"/>
              </a:solidFill>
              <a:effectLst/>
              <a:latin typeface="Muli"/>
            </a:endParaRPr>
          </a:p>
          <a:p>
            <a:pPr algn="l">
              <a:buFont typeface="Arial" panose="020B0604020202020204" pitchFamily="34" charset="0"/>
              <a:buChar char="•"/>
            </a:pPr>
            <a:r>
              <a:rPr lang="en-US" sz="2000" b="0" i="0" u="sng" dirty="0">
                <a:solidFill>
                  <a:srgbClr val="253788"/>
                </a:solidFill>
                <a:effectLst/>
                <a:latin typeface="Muli"/>
                <a:hlinkClick r:id="rId5"/>
              </a:rPr>
              <a:t>Analysis, Control, and Learning of Dynamic Ensemble and Population Systems</a:t>
            </a:r>
            <a:endParaRPr lang="en-US" sz="2000" b="0" i="0" dirty="0">
              <a:solidFill>
                <a:srgbClr val="333333"/>
              </a:solidFill>
              <a:effectLst/>
              <a:latin typeface="Muli"/>
            </a:endParaRPr>
          </a:p>
          <a:p>
            <a:pPr algn="l">
              <a:buFont typeface="Arial" panose="020B0604020202020204" pitchFamily="34" charset="0"/>
              <a:buChar char="•"/>
            </a:pPr>
            <a:r>
              <a:rPr lang="en-US" sz="2000" b="0" i="0" u="sng" dirty="0">
                <a:solidFill>
                  <a:srgbClr val="253788"/>
                </a:solidFill>
                <a:effectLst/>
                <a:latin typeface="Muli"/>
                <a:hlinkClick r:id="rId6"/>
              </a:rPr>
              <a:t>Bayesian and Kernel-Based Methods in Learning Dynamical Systems</a:t>
            </a:r>
            <a:endParaRPr lang="en-US" sz="2000" b="0" i="0" dirty="0">
              <a:solidFill>
                <a:srgbClr val="333333"/>
              </a:solidFill>
              <a:effectLst/>
              <a:latin typeface="Muli"/>
            </a:endParaRPr>
          </a:p>
          <a:p>
            <a:pPr algn="l">
              <a:buFont typeface="Arial" panose="020B0604020202020204" pitchFamily="34" charset="0"/>
              <a:buChar char="•"/>
            </a:pPr>
            <a:r>
              <a:rPr lang="en-US" sz="2000" b="0" i="0" u="sng" dirty="0">
                <a:solidFill>
                  <a:srgbClr val="253788"/>
                </a:solidFill>
                <a:effectLst/>
                <a:latin typeface="Muli"/>
                <a:hlinkClick r:id="rId7"/>
              </a:rPr>
              <a:t>Data Analytics and Machine Learning for Industrial Alarm Monitoring</a:t>
            </a:r>
            <a:endParaRPr lang="en-US" sz="2000" b="0" i="0" dirty="0">
              <a:solidFill>
                <a:srgbClr val="333333"/>
              </a:solidFill>
              <a:effectLst/>
              <a:latin typeface="Muli"/>
            </a:endParaRPr>
          </a:p>
          <a:p>
            <a:pPr algn="l">
              <a:buFont typeface="Arial" panose="020B0604020202020204" pitchFamily="34" charset="0"/>
              <a:buChar char="•"/>
            </a:pPr>
            <a:r>
              <a:rPr lang="en-US" sz="2000" b="0" i="0" u="sng" dirty="0">
                <a:solidFill>
                  <a:srgbClr val="253788"/>
                </a:solidFill>
                <a:effectLst/>
                <a:latin typeface="Muli"/>
                <a:hlinkClick r:id="rId8"/>
              </a:rPr>
              <a:t>Data-based Methods for Interconnected Systems: Theory and Algorithms</a:t>
            </a:r>
            <a:endParaRPr lang="en-US" sz="2000" b="0" i="0" dirty="0">
              <a:solidFill>
                <a:srgbClr val="333333"/>
              </a:solidFill>
              <a:effectLst/>
              <a:latin typeface="Muli"/>
            </a:endParaRPr>
          </a:p>
          <a:p>
            <a:pPr algn="l">
              <a:buFont typeface="Arial" panose="020B0604020202020204" pitchFamily="34" charset="0"/>
              <a:buChar char="•"/>
            </a:pPr>
            <a:r>
              <a:rPr lang="en-US" sz="2000" b="0" i="0" u="sng" dirty="0">
                <a:solidFill>
                  <a:srgbClr val="253788"/>
                </a:solidFill>
                <a:effectLst/>
                <a:latin typeface="Muli"/>
                <a:hlinkClick r:id="rId9"/>
              </a:rPr>
              <a:t>Distributed Optimization for Control and Learning. From Theory to Numerical Software Tools</a:t>
            </a:r>
            <a:endParaRPr lang="en-US" sz="2000" b="0" i="0" dirty="0">
              <a:solidFill>
                <a:srgbClr val="333333"/>
              </a:solidFill>
              <a:effectLst/>
              <a:latin typeface="Muli"/>
            </a:endParaRPr>
          </a:p>
          <a:p>
            <a:pPr algn="l">
              <a:buFont typeface="Arial" panose="020B0604020202020204" pitchFamily="34" charset="0"/>
              <a:buChar char="•"/>
            </a:pPr>
            <a:r>
              <a:rPr lang="en-US" sz="2000" b="0" i="0" u="sng" dirty="0">
                <a:solidFill>
                  <a:srgbClr val="253788"/>
                </a:solidFill>
                <a:effectLst/>
                <a:latin typeface="Muli"/>
                <a:hlinkClick r:id="rId10"/>
              </a:rPr>
              <a:t>Input-to-state stability and control of infinite-dimensional systems</a:t>
            </a:r>
            <a:endParaRPr lang="en-US" sz="2000" b="0" i="0" dirty="0">
              <a:solidFill>
                <a:srgbClr val="333333"/>
              </a:solidFill>
              <a:effectLst/>
              <a:latin typeface="Muli"/>
            </a:endParaRPr>
          </a:p>
          <a:p>
            <a:pPr algn="l">
              <a:buFont typeface="Arial" panose="020B0604020202020204" pitchFamily="34" charset="0"/>
              <a:buChar char="•"/>
            </a:pPr>
            <a:r>
              <a:rPr lang="en-US" sz="2000" b="0" i="0" u="sng" dirty="0">
                <a:solidFill>
                  <a:srgbClr val="FF0000"/>
                </a:solidFill>
                <a:effectLst/>
                <a:latin typeface="Muli"/>
                <a:hlinkClick r:id="rId11">
                  <a:extLst>
                    <a:ext uri="{A12FA001-AC4F-418D-AE19-62706E023703}">
                      <ahyp:hlinkClr xmlns:ahyp="http://schemas.microsoft.com/office/drawing/2018/hyperlinkcolor" val="tx"/>
                    </a:ext>
                  </a:extLst>
                </a:hlinkClick>
              </a:rPr>
              <a:t>Machine Learning meets Model-based Control</a:t>
            </a:r>
            <a:endParaRPr lang="en-US" sz="2000" b="0" i="0" dirty="0">
              <a:solidFill>
                <a:srgbClr val="FF0000"/>
              </a:solidFill>
              <a:effectLst/>
              <a:latin typeface="Muli"/>
            </a:endParaRPr>
          </a:p>
          <a:p>
            <a:pPr algn="l">
              <a:buFont typeface="Arial" panose="020B0604020202020204" pitchFamily="34" charset="0"/>
              <a:buChar char="•"/>
            </a:pPr>
            <a:r>
              <a:rPr lang="en-US" sz="2000" b="0" i="0" u="sng" dirty="0">
                <a:solidFill>
                  <a:srgbClr val="253788"/>
                </a:solidFill>
                <a:effectLst/>
                <a:latin typeface="Muli"/>
                <a:hlinkClick r:id="rId12"/>
              </a:rPr>
              <a:t>Model Predictive Control of Hybrid Dynamical Systems</a:t>
            </a:r>
            <a:endParaRPr lang="en-US" sz="2000" b="0" i="0" dirty="0">
              <a:solidFill>
                <a:srgbClr val="333333"/>
              </a:solidFill>
              <a:effectLst/>
              <a:latin typeface="Muli"/>
            </a:endParaRPr>
          </a:p>
          <a:p>
            <a:pPr algn="l">
              <a:buFont typeface="Arial" panose="020B0604020202020204" pitchFamily="34" charset="0"/>
              <a:buChar char="•"/>
            </a:pPr>
            <a:r>
              <a:rPr lang="en-US" sz="2000" b="0" i="0" u="sng" dirty="0">
                <a:solidFill>
                  <a:srgbClr val="253788"/>
                </a:solidFill>
                <a:effectLst/>
                <a:latin typeface="Muli"/>
                <a:hlinkClick r:id="rId13"/>
              </a:rPr>
              <a:t>Set-based methods in estimation and control</a:t>
            </a:r>
            <a:endParaRPr lang="en-US" sz="2000" b="0" i="0" dirty="0">
              <a:solidFill>
                <a:srgbClr val="333333"/>
              </a:solidFill>
              <a:effectLst/>
              <a:latin typeface="Muli"/>
            </a:endParaRPr>
          </a:p>
          <a:p>
            <a:endParaRPr lang="en-US" sz="2000" dirty="0"/>
          </a:p>
        </p:txBody>
      </p:sp>
      <p:sp>
        <p:nvSpPr>
          <p:cNvPr id="4" name="Date Placeholder 3">
            <a:extLst>
              <a:ext uri="{FF2B5EF4-FFF2-40B4-BE49-F238E27FC236}">
                <a16:creationId xmlns:a16="http://schemas.microsoft.com/office/drawing/2014/main" id="{9408EDFF-E2F1-6EC2-5D0F-4D65E07489DC}"/>
              </a:ext>
            </a:extLst>
          </p:cNvPr>
          <p:cNvSpPr>
            <a:spLocks noGrp="1"/>
          </p:cNvSpPr>
          <p:nvPr>
            <p:ph type="dt" sz="half" idx="10"/>
          </p:nvPr>
        </p:nvSpPr>
        <p:spPr/>
        <p:txBody>
          <a:bodyPr/>
          <a:lstStyle/>
          <a:p>
            <a:pPr>
              <a:defRPr/>
            </a:pPr>
            <a:fld id="{153896EE-D49A-4111-8E44-281F86333DB8}" type="datetime1">
              <a:rPr lang="en-US" smtClean="0"/>
              <a:t>4/17/2026</a:t>
            </a:fld>
            <a:endParaRPr lang="en-US"/>
          </a:p>
        </p:txBody>
      </p:sp>
      <p:sp>
        <p:nvSpPr>
          <p:cNvPr id="5" name="Footer Placeholder 4">
            <a:extLst>
              <a:ext uri="{FF2B5EF4-FFF2-40B4-BE49-F238E27FC236}">
                <a16:creationId xmlns:a16="http://schemas.microsoft.com/office/drawing/2014/main" id="{B2C15F1A-9C9B-C346-0D1D-CAECCE57A1D6}"/>
              </a:ext>
            </a:extLst>
          </p:cNvPr>
          <p:cNvSpPr>
            <a:spLocks noGrp="1"/>
          </p:cNvSpPr>
          <p:nvPr>
            <p:ph type="ftr" sz="quarter" idx="11"/>
          </p:nvPr>
        </p:nvSpPr>
        <p:spPr/>
        <p:txBody>
          <a:bodyPr/>
          <a:lstStyle/>
          <a:p>
            <a:pPr>
              <a:defRPr/>
            </a:pPr>
            <a:r>
              <a:rPr lang="en-US"/>
              <a:t>CT4ML (Control Theory for Machine Learning) - NorCal Control 2026 (15 min.)</a:t>
            </a:r>
          </a:p>
        </p:txBody>
      </p:sp>
      <p:sp>
        <p:nvSpPr>
          <p:cNvPr id="6" name="Slide Number Placeholder 5">
            <a:extLst>
              <a:ext uri="{FF2B5EF4-FFF2-40B4-BE49-F238E27FC236}">
                <a16:creationId xmlns:a16="http://schemas.microsoft.com/office/drawing/2014/main" id="{0483CF09-B7CA-0B05-9E3E-47ACA281122B}"/>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23</a:t>
            </a:fld>
            <a:r>
              <a:rPr lang="en-US"/>
              <a:t>/1024</a:t>
            </a:r>
          </a:p>
        </p:txBody>
      </p:sp>
    </p:spTree>
    <p:extLst>
      <p:ext uri="{BB962C8B-B14F-4D97-AF65-F5344CB8AC3E}">
        <p14:creationId xmlns:p14="http://schemas.microsoft.com/office/powerpoint/2010/main" val="234548281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B9C59-A6E4-BB89-951F-57CF05DEF2E3}"/>
              </a:ext>
            </a:extLst>
          </p:cNvPr>
          <p:cNvSpPr>
            <a:spLocks noGrp="1"/>
          </p:cNvSpPr>
          <p:nvPr>
            <p:ph type="title"/>
          </p:nvPr>
        </p:nvSpPr>
        <p:spPr>
          <a:xfrm>
            <a:off x="0" y="620713"/>
            <a:ext cx="9144000" cy="538956"/>
          </a:xfrm>
        </p:spPr>
        <p:txBody>
          <a:bodyPr/>
          <a:lstStyle/>
          <a:p>
            <a:r>
              <a:rPr lang="en-US" sz="3600" b="0" i="0" u="sng" dirty="0">
                <a:solidFill>
                  <a:srgbClr val="253788"/>
                </a:solidFill>
                <a:effectLst/>
                <a:latin typeface="Muli"/>
                <a:hlinkClick r:id="rId2"/>
              </a:rPr>
              <a:t>Machine Learning meets Model-based Control</a:t>
            </a:r>
            <a:endParaRPr lang="en-US" sz="3600" dirty="0"/>
          </a:p>
        </p:txBody>
      </p:sp>
      <p:sp>
        <p:nvSpPr>
          <p:cNvPr id="3" name="Content Placeholder 2">
            <a:extLst>
              <a:ext uri="{FF2B5EF4-FFF2-40B4-BE49-F238E27FC236}">
                <a16:creationId xmlns:a16="http://schemas.microsoft.com/office/drawing/2014/main" id="{730F0865-A4FC-2883-877A-AB8E3B15A634}"/>
              </a:ext>
            </a:extLst>
          </p:cNvPr>
          <p:cNvSpPr>
            <a:spLocks noGrp="1"/>
          </p:cNvSpPr>
          <p:nvPr>
            <p:ph idx="1"/>
          </p:nvPr>
        </p:nvSpPr>
        <p:spPr>
          <a:xfrm>
            <a:off x="179387" y="1268412"/>
            <a:ext cx="8785225" cy="4321175"/>
          </a:xfrm>
        </p:spPr>
        <p:txBody>
          <a:bodyPr/>
          <a:lstStyle/>
          <a:p>
            <a:r>
              <a:rPr lang="en-US" sz="2400" b="1" dirty="0">
                <a:solidFill>
                  <a:srgbClr val="333333"/>
                </a:solidFill>
                <a:effectLst/>
                <a:latin typeface="Muli"/>
              </a:rPr>
              <a:t>Speakers</a:t>
            </a:r>
          </a:p>
          <a:p>
            <a:pPr algn="l">
              <a:buFont typeface="Arial" panose="020B0604020202020204" pitchFamily="34" charset="0"/>
              <a:buChar char="•"/>
            </a:pPr>
            <a:r>
              <a:rPr lang="en-US" sz="2400" b="0" i="0" dirty="0">
                <a:solidFill>
                  <a:srgbClr val="333333"/>
                </a:solidFill>
                <a:effectLst/>
                <a:latin typeface="Muli"/>
              </a:rPr>
              <a:t>Alberto </a:t>
            </a:r>
            <a:r>
              <a:rPr lang="en-US" sz="2400" b="0" i="0" dirty="0" err="1">
                <a:solidFill>
                  <a:srgbClr val="333333"/>
                </a:solidFill>
                <a:effectLst/>
                <a:latin typeface="Muli"/>
              </a:rPr>
              <a:t>Bemporad</a:t>
            </a:r>
            <a:r>
              <a:rPr lang="en-US" sz="2400" b="0" i="0" dirty="0">
                <a:solidFill>
                  <a:srgbClr val="333333"/>
                </a:solidFill>
                <a:effectLst/>
                <a:latin typeface="Muli"/>
              </a:rPr>
              <a:t>, IMT School of Advanced Studies Lucca, Italy</a:t>
            </a:r>
          </a:p>
          <a:p>
            <a:pPr algn="l">
              <a:buFont typeface="Arial" panose="020B0604020202020204" pitchFamily="34" charset="0"/>
              <a:buChar char="•"/>
            </a:pPr>
            <a:r>
              <a:rPr lang="en-US" sz="2400" b="0" i="0" dirty="0">
                <a:solidFill>
                  <a:srgbClr val="333333"/>
                </a:solidFill>
                <a:effectLst/>
                <a:latin typeface="Muli"/>
              </a:rPr>
              <a:t>Francesco Borrelli, University of California Berkeley, USA</a:t>
            </a:r>
          </a:p>
          <a:p>
            <a:pPr algn="l">
              <a:buFont typeface="Arial" panose="020B0604020202020204" pitchFamily="34" charset="0"/>
              <a:buChar char="•"/>
            </a:pPr>
            <a:r>
              <a:rPr lang="en-US" sz="2400" b="0" i="0" dirty="0">
                <a:solidFill>
                  <a:srgbClr val="333333"/>
                </a:solidFill>
                <a:effectLst/>
                <a:latin typeface="Muli"/>
              </a:rPr>
              <a:t>Jay H. Lee, Korea Advanced Institute of Science and Technology, South Korea</a:t>
            </a:r>
          </a:p>
          <a:p>
            <a:pPr algn="l">
              <a:buFont typeface="Arial" panose="020B0604020202020204" pitchFamily="34" charset="0"/>
              <a:buChar char="•"/>
            </a:pPr>
            <a:r>
              <a:rPr lang="en-US" sz="2400" b="0" i="0" dirty="0">
                <a:solidFill>
                  <a:srgbClr val="FF0000"/>
                </a:solidFill>
                <a:effectLst/>
                <a:latin typeface="Muli"/>
              </a:rPr>
              <a:t>Eric Kerrigan, Imperial College London, UK</a:t>
            </a:r>
          </a:p>
          <a:p>
            <a:pPr algn="l">
              <a:buFont typeface="Arial" panose="020B0604020202020204" pitchFamily="34" charset="0"/>
              <a:buChar char="•"/>
            </a:pPr>
            <a:r>
              <a:rPr lang="en-US" sz="2400" b="0" i="0" dirty="0">
                <a:solidFill>
                  <a:srgbClr val="333333"/>
                </a:solidFill>
                <a:effectLst/>
                <a:latin typeface="Muli"/>
              </a:rPr>
              <a:t>Matthias Müller, Leibniz University Hannover, Germany</a:t>
            </a:r>
          </a:p>
          <a:p>
            <a:pPr algn="l">
              <a:buFont typeface="Arial" panose="020B0604020202020204" pitchFamily="34" charset="0"/>
              <a:buChar char="•"/>
            </a:pPr>
            <a:r>
              <a:rPr lang="en-US" sz="2400" b="0" i="0" dirty="0">
                <a:solidFill>
                  <a:srgbClr val="333333"/>
                </a:solidFill>
                <a:effectLst/>
                <a:latin typeface="Muli"/>
              </a:rPr>
              <a:t>Sergio Lucia, TU Berlin, Germany</a:t>
            </a:r>
          </a:p>
          <a:p>
            <a:pPr algn="l">
              <a:buFont typeface="Arial" panose="020B0604020202020204" pitchFamily="34" charset="0"/>
              <a:buChar char="•"/>
            </a:pPr>
            <a:r>
              <a:rPr lang="en-US" sz="2400" b="0" i="0" dirty="0">
                <a:solidFill>
                  <a:srgbClr val="333333"/>
                </a:solidFill>
                <a:effectLst/>
                <a:latin typeface="Muli"/>
              </a:rPr>
              <a:t>Michal </a:t>
            </a:r>
            <a:r>
              <a:rPr lang="en-US" sz="2400" b="0" i="0" dirty="0" err="1">
                <a:solidFill>
                  <a:srgbClr val="333333"/>
                </a:solidFill>
                <a:effectLst/>
                <a:latin typeface="Muli"/>
              </a:rPr>
              <a:t>Kvasnica</a:t>
            </a:r>
            <a:r>
              <a:rPr lang="en-US" sz="2400" b="0" i="0" dirty="0">
                <a:solidFill>
                  <a:srgbClr val="333333"/>
                </a:solidFill>
                <a:effectLst/>
                <a:latin typeface="Muli"/>
              </a:rPr>
              <a:t>, Slovak University of Technology in Bratislava, Slovakia</a:t>
            </a:r>
          </a:p>
          <a:p>
            <a:pPr algn="l">
              <a:buFont typeface="Arial" panose="020B0604020202020204" pitchFamily="34" charset="0"/>
              <a:buChar char="•"/>
            </a:pPr>
            <a:r>
              <a:rPr lang="en-US" sz="2400" b="0" i="0" dirty="0">
                <a:solidFill>
                  <a:srgbClr val="333333"/>
                </a:solidFill>
                <a:effectLst/>
                <a:latin typeface="Muli"/>
              </a:rPr>
              <a:t>Ugo </a:t>
            </a:r>
            <a:r>
              <a:rPr lang="en-US" sz="2400" b="0" i="0" dirty="0" err="1">
                <a:solidFill>
                  <a:srgbClr val="333333"/>
                </a:solidFill>
                <a:effectLst/>
                <a:latin typeface="Muli"/>
              </a:rPr>
              <a:t>Rosolia</a:t>
            </a:r>
            <a:r>
              <a:rPr lang="en-US" sz="2400" b="0" i="0" dirty="0">
                <a:solidFill>
                  <a:srgbClr val="333333"/>
                </a:solidFill>
                <a:effectLst/>
                <a:latin typeface="Muli"/>
              </a:rPr>
              <a:t>, Caltech, USA</a:t>
            </a:r>
          </a:p>
          <a:p>
            <a:pPr algn="l">
              <a:buFont typeface="Arial" panose="020B0604020202020204" pitchFamily="34" charset="0"/>
              <a:buChar char="•"/>
            </a:pPr>
            <a:r>
              <a:rPr lang="en-US" sz="2400" b="0" i="0" dirty="0">
                <a:solidFill>
                  <a:srgbClr val="333333"/>
                </a:solidFill>
                <a:effectLst/>
                <a:latin typeface="Muli"/>
              </a:rPr>
              <a:t>Melanie </a:t>
            </a:r>
            <a:r>
              <a:rPr lang="en-US" sz="2400" b="0" i="0" dirty="0" err="1">
                <a:solidFill>
                  <a:srgbClr val="333333"/>
                </a:solidFill>
                <a:effectLst/>
                <a:latin typeface="Muli"/>
              </a:rPr>
              <a:t>Zeilinger</a:t>
            </a:r>
            <a:r>
              <a:rPr lang="en-US" sz="2400" b="0" i="0" dirty="0">
                <a:solidFill>
                  <a:srgbClr val="333333"/>
                </a:solidFill>
                <a:effectLst/>
                <a:latin typeface="Muli"/>
              </a:rPr>
              <a:t>, ETH Zürich, Switzerland</a:t>
            </a:r>
          </a:p>
          <a:p>
            <a:endParaRPr lang="en-US" sz="2400" dirty="0"/>
          </a:p>
        </p:txBody>
      </p:sp>
      <p:sp>
        <p:nvSpPr>
          <p:cNvPr id="4" name="Date Placeholder 3">
            <a:extLst>
              <a:ext uri="{FF2B5EF4-FFF2-40B4-BE49-F238E27FC236}">
                <a16:creationId xmlns:a16="http://schemas.microsoft.com/office/drawing/2014/main" id="{3D534FB1-E378-15E3-7E1D-33F0781D8FA2}"/>
              </a:ext>
            </a:extLst>
          </p:cNvPr>
          <p:cNvSpPr>
            <a:spLocks noGrp="1"/>
          </p:cNvSpPr>
          <p:nvPr>
            <p:ph type="dt" sz="half" idx="10"/>
          </p:nvPr>
        </p:nvSpPr>
        <p:spPr/>
        <p:txBody>
          <a:bodyPr/>
          <a:lstStyle/>
          <a:p>
            <a:pPr>
              <a:defRPr/>
            </a:pPr>
            <a:fld id="{35A8BBAE-234B-41B9-B0C4-CB33EE3C11FE}" type="datetime1">
              <a:rPr lang="en-US" smtClean="0"/>
              <a:t>4/17/2026</a:t>
            </a:fld>
            <a:endParaRPr lang="en-US"/>
          </a:p>
        </p:txBody>
      </p:sp>
      <p:sp>
        <p:nvSpPr>
          <p:cNvPr id="5" name="Footer Placeholder 4">
            <a:extLst>
              <a:ext uri="{FF2B5EF4-FFF2-40B4-BE49-F238E27FC236}">
                <a16:creationId xmlns:a16="http://schemas.microsoft.com/office/drawing/2014/main" id="{A5403A7C-6BD7-86F6-8DB7-6EE5808C4B84}"/>
              </a:ext>
            </a:extLst>
          </p:cNvPr>
          <p:cNvSpPr>
            <a:spLocks noGrp="1"/>
          </p:cNvSpPr>
          <p:nvPr>
            <p:ph type="ftr" sz="quarter" idx="11"/>
          </p:nvPr>
        </p:nvSpPr>
        <p:spPr/>
        <p:txBody>
          <a:bodyPr/>
          <a:lstStyle/>
          <a:p>
            <a:pPr>
              <a:defRPr/>
            </a:pPr>
            <a:r>
              <a:rPr lang="en-US"/>
              <a:t>CT4ML (Control Theory for Machine Learning) - NorCal Control 2026 (15 min.)</a:t>
            </a:r>
          </a:p>
        </p:txBody>
      </p:sp>
      <p:sp>
        <p:nvSpPr>
          <p:cNvPr id="6" name="Slide Number Placeholder 5">
            <a:extLst>
              <a:ext uri="{FF2B5EF4-FFF2-40B4-BE49-F238E27FC236}">
                <a16:creationId xmlns:a16="http://schemas.microsoft.com/office/drawing/2014/main" id="{4DD3C77C-6B84-CC33-63B7-0D2CE7490114}"/>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24</a:t>
            </a:fld>
            <a:r>
              <a:rPr lang="en-US"/>
              <a:t>/1024</a:t>
            </a:r>
          </a:p>
        </p:txBody>
      </p:sp>
    </p:spTree>
    <p:extLst>
      <p:ext uri="{BB962C8B-B14F-4D97-AF65-F5344CB8AC3E}">
        <p14:creationId xmlns:p14="http://schemas.microsoft.com/office/powerpoint/2010/main" val="51356321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246F80-461C-DDB7-4CBC-29835495807D}"/>
              </a:ext>
            </a:extLst>
          </p:cNvPr>
          <p:cNvSpPr>
            <a:spLocks noGrp="1"/>
          </p:cNvSpPr>
          <p:nvPr>
            <p:ph idx="1"/>
          </p:nvPr>
        </p:nvSpPr>
        <p:spPr>
          <a:xfrm>
            <a:off x="107156" y="692150"/>
            <a:ext cx="8857332" cy="5832475"/>
          </a:xfrm>
        </p:spPr>
        <p:txBody>
          <a:bodyPr/>
          <a:lstStyle/>
          <a:p>
            <a:r>
              <a:rPr lang="en-US" sz="2400" i="0" dirty="0">
                <a:solidFill>
                  <a:srgbClr val="333333"/>
                </a:solidFill>
                <a:effectLst/>
                <a:latin typeface="Muli"/>
              </a:rPr>
              <a:t>Machine Learning: A New ICE (Identification, Control, Estimation) Age?  Alberto </a:t>
            </a:r>
            <a:r>
              <a:rPr lang="en-US" sz="2400" i="0" dirty="0" err="1">
                <a:solidFill>
                  <a:srgbClr val="333333"/>
                </a:solidFill>
                <a:effectLst/>
                <a:latin typeface="Muli"/>
              </a:rPr>
              <a:t>Bemporad</a:t>
            </a:r>
            <a:endParaRPr lang="en-US" sz="2400" i="0" dirty="0">
              <a:solidFill>
                <a:srgbClr val="333333"/>
              </a:solidFill>
              <a:effectLst/>
              <a:latin typeface="Muli"/>
            </a:endParaRPr>
          </a:p>
          <a:p>
            <a:r>
              <a:rPr lang="en-US" sz="2400" i="0" dirty="0">
                <a:solidFill>
                  <a:srgbClr val="333333"/>
                </a:solidFill>
                <a:effectLst/>
                <a:latin typeface="Muli"/>
              </a:rPr>
              <a:t>Learning Predictive Control and Dynamic Programming, Francesco Borrelli and Ugo </a:t>
            </a:r>
            <a:r>
              <a:rPr lang="en-US" sz="2400" i="0" dirty="0" err="1">
                <a:solidFill>
                  <a:srgbClr val="333333"/>
                </a:solidFill>
                <a:effectLst/>
                <a:latin typeface="Muli"/>
              </a:rPr>
              <a:t>Rosolia</a:t>
            </a:r>
            <a:endParaRPr lang="en-US" sz="2400" dirty="0">
              <a:solidFill>
                <a:srgbClr val="333333"/>
              </a:solidFill>
              <a:latin typeface="Muli"/>
            </a:endParaRPr>
          </a:p>
          <a:p>
            <a:r>
              <a:rPr lang="en-US" sz="2400" i="0" dirty="0">
                <a:solidFill>
                  <a:srgbClr val="333333"/>
                </a:solidFill>
                <a:effectLst/>
                <a:latin typeface="Muli"/>
              </a:rPr>
              <a:t>Reinforcement Learning – Model-Based or Model-Free?, Jay H. Lee</a:t>
            </a:r>
          </a:p>
          <a:p>
            <a:r>
              <a:rPr lang="en-US" sz="2400" i="0" dirty="0">
                <a:solidFill>
                  <a:srgbClr val="FF0000"/>
                </a:solidFill>
                <a:effectLst/>
                <a:latin typeface="Muli"/>
              </a:rPr>
              <a:t>What the machine should learn about models for control, Eric Kerrigan</a:t>
            </a:r>
          </a:p>
          <a:p>
            <a:r>
              <a:rPr lang="en-US" sz="2400" i="0" dirty="0">
                <a:solidFill>
                  <a:srgbClr val="333333"/>
                </a:solidFill>
                <a:effectLst/>
                <a:latin typeface="Muli"/>
              </a:rPr>
              <a:t>Data- and learning-based model predictive control, Matthias Müller</a:t>
            </a:r>
            <a:endParaRPr lang="en-US" sz="2400" dirty="0">
              <a:solidFill>
                <a:srgbClr val="333333"/>
              </a:solidFill>
              <a:latin typeface="Muli"/>
            </a:endParaRPr>
          </a:p>
          <a:p>
            <a:r>
              <a:rPr lang="en-US" sz="2400" i="0" dirty="0">
                <a:solidFill>
                  <a:srgbClr val="333333"/>
                </a:solidFill>
                <a:effectLst/>
                <a:latin typeface="Muli"/>
              </a:rPr>
              <a:t>Efficient design and probabilistic validation approximate robust MPC controllers based on deep learning, Sergio Lucia</a:t>
            </a:r>
          </a:p>
          <a:p>
            <a:r>
              <a:rPr lang="en-US" sz="2400" i="0" dirty="0">
                <a:solidFill>
                  <a:srgbClr val="333333"/>
                </a:solidFill>
                <a:effectLst/>
                <a:latin typeface="Muli"/>
              </a:rPr>
              <a:t>Learning more from less data: when quality trumps quantity, Michal </a:t>
            </a:r>
            <a:r>
              <a:rPr lang="en-US" sz="2400" i="0" dirty="0" err="1">
                <a:solidFill>
                  <a:srgbClr val="333333"/>
                </a:solidFill>
                <a:effectLst/>
                <a:latin typeface="Muli"/>
              </a:rPr>
              <a:t>Kvasnica</a:t>
            </a:r>
            <a:endParaRPr lang="en-US" sz="2400" dirty="0">
              <a:solidFill>
                <a:srgbClr val="333333"/>
              </a:solidFill>
              <a:latin typeface="Muli"/>
            </a:endParaRPr>
          </a:p>
          <a:p>
            <a:r>
              <a:rPr lang="en-US" sz="2400" i="0" dirty="0">
                <a:solidFill>
                  <a:srgbClr val="333333"/>
                </a:solidFill>
                <a:effectLst/>
                <a:latin typeface="Muli"/>
              </a:rPr>
              <a:t>Towards Safe Learning in Complex Control Systems, Melanie </a:t>
            </a:r>
            <a:r>
              <a:rPr lang="en-US" sz="2400" i="0" dirty="0" err="1">
                <a:solidFill>
                  <a:srgbClr val="333333"/>
                </a:solidFill>
                <a:effectLst/>
                <a:latin typeface="Muli"/>
              </a:rPr>
              <a:t>Zeilinger</a:t>
            </a:r>
            <a:endParaRPr lang="en-US" sz="2400" dirty="0"/>
          </a:p>
        </p:txBody>
      </p:sp>
      <p:sp>
        <p:nvSpPr>
          <p:cNvPr id="4" name="Date Placeholder 3">
            <a:extLst>
              <a:ext uri="{FF2B5EF4-FFF2-40B4-BE49-F238E27FC236}">
                <a16:creationId xmlns:a16="http://schemas.microsoft.com/office/drawing/2014/main" id="{728F6100-B653-D267-02C2-7EB8524BC43B}"/>
              </a:ext>
            </a:extLst>
          </p:cNvPr>
          <p:cNvSpPr>
            <a:spLocks noGrp="1"/>
          </p:cNvSpPr>
          <p:nvPr>
            <p:ph type="dt" sz="half" idx="10"/>
          </p:nvPr>
        </p:nvSpPr>
        <p:spPr/>
        <p:txBody>
          <a:bodyPr/>
          <a:lstStyle/>
          <a:p>
            <a:pPr>
              <a:defRPr/>
            </a:pPr>
            <a:fld id="{7F7CE3B5-0B85-44B3-803D-3ACBA781ED9D}" type="datetime1">
              <a:rPr lang="en-US" smtClean="0"/>
              <a:t>4/17/2026</a:t>
            </a:fld>
            <a:endParaRPr lang="en-US"/>
          </a:p>
        </p:txBody>
      </p:sp>
      <p:sp>
        <p:nvSpPr>
          <p:cNvPr id="5" name="Footer Placeholder 4">
            <a:extLst>
              <a:ext uri="{FF2B5EF4-FFF2-40B4-BE49-F238E27FC236}">
                <a16:creationId xmlns:a16="http://schemas.microsoft.com/office/drawing/2014/main" id="{CF7C7150-8F1C-D4FF-4308-AA095823137D}"/>
              </a:ext>
            </a:extLst>
          </p:cNvPr>
          <p:cNvSpPr>
            <a:spLocks noGrp="1"/>
          </p:cNvSpPr>
          <p:nvPr>
            <p:ph type="ftr" sz="quarter" idx="11"/>
          </p:nvPr>
        </p:nvSpPr>
        <p:spPr/>
        <p:txBody>
          <a:bodyPr/>
          <a:lstStyle/>
          <a:p>
            <a:pPr>
              <a:defRPr/>
            </a:pPr>
            <a:r>
              <a:rPr lang="en-US"/>
              <a:t>CT4ML (Control Theory for Machine Learning) - NorCal Control 2026 (15 min.)</a:t>
            </a:r>
          </a:p>
        </p:txBody>
      </p:sp>
      <p:sp>
        <p:nvSpPr>
          <p:cNvPr id="6" name="Slide Number Placeholder 5">
            <a:extLst>
              <a:ext uri="{FF2B5EF4-FFF2-40B4-BE49-F238E27FC236}">
                <a16:creationId xmlns:a16="http://schemas.microsoft.com/office/drawing/2014/main" id="{1CB4DD8B-7BA9-E147-B95E-C3DA32FD5FC5}"/>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25</a:t>
            </a:fld>
            <a:r>
              <a:rPr lang="en-US"/>
              <a:t>/1024</a:t>
            </a:r>
          </a:p>
        </p:txBody>
      </p:sp>
    </p:spTree>
    <p:extLst>
      <p:ext uri="{BB962C8B-B14F-4D97-AF65-F5344CB8AC3E}">
        <p14:creationId xmlns:p14="http://schemas.microsoft.com/office/powerpoint/2010/main" val="114482638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26E44-60A0-76FC-4727-FDDECDEA80FB}"/>
              </a:ext>
            </a:extLst>
          </p:cNvPr>
          <p:cNvSpPr>
            <a:spLocks noGrp="1"/>
          </p:cNvSpPr>
          <p:nvPr>
            <p:ph type="title"/>
          </p:nvPr>
        </p:nvSpPr>
        <p:spPr/>
        <p:txBody>
          <a:bodyPr/>
          <a:lstStyle/>
          <a:p>
            <a:r>
              <a:rPr lang="en-US" b="1" i="0" dirty="0">
                <a:solidFill>
                  <a:srgbClr val="333333"/>
                </a:solidFill>
                <a:effectLst/>
                <a:latin typeface="Muli"/>
              </a:rPr>
              <a:t>What the machine should learn about models for control, Eric Kerrigan</a:t>
            </a:r>
            <a:endParaRPr lang="en-US" dirty="0"/>
          </a:p>
        </p:txBody>
      </p:sp>
      <p:sp>
        <p:nvSpPr>
          <p:cNvPr id="3" name="Content Placeholder 2">
            <a:extLst>
              <a:ext uri="{FF2B5EF4-FFF2-40B4-BE49-F238E27FC236}">
                <a16:creationId xmlns:a16="http://schemas.microsoft.com/office/drawing/2014/main" id="{ADF2F71D-A869-CEA2-B1D1-F5ACEB548C2F}"/>
              </a:ext>
            </a:extLst>
          </p:cNvPr>
          <p:cNvSpPr>
            <a:spLocks noGrp="1"/>
          </p:cNvSpPr>
          <p:nvPr>
            <p:ph idx="1"/>
          </p:nvPr>
        </p:nvSpPr>
        <p:spPr/>
        <p:txBody>
          <a:bodyPr/>
          <a:lstStyle/>
          <a:p>
            <a:pPr marL="0" indent="0">
              <a:buNone/>
            </a:pPr>
            <a:r>
              <a:rPr lang="en-US" sz="2000" b="0" i="0" dirty="0">
                <a:solidFill>
                  <a:srgbClr val="333333"/>
                </a:solidFill>
                <a:effectLst/>
                <a:latin typeface="Muli"/>
              </a:rPr>
              <a:t>We revisit, with 20/20 hindsight, three fundamental concepts from the control theory literature, viewed through a machine learning lens from 2020. Within the control community, these concepts are known to various degrees,</a:t>
            </a:r>
            <a:br>
              <a:rPr lang="en-US" sz="2000" dirty="0"/>
            </a:br>
            <a:r>
              <a:rPr lang="en-US" sz="2000" b="0" i="0" dirty="0">
                <a:solidFill>
                  <a:srgbClr val="333333"/>
                </a:solidFill>
                <a:effectLst/>
                <a:latin typeface="Muli"/>
              </a:rPr>
              <a:t>depending on which group you talk to. Outside of control, these concepts are either absent or only partially formed</a:t>
            </a:r>
            <a:r>
              <a:rPr lang="en-US" sz="2000" b="0" i="0" dirty="0">
                <a:solidFill>
                  <a:srgbClr val="333333"/>
                </a:solidFill>
                <a:effectLst/>
                <a:highlight>
                  <a:srgbClr val="FFFF00"/>
                </a:highlight>
                <a:latin typeface="Muli"/>
              </a:rPr>
              <a:t>. The first result to call to mind is the internal model principle of control</a:t>
            </a:r>
            <a:r>
              <a:rPr lang="en-US" sz="2000" b="0" i="0" dirty="0">
                <a:solidFill>
                  <a:srgbClr val="333333"/>
                </a:solidFill>
                <a:effectLst/>
                <a:latin typeface="Muli"/>
              </a:rPr>
              <a:t>, which states that a controller can</a:t>
            </a:r>
            <a:br>
              <a:rPr lang="en-US" sz="2000" dirty="0"/>
            </a:br>
            <a:r>
              <a:rPr lang="en-US" sz="2000" b="0" i="0" dirty="0">
                <a:solidFill>
                  <a:srgbClr val="333333"/>
                </a:solidFill>
                <a:effectLst/>
                <a:latin typeface="Muli"/>
              </a:rPr>
              <a:t>only reject a disturbance if the feedback path contains an internal model of the dynamic structure of the disturbance. </a:t>
            </a:r>
            <a:r>
              <a:rPr lang="en-US" sz="2000" b="0" i="0" dirty="0">
                <a:solidFill>
                  <a:srgbClr val="333333"/>
                </a:solidFill>
                <a:effectLst/>
                <a:highlight>
                  <a:srgbClr val="FFFF00"/>
                </a:highlight>
                <a:latin typeface="Muli"/>
              </a:rPr>
              <a:t>The second is the concept of the gap metric</a:t>
            </a:r>
            <a:r>
              <a:rPr lang="en-US" sz="2000" b="0" i="0" dirty="0">
                <a:solidFill>
                  <a:srgbClr val="333333"/>
                </a:solidFill>
                <a:effectLst/>
                <a:latin typeface="Muli"/>
              </a:rPr>
              <a:t>, which measures how close two systems are from a feedback, rather than open-loop, perspective. </a:t>
            </a:r>
            <a:r>
              <a:rPr lang="en-US" sz="2000" b="0" i="0" dirty="0">
                <a:solidFill>
                  <a:srgbClr val="333333"/>
                </a:solidFill>
                <a:effectLst/>
                <a:highlight>
                  <a:srgbClr val="FFFF00"/>
                </a:highlight>
                <a:latin typeface="Muli"/>
              </a:rPr>
              <a:t>The third, and least widely known, is an extension of algorithmic information theory that allows one to measure the informativeness of a model, particularly if the system is "badly-defined</a:t>
            </a:r>
            <a:r>
              <a:rPr lang="en-US" sz="2000" b="0" i="0" dirty="0">
                <a:solidFill>
                  <a:srgbClr val="333333"/>
                </a:solidFill>
                <a:effectLst/>
                <a:latin typeface="Muli"/>
              </a:rPr>
              <a:t>" [</a:t>
            </a:r>
            <a:r>
              <a:rPr lang="en-US" sz="2000" b="0" i="0" dirty="0" err="1">
                <a:solidFill>
                  <a:srgbClr val="333333"/>
                </a:solidFill>
                <a:effectLst/>
                <a:latin typeface="Muli"/>
              </a:rPr>
              <a:t>Maciejowski</a:t>
            </a:r>
            <a:r>
              <a:rPr lang="en-US" sz="2000" b="0" i="0" dirty="0">
                <a:solidFill>
                  <a:srgbClr val="333333"/>
                </a:solidFill>
                <a:effectLst/>
                <a:latin typeface="Muli"/>
              </a:rPr>
              <a:t>, </a:t>
            </a:r>
            <a:r>
              <a:rPr lang="en-US" sz="2000" b="0" i="0" dirty="0" err="1">
                <a:solidFill>
                  <a:srgbClr val="333333"/>
                </a:solidFill>
                <a:effectLst/>
                <a:latin typeface="Muli"/>
              </a:rPr>
              <a:t>Automatica</a:t>
            </a:r>
            <a:r>
              <a:rPr lang="en-US" sz="2000" b="0" i="0" dirty="0">
                <a:solidFill>
                  <a:srgbClr val="333333"/>
                </a:solidFill>
                <a:effectLst/>
                <a:latin typeface="Muli"/>
              </a:rPr>
              <a:t>, 1979]. These three ideas should be reintroduced, to the control community and beyond, if we are aiming to understand fundamental trade-offs between complexity, robustness and performance when designing learning-based controllers.</a:t>
            </a:r>
            <a:endParaRPr lang="en-US" sz="2000" dirty="0"/>
          </a:p>
        </p:txBody>
      </p:sp>
      <p:sp>
        <p:nvSpPr>
          <p:cNvPr id="4" name="Date Placeholder 3">
            <a:extLst>
              <a:ext uri="{FF2B5EF4-FFF2-40B4-BE49-F238E27FC236}">
                <a16:creationId xmlns:a16="http://schemas.microsoft.com/office/drawing/2014/main" id="{7ECD75F6-6EA8-9973-D142-AA72F32DB511}"/>
              </a:ext>
            </a:extLst>
          </p:cNvPr>
          <p:cNvSpPr>
            <a:spLocks noGrp="1"/>
          </p:cNvSpPr>
          <p:nvPr>
            <p:ph type="dt" sz="half" idx="10"/>
          </p:nvPr>
        </p:nvSpPr>
        <p:spPr/>
        <p:txBody>
          <a:bodyPr/>
          <a:lstStyle/>
          <a:p>
            <a:pPr>
              <a:defRPr/>
            </a:pPr>
            <a:fld id="{79A1BDE1-3B85-4833-AC32-41C0A250CB8B}" type="datetime1">
              <a:rPr lang="en-US" smtClean="0"/>
              <a:t>4/17/2026</a:t>
            </a:fld>
            <a:endParaRPr lang="en-US"/>
          </a:p>
        </p:txBody>
      </p:sp>
      <p:sp>
        <p:nvSpPr>
          <p:cNvPr id="5" name="Footer Placeholder 4">
            <a:extLst>
              <a:ext uri="{FF2B5EF4-FFF2-40B4-BE49-F238E27FC236}">
                <a16:creationId xmlns:a16="http://schemas.microsoft.com/office/drawing/2014/main" id="{25414595-FF06-E2E3-75B7-C71F9A1F1326}"/>
              </a:ext>
            </a:extLst>
          </p:cNvPr>
          <p:cNvSpPr>
            <a:spLocks noGrp="1"/>
          </p:cNvSpPr>
          <p:nvPr>
            <p:ph type="ftr" sz="quarter" idx="11"/>
          </p:nvPr>
        </p:nvSpPr>
        <p:spPr/>
        <p:txBody>
          <a:bodyPr/>
          <a:lstStyle/>
          <a:p>
            <a:pPr>
              <a:defRPr/>
            </a:pPr>
            <a:r>
              <a:rPr lang="en-US"/>
              <a:t>CT4ML (Control Theory for Machine Learning) - NorCal Control 2026 (15 min.)</a:t>
            </a:r>
          </a:p>
        </p:txBody>
      </p:sp>
      <p:sp>
        <p:nvSpPr>
          <p:cNvPr id="6" name="Slide Number Placeholder 5">
            <a:extLst>
              <a:ext uri="{FF2B5EF4-FFF2-40B4-BE49-F238E27FC236}">
                <a16:creationId xmlns:a16="http://schemas.microsoft.com/office/drawing/2014/main" id="{A770C573-3D30-CE6C-A0F1-958EFF58A7C5}"/>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26</a:t>
            </a:fld>
            <a:r>
              <a:rPr lang="en-US"/>
              <a:t>/1024</a:t>
            </a:r>
          </a:p>
        </p:txBody>
      </p:sp>
    </p:spTree>
    <p:extLst>
      <p:ext uri="{BB962C8B-B14F-4D97-AF65-F5344CB8AC3E}">
        <p14:creationId xmlns:p14="http://schemas.microsoft.com/office/powerpoint/2010/main" val="276105161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5782F-C37D-4A7A-8A07-A4243E78AC21}"/>
              </a:ext>
            </a:extLst>
          </p:cNvPr>
          <p:cNvSpPr>
            <a:spLocks noGrp="1"/>
          </p:cNvSpPr>
          <p:nvPr>
            <p:ph type="title"/>
          </p:nvPr>
        </p:nvSpPr>
        <p:spPr>
          <a:xfrm>
            <a:off x="107504" y="773946"/>
            <a:ext cx="9036496" cy="1488459"/>
          </a:xfrm>
        </p:spPr>
        <p:txBody>
          <a:bodyPr/>
          <a:lstStyle/>
          <a:p>
            <a:pPr algn="l"/>
            <a:r>
              <a:rPr lang="en-US" sz="4000" b="1" u="sng" dirty="0">
                <a:solidFill>
                  <a:srgbClr val="FF0000"/>
                </a:solidFill>
              </a:rPr>
              <a:t>What control community can/should offer to AI/ML community?</a:t>
            </a:r>
            <a:endParaRPr lang="en-US" sz="4000" dirty="0"/>
          </a:p>
        </p:txBody>
      </p:sp>
      <p:sp>
        <p:nvSpPr>
          <p:cNvPr id="3" name="Content Placeholder 2">
            <a:extLst>
              <a:ext uri="{FF2B5EF4-FFF2-40B4-BE49-F238E27FC236}">
                <a16:creationId xmlns:a16="http://schemas.microsoft.com/office/drawing/2014/main" id="{43441F7C-7E65-49F2-A5FA-B8ECFF3EAFCD}"/>
              </a:ext>
            </a:extLst>
          </p:cNvPr>
          <p:cNvSpPr>
            <a:spLocks noGrp="1"/>
          </p:cNvSpPr>
          <p:nvPr>
            <p:ph idx="1"/>
          </p:nvPr>
        </p:nvSpPr>
        <p:spPr>
          <a:xfrm>
            <a:off x="237711" y="2437728"/>
            <a:ext cx="6782561" cy="2880172"/>
          </a:xfrm>
        </p:spPr>
        <p:txBody>
          <a:bodyPr/>
          <a:lstStyle/>
          <a:p>
            <a:r>
              <a:rPr lang="en-US" b="1" i="1" dirty="0"/>
              <a:t>“The Three Musketeers”</a:t>
            </a:r>
          </a:p>
          <a:p>
            <a:pPr lvl="1"/>
            <a:r>
              <a:rPr lang="en-US" dirty="0"/>
              <a:t>Internal model principle (IMP)</a:t>
            </a:r>
          </a:p>
          <a:p>
            <a:pPr lvl="1"/>
            <a:r>
              <a:rPr lang="en-US" dirty="0"/>
              <a:t>Nu-Gap metric</a:t>
            </a:r>
          </a:p>
          <a:p>
            <a:pPr lvl="1"/>
            <a:r>
              <a:rPr lang="en-US" dirty="0"/>
              <a:t>Model discrimination </a:t>
            </a:r>
            <a:r>
              <a:rPr lang="en-US" sz="2800" dirty="0"/>
              <a:t>(</a:t>
            </a:r>
            <a:r>
              <a:rPr lang="en-US" sz="2800" dirty="0" err="1"/>
              <a:t>Maciejowski</a:t>
            </a:r>
            <a:r>
              <a:rPr lang="en-US" sz="2800" dirty="0"/>
              <a:t>, 1979, </a:t>
            </a:r>
            <a:r>
              <a:rPr lang="en-US" sz="2800" dirty="0" err="1"/>
              <a:t>Automatica</a:t>
            </a:r>
            <a:r>
              <a:rPr lang="en-US" sz="2800" dirty="0"/>
              <a:t> 15:5)</a:t>
            </a:r>
            <a:r>
              <a:rPr lang="en-US" dirty="0"/>
              <a:t> </a:t>
            </a:r>
            <a:r>
              <a:rPr lang="en-US" sz="1800" dirty="0">
                <a:hlinkClick r:id="rId2"/>
              </a:rPr>
              <a:t>https://doi.org/10.1016/0005-1098(79)90006-2</a:t>
            </a:r>
            <a:r>
              <a:rPr lang="en-US" sz="1800" dirty="0"/>
              <a:t> </a:t>
            </a:r>
            <a:endParaRPr lang="en-US" dirty="0"/>
          </a:p>
        </p:txBody>
      </p:sp>
      <p:sp>
        <p:nvSpPr>
          <p:cNvPr id="4" name="Date Placeholder 3">
            <a:extLst>
              <a:ext uri="{FF2B5EF4-FFF2-40B4-BE49-F238E27FC236}">
                <a16:creationId xmlns:a16="http://schemas.microsoft.com/office/drawing/2014/main" id="{E10742CE-5004-4492-8858-10D57EC77392}"/>
              </a:ext>
            </a:extLst>
          </p:cNvPr>
          <p:cNvSpPr>
            <a:spLocks noGrp="1"/>
          </p:cNvSpPr>
          <p:nvPr>
            <p:ph type="dt" sz="half" idx="10"/>
          </p:nvPr>
        </p:nvSpPr>
        <p:spPr/>
        <p:txBody>
          <a:bodyPr/>
          <a:lstStyle/>
          <a:p>
            <a:pPr>
              <a:defRPr/>
            </a:pPr>
            <a:fld id="{6515255A-FEBC-4F68-9B19-13A67BAFE560}" type="datetime1">
              <a:rPr lang="en-US" smtClean="0"/>
              <a:t>4/17/2026</a:t>
            </a:fld>
            <a:endParaRPr lang="en-US"/>
          </a:p>
        </p:txBody>
      </p:sp>
      <p:sp>
        <p:nvSpPr>
          <p:cNvPr id="5" name="Footer Placeholder 4">
            <a:extLst>
              <a:ext uri="{FF2B5EF4-FFF2-40B4-BE49-F238E27FC236}">
                <a16:creationId xmlns:a16="http://schemas.microsoft.com/office/drawing/2014/main" id="{CBDD605F-1663-4726-A2E8-A4EDDED56E45}"/>
              </a:ext>
            </a:extLst>
          </p:cNvPr>
          <p:cNvSpPr>
            <a:spLocks noGrp="1"/>
          </p:cNvSpPr>
          <p:nvPr>
            <p:ph type="ftr" sz="quarter" idx="11"/>
          </p:nvPr>
        </p:nvSpPr>
        <p:spPr>
          <a:xfrm>
            <a:off x="1619673" y="6524625"/>
            <a:ext cx="6984776" cy="333375"/>
          </a:xfrm>
        </p:spPr>
        <p:txBody>
          <a:bodyPr/>
          <a:lstStyle/>
          <a:p>
            <a:pPr>
              <a:defRPr/>
            </a:pPr>
            <a:r>
              <a:rPr lang="en-US" altLang="zh-CN"/>
              <a:t>CT4ML (Control Theory for Machine Learning) - NorCal Control 2026 (15 min.)</a:t>
            </a:r>
            <a:endParaRPr lang="en-US" dirty="0"/>
          </a:p>
        </p:txBody>
      </p:sp>
      <p:sp>
        <p:nvSpPr>
          <p:cNvPr id="6" name="Slide Number Placeholder 5">
            <a:extLst>
              <a:ext uri="{FF2B5EF4-FFF2-40B4-BE49-F238E27FC236}">
                <a16:creationId xmlns:a16="http://schemas.microsoft.com/office/drawing/2014/main" id="{429AA8C9-4042-4B54-8603-18B40DF83ECA}"/>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27</a:t>
            </a:fld>
            <a:r>
              <a:rPr lang="en-US"/>
              <a:t>/1024</a:t>
            </a:r>
          </a:p>
        </p:txBody>
      </p:sp>
      <p:sp>
        <p:nvSpPr>
          <p:cNvPr id="7" name="Rectangle 6">
            <a:extLst>
              <a:ext uri="{FF2B5EF4-FFF2-40B4-BE49-F238E27FC236}">
                <a16:creationId xmlns:a16="http://schemas.microsoft.com/office/drawing/2014/main" id="{4E6D4B29-DAD4-44AC-B746-4AF08D0496D5}"/>
              </a:ext>
            </a:extLst>
          </p:cNvPr>
          <p:cNvSpPr/>
          <p:nvPr/>
        </p:nvSpPr>
        <p:spPr>
          <a:xfrm>
            <a:off x="237711" y="5323084"/>
            <a:ext cx="8712968" cy="1200329"/>
          </a:xfrm>
          <a:prstGeom prst="rect">
            <a:avLst/>
          </a:prstGeom>
        </p:spPr>
        <p:txBody>
          <a:bodyPr wrap="square">
            <a:spAutoFit/>
          </a:bodyPr>
          <a:lstStyle/>
          <a:p>
            <a:r>
              <a:rPr lang="en-US" dirty="0">
                <a:hlinkClick r:id="rId3"/>
              </a:rPr>
              <a:t>https://www.ifac2020.org/program/workshops/machine-learning-meets-model-based-control.html</a:t>
            </a:r>
            <a:r>
              <a:rPr lang="en-US" dirty="0"/>
              <a:t> Eric Kerrigan, Imperial College London, UK</a:t>
            </a:r>
          </a:p>
        </p:txBody>
      </p:sp>
      <p:pic>
        <p:nvPicPr>
          <p:cNvPr id="1026" name="Picture 2" descr="Uncertainty and Feedback">
            <a:extLst>
              <a:ext uri="{FF2B5EF4-FFF2-40B4-BE49-F238E27FC236}">
                <a16:creationId xmlns:a16="http://schemas.microsoft.com/office/drawing/2014/main" id="{E67B64D6-B39D-5404-2D25-B303CD5046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3634" y="1480200"/>
            <a:ext cx="2766814" cy="3897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636009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5">
            <a:extLst>
              <a:ext uri="{FF2B5EF4-FFF2-40B4-BE49-F238E27FC236}">
                <a16:creationId xmlns:a16="http://schemas.microsoft.com/office/drawing/2014/main" id="{77A468B3-20F7-4808-A737-DDF3F64899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2551" y="2027884"/>
            <a:ext cx="4443777" cy="1637630"/>
          </a:xfrm>
          <a:prstGeom prst="rect">
            <a:avLst/>
          </a:prstGeom>
        </p:spPr>
      </p:pic>
      <p:sp>
        <p:nvSpPr>
          <p:cNvPr id="2" name="Title 1">
            <a:extLst>
              <a:ext uri="{FF2B5EF4-FFF2-40B4-BE49-F238E27FC236}">
                <a16:creationId xmlns:a16="http://schemas.microsoft.com/office/drawing/2014/main" id="{86753ED9-0482-43DC-84F0-640A1B020734}"/>
              </a:ext>
            </a:extLst>
          </p:cNvPr>
          <p:cNvSpPr>
            <a:spLocks noGrp="1"/>
          </p:cNvSpPr>
          <p:nvPr>
            <p:ph type="title"/>
          </p:nvPr>
        </p:nvSpPr>
        <p:spPr>
          <a:xfrm>
            <a:off x="0" y="765175"/>
            <a:ext cx="9144000" cy="431800"/>
          </a:xfrm>
        </p:spPr>
        <p:txBody>
          <a:bodyPr/>
          <a:lstStyle/>
          <a:p>
            <a:r>
              <a:rPr lang="en-US" sz="2400" b="1" dirty="0">
                <a:highlight>
                  <a:srgbClr val="FFFF00"/>
                </a:highlight>
              </a:rPr>
              <a:t>Control system point of view in iteration axis</a:t>
            </a:r>
          </a:p>
        </p:txBody>
      </p:sp>
      <p:sp>
        <p:nvSpPr>
          <p:cNvPr id="4" name="Date Placeholder 3">
            <a:extLst>
              <a:ext uri="{FF2B5EF4-FFF2-40B4-BE49-F238E27FC236}">
                <a16:creationId xmlns:a16="http://schemas.microsoft.com/office/drawing/2014/main" id="{4C2DB51D-7984-4E90-AB40-945DAD65DAC3}"/>
              </a:ext>
            </a:extLst>
          </p:cNvPr>
          <p:cNvSpPr>
            <a:spLocks noGrp="1"/>
          </p:cNvSpPr>
          <p:nvPr>
            <p:ph type="dt" sz="half" idx="10"/>
          </p:nvPr>
        </p:nvSpPr>
        <p:spPr/>
        <p:txBody>
          <a:bodyPr/>
          <a:lstStyle/>
          <a:p>
            <a:pPr>
              <a:defRPr/>
            </a:pPr>
            <a:fld id="{657D5246-EF6D-4FD6-B222-74E804320666}" type="datetime1">
              <a:rPr lang="en-US" smtClean="0"/>
              <a:t>4/17/2026</a:t>
            </a:fld>
            <a:endParaRPr lang="en-US"/>
          </a:p>
        </p:txBody>
      </p:sp>
      <p:sp>
        <p:nvSpPr>
          <p:cNvPr id="5" name="Footer Placeholder 4">
            <a:extLst>
              <a:ext uri="{FF2B5EF4-FFF2-40B4-BE49-F238E27FC236}">
                <a16:creationId xmlns:a16="http://schemas.microsoft.com/office/drawing/2014/main" id="{3EC18161-DDAC-422E-99DC-2DD6794D032B}"/>
              </a:ext>
            </a:extLst>
          </p:cNvPr>
          <p:cNvSpPr>
            <a:spLocks noGrp="1"/>
          </p:cNvSpPr>
          <p:nvPr>
            <p:ph type="ftr" sz="quarter" idx="11"/>
          </p:nvPr>
        </p:nvSpPr>
        <p:spPr>
          <a:xfrm>
            <a:off x="1672561" y="6524625"/>
            <a:ext cx="6931888" cy="288751"/>
          </a:xfrm>
        </p:spPr>
        <p:txBody>
          <a:bodyPr/>
          <a:lstStyle/>
          <a:p>
            <a:pPr>
              <a:defRPr/>
            </a:pPr>
            <a:r>
              <a:rPr lang="en-US" altLang="zh-CN"/>
              <a:t>CT4ML (Control Theory for Machine Learning) - NorCal Control 2026 (15 min.)</a:t>
            </a:r>
            <a:endParaRPr lang="en-US"/>
          </a:p>
        </p:txBody>
      </p:sp>
      <p:pic>
        <p:nvPicPr>
          <p:cNvPr id="7" name="图片 2">
            <a:extLst>
              <a:ext uri="{FF2B5EF4-FFF2-40B4-BE49-F238E27FC236}">
                <a16:creationId xmlns:a16="http://schemas.microsoft.com/office/drawing/2014/main" id="{5196280F-121D-4C79-89B0-968C80FA25DF}"/>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143396" y="1457473"/>
            <a:ext cx="5519204" cy="2259559"/>
          </a:xfrm>
          <a:prstGeom prst="rect">
            <a:avLst/>
          </a:prstGeom>
        </p:spPr>
      </p:pic>
      <p:pic>
        <p:nvPicPr>
          <p:cNvPr id="8" name="图片 8">
            <a:extLst>
              <a:ext uri="{FF2B5EF4-FFF2-40B4-BE49-F238E27FC236}">
                <a16:creationId xmlns:a16="http://schemas.microsoft.com/office/drawing/2014/main" id="{9683B34E-E3C2-4408-9252-7311CF4BD841}"/>
              </a:ext>
            </a:extLst>
          </p:cNvPr>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178791" y="3979659"/>
            <a:ext cx="8041336" cy="556260"/>
          </a:xfrm>
          <a:prstGeom prst="rect">
            <a:avLst/>
          </a:prstGeom>
        </p:spPr>
      </p:pic>
      <p:pic>
        <p:nvPicPr>
          <p:cNvPr id="10" name="图片 12">
            <a:extLst>
              <a:ext uri="{FF2B5EF4-FFF2-40B4-BE49-F238E27FC236}">
                <a16:creationId xmlns:a16="http://schemas.microsoft.com/office/drawing/2014/main" id="{065BB26B-2EFD-4EBC-A53F-709539F36BC4}"/>
              </a:ext>
            </a:extLst>
          </p:cNvPr>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467544" y="4738501"/>
            <a:ext cx="6408712" cy="306411"/>
          </a:xfrm>
          <a:prstGeom prst="rect">
            <a:avLst/>
          </a:prstGeom>
        </p:spPr>
      </p:pic>
      <p:sp>
        <p:nvSpPr>
          <p:cNvPr id="11" name="文本框 13">
            <a:extLst>
              <a:ext uri="{FF2B5EF4-FFF2-40B4-BE49-F238E27FC236}">
                <a16:creationId xmlns:a16="http://schemas.microsoft.com/office/drawing/2014/main" id="{86ACE63E-3F2C-461F-8211-0FC698FD6BBB}"/>
              </a:ext>
            </a:extLst>
          </p:cNvPr>
          <p:cNvSpPr txBox="1"/>
          <p:nvPr/>
        </p:nvSpPr>
        <p:spPr>
          <a:xfrm>
            <a:off x="251297" y="5333508"/>
            <a:ext cx="8496944" cy="830997"/>
          </a:xfrm>
          <a:prstGeom prst="rect">
            <a:avLst/>
          </a:prstGeom>
          <a:noFill/>
        </p:spPr>
        <p:txBody>
          <a:bodyPr wrap="square" rtlCol="0">
            <a:spAutoFit/>
          </a:bodyPr>
          <a:lstStyle/>
          <a:p>
            <a:pPr marL="285750" indent="-285750">
              <a:buFont typeface="Wingdings" panose="05000000000000000000" pitchFamily="2" charset="2"/>
              <a:buChar char="q"/>
            </a:pPr>
            <a:r>
              <a:rPr lang="en-US" sz="2400" dirty="0">
                <a:latin typeface="+mn-lt"/>
              </a:rPr>
              <a:t>Integrator in the forward loop is to eliminate the tracking error for a </a:t>
            </a:r>
            <a:r>
              <a:rPr lang="en-US" dirty="0">
                <a:latin typeface="+mn-lt"/>
              </a:rPr>
              <a:t>constant reference</a:t>
            </a:r>
            <a:r>
              <a:rPr lang="en-US" sz="2400" dirty="0">
                <a:latin typeface="+mn-lt"/>
              </a:rPr>
              <a:t> signal (</a:t>
            </a:r>
            <a:r>
              <a:rPr lang="en-US" sz="2400" b="1" u="sng" dirty="0">
                <a:solidFill>
                  <a:srgbClr val="FF0000"/>
                </a:solidFill>
                <a:highlight>
                  <a:srgbClr val="FFFF00"/>
                </a:highlight>
                <a:latin typeface="+mn-lt"/>
              </a:rPr>
              <a:t>Internal Model Principle</a:t>
            </a:r>
            <a:r>
              <a:rPr lang="en-US" sz="2400" dirty="0">
                <a:latin typeface="+mn-lt"/>
              </a:rPr>
              <a:t>).</a:t>
            </a:r>
          </a:p>
        </p:txBody>
      </p:sp>
      <mc:AlternateContent xmlns:mc="http://schemas.openxmlformats.org/markup-compatibility/2006" xmlns:p14="http://schemas.microsoft.com/office/powerpoint/2010/main">
        <mc:Choice Requires="p14">
          <p:contentPart p14:bwMode="auto" r:id="rId9">
            <p14:nvContentPartPr>
              <p14:cNvPr id="3" name="Ink 2">
                <a:extLst>
                  <a:ext uri="{FF2B5EF4-FFF2-40B4-BE49-F238E27FC236}">
                    <a16:creationId xmlns:a16="http://schemas.microsoft.com/office/drawing/2014/main" id="{6BE25FC0-6E42-47CD-9D5D-9250AFD0360B}"/>
                  </a:ext>
                </a:extLst>
              </p14:cNvPr>
              <p14:cNvContentPartPr/>
              <p14:nvPr/>
            </p14:nvContentPartPr>
            <p14:xfrm>
              <a:off x="1672560" y="1353960"/>
              <a:ext cx="7433280" cy="4958280"/>
            </p14:xfrm>
          </p:contentPart>
        </mc:Choice>
        <mc:Fallback xmlns="">
          <p:pic>
            <p:nvPicPr>
              <p:cNvPr id="3" name="Ink 2">
                <a:extLst>
                  <a:ext uri="{FF2B5EF4-FFF2-40B4-BE49-F238E27FC236}">
                    <a16:creationId xmlns:a16="http://schemas.microsoft.com/office/drawing/2014/main" id="{6BE25FC0-6E42-47CD-9D5D-9250AFD0360B}"/>
                  </a:ext>
                </a:extLst>
              </p:cNvPr>
              <p:cNvPicPr/>
              <p:nvPr/>
            </p:nvPicPr>
            <p:blipFill>
              <a:blip r:embed="rId10"/>
              <a:stretch>
                <a:fillRect/>
              </a:stretch>
            </p:blipFill>
            <p:spPr>
              <a:xfrm>
                <a:off x="1663200" y="1344600"/>
                <a:ext cx="7452000" cy="4977000"/>
              </a:xfrm>
              <a:prstGeom prst="rect">
                <a:avLst/>
              </a:prstGeom>
            </p:spPr>
          </p:pic>
        </mc:Fallback>
      </mc:AlternateContent>
      <p:sp>
        <p:nvSpPr>
          <p:cNvPr id="6" name="Slide Number Placeholder 5">
            <a:extLst>
              <a:ext uri="{FF2B5EF4-FFF2-40B4-BE49-F238E27FC236}">
                <a16:creationId xmlns:a16="http://schemas.microsoft.com/office/drawing/2014/main" id="{39758B26-070C-3C64-173F-23B3DF80CE5C}"/>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28</a:t>
            </a:fld>
            <a:r>
              <a:rPr lang="en-US"/>
              <a:t>/1024</a:t>
            </a:r>
          </a:p>
        </p:txBody>
      </p:sp>
    </p:spTree>
    <p:extLst>
      <p:ext uri="{BB962C8B-B14F-4D97-AF65-F5344CB8AC3E}">
        <p14:creationId xmlns:p14="http://schemas.microsoft.com/office/powerpoint/2010/main" val="143382006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4441DD5B-77B3-2356-845D-6B13A006FFF6}"/>
              </a:ext>
            </a:extLst>
          </p:cNvPr>
          <p:cNvSpPr>
            <a:spLocks noGrp="1" noChangeArrowheads="1"/>
          </p:cNvSpPr>
          <p:nvPr>
            <p:ph type="title"/>
          </p:nvPr>
        </p:nvSpPr>
        <p:spPr>
          <a:xfrm>
            <a:off x="0" y="765175"/>
            <a:ext cx="2915816" cy="935038"/>
          </a:xfrm>
          <a:ln/>
        </p:spPr>
        <p:txBody>
          <a:bodyPr/>
          <a:lstStyle/>
          <a:p>
            <a:r>
              <a:rPr lang="en-AU" altLang="en-US" dirty="0"/>
              <a:t>Chapter 10</a:t>
            </a:r>
          </a:p>
        </p:txBody>
      </p:sp>
      <p:sp>
        <p:nvSpPr>
          <p:cNvPr id="5125" name="Rectangle 5">
            <a:extLst>
              <a:ext uri="{FF2B5EF4-FFF2-40B4-BE49-F238E27FC236}">
                <a16:creationId xmlns:a16="http://schemas.microsoft.com/office/drawing/2014/main" id="{0FE0D0F0-C75A-B8DD-690E-A8EBE202F084}"/>
              </a:ext>
            </a:extLst>
          </p:cNvPr>
          <p:cNvSpPr>
            <a:spLocks noChangeArrowheads="1"/>
          </p:cNvSpPr>
          <p:nvPr/>
        </p:nvSpPr>
        <p:spPr bwMode="auto">
          <a:xfrm>
            <a:off x="2500040" y="908720"/>
            <a:ext cx="6624736"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a:defRPr kumimoji="1" sz="4400">
                <a:solidFill>
                  <a:srgbClr val="6600CC"/>
                </a:solidFill>
                <a:latin typeface="Times New Roman" panose="02020603050405020304" pitchFamily="18" charset="0"/>
              </a:defRPr>
            </a:lvl1pPr>
            <a:lvl2pPr>
              <a:defRPr kumimoji="1" sz="4400">
                <a:solidFill>
                  <a:srgbClr val="6600CC"/>
                </a:solidFill>
                <a:latin typeface="Times New Roman" panose="02020603050405020304" pitchFamily="18" charset="0"/>
              </a:defRPr>
            </a:lvl2pPr>
            <a:lvl3pPr>
              <a:defRPr kumimoji="1" sz="4400">
                <a:solidFill>
                  <a:srgbClr val="6600CC"/>
                </a:solidFill>
                <a:latin typeface="Times New Roman" panose="02020603050405020304" pitchFamily="18" charset="0"/>
              </a:defRPr>
            </a:lvl3pPr>
            <a:lvl4pPr>
              <a:defRPr kumimoji="1" sz="4400">
                <a:solidFill>
                  <a:srgbClr val="6600CC"/>
                </a:solidFill>
                <a:latin typeface="Times New Roman" panose="02020603050405020304" pitchFamily="18" charset="0"/>
              </a:defRPr>
            </a:lvl4pPr>
            <a:lvl5pPr>
              <a:defRPr kumimoji="1" sz="4400">
                <a:solidFill>
                  <a:srgbClr val="6600CC"/>
                </a:solidFill>
                <a:latin typeface="Times New Roman" panose="02020603050405020304" pitchFamily="18" charset="0"/>
              </a:defRPr>
            </a:lvl5pPr>
            <a:lvl6pPr marL="457200" eaLnBrk="0" fontAlgn="base" hangingPunct="0">
              <a:spcBef>
                <a:spcPct val="0"/>
              </a:spcBef>
              <a:spcAft>
                <a:spcPct val="0"/>
              </a:spcAft>
              <a:defRPr kumimoji="1" sz="4400">
                <a:solidFill>
                  <a:srgbClr val="6600CC"/>
                </a:solidFill>
                <a:latin typeface="Times New Roman" panose="02020603050405020304" pitchFamily="18" charset="0"/>
              </a:defRPr>
            </a:lvl6pPr>
            <a:lvl7pPr marL="914400" eaLnBrk="0" fontAlgn="base" hangingPunct="0">
              <a:spcBef>
                <a:spcPct val="0"/>
              </a:spcBef>
              <a:spcAft>
                <a:spcPct val="0"/>
              </a:spcAft>
              <a:defRPr kumimoji="1" sz="4400">
                <a:solidFill>
                  <a:srgbClr val="6600CC"/>
                </a:solidFill>
                <a:latin typeface="Times New Roman" panose="02020603050405020304" pitchFamily="18" charset="0"/>
              </a:defRPr>
            </a:lvl7pPr>
            <a:lvl8pPr marL="1371600" eaLnBrk="0" fontAlgn="base" hangingPunct="0">
              <a:spcBef>
                <a:spcPct val="0"/>
              </a:spcBef>
              <a:spcAft>
                <a:spcPct val="0"/>
              </a:spcAft>
              <a:defRPr kumimoji="1" sz="4400">
                <a:solidFill>
                  <a:srgbClr val="6600CC"/>
                </a:solidFill>
                <a:latin typeface="Times New Roman" panose="02020603050405020304" pitchFamily="18" charset="0"/>
              </a:defRPr>
            </a:lvl8pPr>
            <a:lvl9pPr marL="1828800" eaLnBrk="0" fontAlgn="base" hangingPunct="0">
              <a:spcBef>
                <a:spcPct val="0"/>
              </a:spcBef>
              <a:spcAft>
                <a:spcPct val="0"/>
              </a:spcAft>
              <a:defRPr kumimoji="1" sz="4400">
                <a:solidFill>
                  <a:srgbClr val="6600CC"/>
                </a:solidFill>
                <a:latin typeface="Times New Roman" panose="02020603050405020304" pitchFamily="18" charset="0"/>
              </a:defRPr>
            </a:lvl9pPr>
          </a:lstStyle>
          <a:p>
            <a:pPr algn="ctr"/>
            <a:r>
              <a:rPr lang="en-AU" altLang="en-US" b="1" dirty="0">
                <a:effectLst>
                  <a:outerShdw blurRad="38100" dist="38100" dir="2700000" algn="tl">
                    <a:srgbClr val="000000"/>
                  </a:outerShdw>
                </a:effectLst>
              </a:rPr>
              <a:t>Architectural Issues in SISO Control</a:t>
            </a:r>
            <a:endParaRPr lang="en-AU" altLang="en-US" dirty="0"/>
          </a:p>
        </p:txBody>
      </p:sp>
      <p:pic>
        <p:nvPicPr>
          <p:cNvPr id="39938" name="Picture 2">
            <a:extLst>
              <a:ext uri="{FF2B5EF4-FFF2-40B4-BE49-F238E27FC236}">
                <a16:creationId xmlns:a16="http://schemas.microsoft.com/office/drawing/2014/main" id="{60530B01-01EF-F5FA-CA48-A14EF207B1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103" y="1763217"/>
            <a:ext cx="3344865" cy="46627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5B055F6-3818-C70E-C9A8-D4E2DE40E8F9}"/>
              </a:ext>
            </a:extLst>
          </p:cNvPr>
          <p:cNvPicPr>
            <a:picLocks noChangeAspect="1"/>
          </p:cNvPicPr>
          <p:nvPr/>
        </p:nvPicPr>
        <p:blipFill>
          <a:blip r:embed="rId4"/>
          <a:stretch>
            <a:fillRect/>
          </a:stretch>
        </p:blipFill>
        <p:spPr>
          <a:xfrm>
            <a:off x="4754092" y="2492896"/>
            <a:ext cx="3933056" cy="3933056"/>
          </a:xfrm>
          <a:prstGeom prst="rect">
            <a:avLst/>
          </a:prstGeom>
        </p:spPr>
      </p:pic>
      <p:sp>
        <p:nvSpPr>
          <p:cNvPr id="8" name="Date Placeholder 7">
            <a:extLst>
              <a:ext uri="{FF2B5EF4-FFF2-40B4-BE49-F238E27FC236}">
                <a16:creationId xmlns:a16="http://schemas.microsoft.com/office/drawing/2014/main" id="{1D1EF109-C4C7-230C-710D-1E77A804DCD4}"/>
              </a:ext>
            </a:extLst>
          </p:cNvPr>
          <p:cNvSpPr>
            <a:spLocks noGrp="1"/>
          </p:cNvSpPr>
          <p:nvPr>
            <p:ph type="dt" sz="half" idx="10"/>
          </p:nvPr>
        </p:nvSpPr>
        <p:spPr/>
        <p:txBody>
          <a:bodyPr/>
          <a:lstStyle/>
          <a:p>
            <a:pPr>
              <a:defRPr/>
            </a:pPr>
            <a:fld id="{9F1280F0-29BE-420D-A8B9-F7B36DACF13D}" type="datetime1">
              <a:rPr lang="en-US" smtClean="0"/>
              <a:t>4/17/2026</a:t>
            </a:fld>
            <a:endParaRPr lang="en-US"/>
          </a:p>
        </p:txBody>
      </p:sp>
      <p:sp>
        <p:nvSpPr>
          <p:cNvPr id="9" name="Footer Placeholder 8">
            <a:extLst>
              <a:ext uri="{FF2B5EF4-FFF2-40B4-BE49-F238E27FC236}">
                <a16:creationId xmlns:a16="http://schemas.microsoft.com/office/drawing/2014/main" id="{B9F0BC98-EBBF-D992-B435-87E18756A3B8}"/>
              </a:ext>
            </a:extLst>
          </p:cNvPr>
          <p:cNvSpPr>
            <a:spLocks noGrp="1"/>
          </p:cNvSpPr>
          <p:nvPr>
            <p:ph type="ftr" sz="quarter" idx="11"/>
          </p:nvPr>
        </p:nvSpPr>
        <p:spPr/>
        <p:txBody>
          <a:bodyPr/>
          <a:lstStyle/>
          <a:p>
            <a:pPr>
              <a:defRPr/>
            </a:pPr>
            <a:r>
              <a:rPr lang="en-US"/>
              <a:t>CT4ML (Control Theory for Machine Learning) - NorCal Control 2026 (15 min.)</a:t>
            </a:r>
          </a:p>
        </p:txBody>
      </p:sp>
      <p:sp>
        <p:nvSpPr>
          <p:cNvPr id="10" name="Slide Number Placeholder 9">
            <a:extLst>
              <a:ext uri="{FF2B5EF4-FFF2-40B4-BE49-F238E27FC236}">
                <a16:creationId xmlns:a16="http://schemas.microsoft.com/office/drawing/2014/main" id="{BA4FB129-E24C-BB84-EBAD-F9ED8C5D6213}"/>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29</a:t>
            </a:fld>
            <a:r>
              <a:rPr lang="en-US"/>
              <a:t>/1024</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5D69A-D1BC-2496-146E-439581AA2E80}"/>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2D41C980-EE9F-A229-FB40-F17038672A9C}"/>
              </a:ext>
            </a:extLst>
          </p:cNvPr>
          <p:cNvSpPr>
            <a:spLocks noGrp="1"/>
          </p:cNvSpPr>
          <p:nvPr>
            <p:ph idx="1"/>
          </p:nvPr>
        </p:nvSpPr>
        <p:spPr/>
        <p:txBody>
          <a:bodyPr/>
          <a:lstStyle/>
          <a:p>
            <a:r>
              <a:rPr lang="en-US" dirty="0"/>
              <a:t>Why CT4ML</a:t>
            </a:r>
          </a:p>
          <a:p>
            <a:r>
              <a:rPr lang="en-US" dirty="0"/>
              <a:t>CT4ML Syllabus</a:t>
            </a:r>
          </a:p>
          <a:p>
            <a:r>
              <a:rPr lang="en-US" dirty="0"/>
              <a:t>Looking into the Future</a:t>
            </a:r>
          </a:p>
          <a:p>
            <a:endParaRPr lang="en-US" dirty="0"/>
          </a:p>
        </p:txBody>
      </p:sp>
      <p:sp>
        <p:nvSpPr>
          <p:cNvPr id="4" name="Date Placeholder 3">
            <a:extLst>
              <a:ext uri="{FF2B5EF4-FFF2-40B4-BE49-F238E27FC236}">
                <a16:creationId xmlns:a16="http://schemas.microsoft.com/office/drawing/2014/main" id="{CF320875-16E5-119E-6F58-05C1EC624D8E}"/>
              </a:ext>
            </a:extLst>
          </p:cNvPr>
          <p:cNvSpPr>
            <a:spLocks noGrp="1"/>
          </p:cNvSpPr>
          <p:nvPr>
            <p:ph type="dt" sz="half" idx="10"/>
          </p:nvPr>
        </p:nvSpPr>
        <p:spPr/>
        <p:txBody>
          <a:bodyPr/>
          <a:lstStyle/>
          <a:p>
            <a:pPr>
              <a:defRPr/>
            </a:pPr>
            <a:fld id="{595FA56A-B398-4865-BB72-AC5D9F9F5B00}" type="datetime1">
              <a:rPr lang="en-US" smtClean="0"/>
              <a:t>4/17/2026</a:t>
            </a:fld>
            <a:endParaRPr lang="en-US"/>
          </a:p>
        </p:txBody>
      </p:sp>
      <p:sp>
        <p:nvSpPr>
          <p:cNvPr id="5" name="Footer Placeholder 4">
            <a:extLst>
              <a:ext uri="{FF2B5EF4-FFF2-40B4-BE49-F238E27FC236}">
                <a16:creationId xmlns:a16="http://schemas.microsoft.com/office/drawing/2014/main" id="{81241185-E939-83F7-FAE4-04820D39A7D9}"/>
              </a:ext>
            </a:extLst>
          </p:cNvPr>
          <p:cNvSpPr>
            <a:spLocks noGrp="1"/>
          </p:cNvSpPr>
          <p:nvPr>
            <p:ph type="ftr" sz="quarter" idx="11"/>
          </p:nvPr>
        </p:nvSpPr>
        <p:spPr/>
        <p:txBody>
          <a:bodyPr/>
          <a:lstStyle/>
          <a:p>
            <a:pPr>
              <a:defRPr/>
            </a:pPr>
            <a:r>
              <a:rPr lang="en-US"/>
              <a:t>CT4ML (Control Theory for Machine Learning) - NorCal Control 2026 (15 min.)</a:t>
            </a:r>
          </a:p>
        </p:txBody>
      </p:sp>
      <p:sp>
        <p:nvSpPr>
          <p:cNvPr id="6" name="Slide Number Placeholder 5">
            <a:extLst>
              <a:ext uri="{FF2B5EF4-FFF2-40B4-BE49-F238E27FC236}">
                <a16:creationId xmlns:a16="http://schemas.microsoft.com/office/drawing/2014/main" id="{F0B2A6D3-7379-A0B0-9246-36E5C4C5A9A5}"/>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3</a:t>
            </a:fld>
            <a:r>
              <a:rPr lang="en-US"/>
              <a:t>/1024</a:t>
            </a:r>
          </a:p>
        </p:txBody>
      </p:sp>
    </p:spTree>
    <p:extLst>
      <p:ext uri="{BB962C8B-B14F-4D97-AF65-F5344CB8AC3E}">
        <p14:creationId xmlns:p14="http://schemas.microsoft.com/office/powerpoint/2010/main" val="154737923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111E6-2A1D-F06D-EE27-0D8F75AA1665}"/>
              </a:ext>
            </a:extLst>
          </p:cNvPr>
          <p:cNvSpPr>
            <a:spLocks noGrp="1"/>
          </p:cNvSpPr>
          <p:nvPr>
            <p:ph type="title"/>
          </p:nvPr>
        </p:nvSpPr>
        <p:spPr/>
        <p:txBody>
          <a:bodyPr/>
          <a:lstStyle/>
          <a:p>
            <a:r>
              <a:rPr lang="en-US" dirty="0"/>
              <a:t>Issues in standard ML methods</a:t>
            </a:r>
          </a:p>
        </p:txBody>
      </p:sp>
      <p:sp>
        <p:nvSpPr>
          <p:cNvPr id="3" name="Content Placeholder 2">
            <a:extLst>
              <a:ext uri="{FF2B5EF4-FFF2-40B4-BE49-F238E27FC236}">
                <a16:creationId xmlns:a16="http://schemas.microsoft.com/office/drawing/2014/main" id="{7D620853-176B-0C46-77D4-CE9DBEAE2D5E}"/>
              </a:ext>
            </a:extLst>
          </p:cNvPr>
          <p:cNvSpPr>
            <a:spLocks noGrp="1"/>
          </p:cNvSpPr>
          <p:nvPr>
            <p:ph idx="1"/>
          </p:nvPr>
        </p:nvSpPr>
        <p:spPr/>
        <p:txBody>
          <a:bodyPr/>
          <a:lstStyle/>
          <a:p>
            <a:r>
              <a:rPr lang="en-US" dirty="0"/>
              <a:t>standard ML methods—especially those based on gradient-based optimization—often lack rigorous guarantees on </a:t>
            </a:r>
          </a:p>
          <a:p>
            <a:pPr lvl="1"/>
            <a:r>
              <a:rPr lang="en-US" dirty="0"/>
              <a:t>convergence, </a:t>
            </a:r>
          </a:p>
          <a:p>
            <a:pPr lvl="1"/>
            <a:r>
              <a:rPr lang="en-US" dirty="0"/>
              <a:t>robustness, and </a:t>
            </a:r>
          </a:p>
          <a:p>
            <a:pPr lvl="1"/>
            <a:r>
              <a:rPr lang="en-US" dirty="0"/>
              <a:t>stability when faced with large-scale, complex, or adversarial environments. </a:t>
            </a:r>
          </a:p>
        </p:txBody>
      </p:sp>
      <p:sp>
        <p:nvSpPr>
          <p:cNvPr id="4" name="Date Placeholder 3">
            <a:extLst>
              <a:ext uri="{FF2B5EF4-FFF2-40B4-BE49-F238E27FC236}">
                <a16:creationId xmlns:a16="http://schemas.microsoft.com/office/drawing/2014/main" id="{F3C402B2-6470-0E53-CF9B-70CB0B0876A1}"/>
              </a:ext>
            </a:extLst>
          </p:cNvPr>
          <p:cNvSpPr>
            <a:spLocks noGrp="1"/>
          </p:cNvSpPr>
          <p:nvPr>
            <p:ph type="dt" sz="half" idx="10"/>
          </p:nvPr>
        </p:nvSpPr>
        <p:spPr/>
        <p:txBody>
          <a:bodyPr/>
          <a:lstStyle/>
          <a:p>
            <a:pPr>
              <a:defRPr/>
            </a:pPr>
            <a:fld id="{C14DD3FE-750B-4F15-B619-F816305BDBDD}" type="datetime1">
              <a:rPr lang="en-US" smtClean="0"/>
              <a:t>4/17/2026</a:t>
            </a:fld>
            <a:endParaRPr lang="en-US" dirty="0"/>
          </a:p>
        </p:txBody>
      </p:sp>
      <p:sp>
        <p:nvSpPr>
          <p:cNvPr id="5" name="Footer Placeholder 4">
            <a:extLst>
              <a:ext uri="{FF2B5EF4-FFF2-40B4-BE49-F238E27FC236}">
                <a16:creationId xmlns:a16="http://schemas.microsoft.com/office/drawing/2014/main" id="{8B1DCD3C-C67F-E6A3-A9B8-E8DF96262BE3}"/>
              </a:ext>
            </a:extLst>
          </p:cNvPr>
          <p:cNvSpPr>
            <a:spLocks noGrp="1"/>
          </p:cNvSpPr>
          <p:nvPr>
            <p:ph type="ftr" sz="quarter" idx="11"/>
          </p:nvPr>
        </p:nvSpPr>
        <p:spPr/>
        <p:txBody>
          <a:bodyPr/>
          <a:lstStyle/>
          <a:p>
            <a:r>
              <a:rPr lang="en-US" altLang="zh-CN"/>
              <a:t>CT4ML (Control Theory for Machine Learning) - NorCal Control 2026 (15 min.)</a:t>
            </a:r>
            <a:endParaRPr lang="en-US" dirty="0"/>
          </a:p>
        </p:txBody>
      </p:sp>
      <p:sp>
        <p:nvSpPr>
          <p:cNvPr id="6" name="Slide Number Placeholder 5">
            <a:extLst>
              <a:ext uri="{FF2B5EF4-FFF2-40B4-BE49-F238E27FC236}">
                <a16:creationId xmlns:a16="http://schemas.microsoft.com/office/drawing/2014/main" id="{125C9BF4-7B5A-3718-5B54-7707D36475EE}"/>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30</a:t>
            </a:fld>
            <a:r>
              <a:rPr lang="en-US"/>
              <a:t>/1024</a:t>
            </a:r>
            <a:endParaRPr lang="en-US" dirty="0"/>
          </a:p>
        </p:txBody>
      </p:sp>
    </p:spTree>
    <p:extLst>
      <p:ext uri="{BB962C8B-B14F-4D97-AF65-F5344CB8AC3E}">
        <p14:creationId xmlns:p14="http://schemas.microsoft.com/office/powerpoint/2010/main" val="360777674"/>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141E1-3C6E-DB02-4C26-3FC05725BDC7}"/>
              </a:ext>
            </a:extLst>
          </p:cNvPr>
          <p:cNvSpPr>
            <a:spLocks noGrp="1"/>
          </p:cNvSpPr>
          <p:nvPr>
            <p:ph type="title"/>
          </p:nvPr>
        </p:nvSpPr>
        <p:spPr/>
        <p:txBody>
          <a:bodyPr/>
          <a:lstStyle/>
          <a:p>
            <a:r>
              <a:rPr lang="en-US" dirty="0"/>
              <a:t>What CT4ML can offer?</a:t>
            </a:r>
          </a:p>
        </p:txBody>
      </p:sp>
      <p:sp>
        <p:nvSpPr>
          <p:cNvPr id="3" name="Content Placeholder 2">
            <a:extLst>
              <a:ext uri="{FF2B5EF4-FFF2-40B4-BE49-F238E27FC236}">
                <a16:creationId xmlns:a16="http://schemas.microsoft.com/office/drawing/2014/main" id="{1E3CA066-BFA7-0EAF-8CE1-13D3E4625684}"/>
              </a:ext>
            </a:extLst>
          </p:cNvPr>
          <p:cNvSpPr>
            <a:spLocks noGrp="1"/>
          </p:cNvSpPr>
          <p:nvPr>
            <p:ph idx="1"/>
          </p:nvPr>
        </p:nvSpPr>
        <p:spPr/>
        <p:txBody>
          <a:bodyPr/>
          <a:lstStyle/>
          <a:p>
            <a:r>
              <a:rPr lang="en-US" dirty="0"/>
              <a:t>By bridging control theory and ML, the research aims to produce algorithms that are both </a:t>
            </a:r>
          </a:p>
          <a:p>
            <a:pPr lvl="1"/>
            <a:r>
              <a:rPr lang="en-US" dirty="0"/>
              <a:t>high-performing and </a:t>
            </a:r>
          </a:p>
          <a:p>
            <a:pPr lvl="1"/>
            <a:r>
              <a:rPr lang="en-US" dirty="0"/>
              <a:t>provably stable, </a:t>
            </a:r>
          </a:p>
          <a:p>
            <a:pPr lvl="1"/>
            <a:r>
              <a:rPr lang="en-US" dirty="0"/>
              <a:t>robust, and </a:t>
            </a:r>
          </a:p>
          <a:p>
            <a:pPr lvl="1"/>
            <a:r>
              <a:rPr lang="en-US" dirty="0"/>
              <a:t>efficient.</a:t>
            </a:r>
          </a:p>
          <a:p>
            <a:endParaRPr lang="en-US" dirty="0"/>
          </a:p>
        </p:txBody>
      </p:sp>
      <p:sp>
        <p:nvSpPr>
          <p:cNvPr id="4" name="Date Placeholder 3">
            <a:extLst>
              <a:ext uri="{FF2B5EF4-FFF2-40B4-BE49-F238E27FC236}">
                <a16:creationId xmlns:a16="http://schemas.microsoft.com/office/drawing/2014/main" id="{2B9D1BA6-AE0C-C5B1-0040-796C81FC3E93}"/>
              </a:ext>
            </a:extLst>
          </p:cNvPr>
          <p:cNvSpPr>
            <a:spLocks noGrp="1"/>
          </p:cNvSpPr>
          <p:nvPr>
            <p:ph type="dt" sz="half" idx="10"/>
          </p:nvPr>
        </p:nvSpPr>
        <p:spPr/>
        <p:txBody>
          <a:bodyPr/>
          <a:lstStyle/>
          <a:p>
            <a:pPr>
              <a:defRPr/>
            </a:pPr>
            <a:fld id="{5D04EF4C-85E8-4199-8C51-47E1A2FDD102}" type="datetime1">
              <a:rPr lang="en-US" smtClean="0"/>
              <a:t>4/17/2026</a:t>
            </a:fld>
            <a:endParaRPr lang="en-US" dirty="0"/>
          </a:p>
        </p:txBody>
      </p:sp>
      <p:sp>
        <p:nvSpPr>
          <p:cNvPr id="5" name="Footer Placeholder 4">
            <a:extLst>
              <a:ext uri="{FF2B5EF4-FFF2-40B4-BE49-F238E27FC236}">
                <a16:creationId xmlns:a16="http://schemas.microsoft.com/office/drawing/2014/main" id="{AF5A3631-976F-BB65-117C-B44F2EE40DF0}"/>
              </a:ext>
            </a:extLst>
          </p:cNvPr>
          <p:cNvSpPr>
            <a:spLocks noGrp="1"/>
          </p:cNvSpPr>
          <p:nvPr>
            <p:ph type="ftr" sz="quarter" idx="11"/>
          </p:nvPr>
        </p:nvSpPr>
        <p:spPr/>
        <p:txBody>
          <a:bodyPr/>
          <a:lstStyle/>
          <a:p>
            <a:r>
              <a:rPr lang="en-US" altLang="zh-CN"/>
              <a:t>CT4ML (Control Theory for Machine Learning) - NorCal Control 2026 (15 min.)</a:t>
            </a:r>
            <a:endParaRPr lang="en-US" dirty="0"/>
          </a:p>
        </p:txBody>
      </p:sp>
      <p:sp>
        <p:nvSpPr>
          <p:cNvPr id="6" name="Slide Number Placeholder 5">
            <a:extLst>
              <a:ext uri="{FF2B5EF4-FFF2-40B4-BE49-F238E27FC236}">
                <a16:creationId xmlns:a16="http://schemas.microsoft.com/office/drawing/2014/main" id="{1EE0454C-244B-7A2E-5D07-2C5BE20B700E}"/>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31</a:t>
            </a:fld>
            <a:r>
              <a:rPr lang="en-US"/>
              <a:t>/1024</a:t>
            </a:r>
            <a:endParaRPr lang="en-US" dirty="0"/>
          </a:p>
        </p:txBody>
      </p:sp>
    </p:spTree>
    <p:extLst>
      <p:ext uri="{BB962C8B-B14F-4D97-AF65-F5344CB8AC3E}">
        <p14:creationId xmlns:p14="http://schemas.microsoft.com/office/powerpoint/2010/main" val="417371669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46C86-6A7C-1191-1F82-F0239111DE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774249-8606-9CE2-3762-0F0C9C983455}"/>
              </a:ext>
            </a:extLst>
          </p:cNvPr>
          <p:cNvSpPr>
            <a:spLocks noGrp="1"/>
          </p:cNvSpPr>
          <p:nvPr>
            <p:ph type="title"/>
          </p:nvPr>
        </p:nvSpPr>
        <p:spPr>
          <a:xfrm>
            <a:off x="0" y="572540"/>
            <a:ext cx="9144000" cy="575593"/>
          </a:xfrm>
        </p:spPr>
        <p:txBody>
          <a:bodyPr/>
          <a:lstStyle/>
          <a:p>
            <a:r>
              <a:rPr lang="en-US" dirty="0"/>
              <a:t>What CT4ML covers?</a:t>
            </a:r>
          </a:p>
        </p:txBody>
      </p:sp>
      <p:sp>
        <p:nvSpPr>
          <p:cNvPr id="3" name="Content Placeholder 2">
            <a:extLst>
              <a:ext uri="{FF2B5EF4-FFF2-40B4-BE49-F238E27FC236}">
                <a16:creationId xmlns:a16="http://schemas.microsoft.com/office/drawing/2014/main" id="{EE6D4172-8A7D-C08D-FAEF-8B059B50574A}"/>
              </a:ext>
            </a:extLst>
          </p:cNvPr>
          <p:cNvSpPr>
            <a:spLocks noGrp="1"/>
          </p:cNvSpPr>
          <p:nvPr>
            <p:ph idx="1"/>
          </p:nvPr>
        </p:nvSpPr>
        <p:spPr>
          <a:xfrm>
            <a:off x="179387" y="1112653"/>
            <a:ext cx="8785225" cy="4321175"/>
          </a:xfrm>
        </p:spPr>
        <p:txBody>
          <a:bodyPr/>
          <a:lstStyle/>
          <a:p>
            <a:r>
              <a:rPr lang="en-US" b="1" dirty="0"/>
              <a:t>ML algorithms can be viewed as dynamical systems</a:t>
            </a:r>
            <a:r>
              <a:rPr lang="en-US" dirty="0"/>
              <a:t> and thus </a:t>
            </a:r>
            <a:r>
              <a:rPr lang="en-US" dirty="0">
                <a:solidFill>
                  <a:srgbClr val="FF0000"/>
                </a:solidFill>
              </a:rPr>
              <a:t>analyzed or even redesigned </a:t>
            </a:r>
            <a:r>
              <a:rPr lang="en-US" dirty="0"/>
              <a:t>using control-theoretic tools.</a:t>
            </a:r>
            <a:r>
              <a:rPr lang="en-US" b="1" dirty="0"/>
              <a:t> </a:t>
            </a:r>
            <a:endParaRPr lang="en-US" dirty="0"/>
          </a:p>
          <a:p>
            <a:pPr lvl="1"/>
            <a:r>
              <a:rPr lang="en-US" b="1" dirty="0"/>
              <a:t>Analysis</a:t>
            </a:r>
            <a:r>
              <a:rPr lang="en-US" dirty="0"/>
              <a:t>: How control-theoretic frameworks (e.g., Lyapunov methods, </a:t>
            </a:r>
            <a:r>
              <a:rPr lang="en-US" dirty="0" err="1"/>
              <a:t>dissipativity</a:t>
            </a:r>
            <a:r>
              <a:rPr lang="en-US" dirty="0"/>
              <a:t>, integral quadratic constraints) can provide formal guarantees and performance bounds for ML algorithms.</a:t>
            </a:r>
          </a:p>
          <a:p>
            <a:pPr lvl="1"/>
            <a:r>
              <a:rPr lang="en-US" b="1" dirty="0"/>
              <a:t>Design</a:t>
            </a:r>
            <a:r>
              <a:rPr lang="en-US" dirty="0"/>
              <a:t>: How insights from robust control, feedback design, and system-level synthesis can inspire or improve the design of ML algorithms—particularly optimization methods used in training large neural networks or distributed learning systems.</a:t>
            </a:r>
          </a:p>
          <a:p>
            <a:endParaRPr lang="en-US" dirty="0"/>
          </a:p>
        </p:txBody>
      </p:sp>
      <p:sp>
        <p:nvSpPr>
          <p:cNvPr id="4" name="Date Placeholder 3">
            <a:extLst>
              <a:ext uri="{FF2B5EF4-FFF2-40B4-BE49-F238E27FC236}">
                <a16:creationId xmlns:a16="http://schemas.microsoft.com/office/drawing/2014/main" id="{1F3C3C55-1E5B-8318-E000-7F078AF5E28F}"/>
              </a:ext>
            </a:extLst>
          </p:cNvPr>
          <p:cNvSpPr>
            <a:spLocks noGrp="1"/>
          </p:cNvSpPr>
          <p:nvPr>
            <p:ph type="dt" sz="half" idx="10"/>
          </p:nvPr>
        </p:nvSpPr>
        <p:spPr/>
        <p:txBody>
          <a:bodyPr/>
          <a:lstStyle/>
          <a:p>
            <a:pPr>
              <a:defRPr/>
            </a:pPr>
            <a:fld id="{48C1668E-5670-4CD4-8A69-F474A6055090}" type="datetime1">
              <a:rPr lang="en-US" smtClean="0"/>
              <a:t>4/17/2026</a:t>
            </a:fld>
            <a:endParaRPr lang="en-US" dirty="0"/>
          </a:p>
        </p:txBody>
      </p:sp>
      <p:sp>
        <p:nvSpPr>
          <p:cNvPr id="5" name="Footer Placeholder 4">
            <a:extLst>
              <a:ext uri="{FF2B5EF4-FFF2-40B4-BE49-F238E27FC236}">
                <a16:creationId xmlns:a16="http://schemas.microsoft.com/office/drawing/2014/main" id="{9EA0FF81-ED73-780C-68CB-DDAFD2D14AB3}"/>
              </a:ext>
            </a:extLst>
          </p:cNvPr>
          <p:cNvSpPr>
            <a:spLocks noGrp="1"/>
          </p:cNvSpPr>
          <p:nvPr>
            <p:ph type="ftr" sz="quarter" idx="11"/>
          </p:nvPr>
        </p:nvSpPr>
        <p:spPr/>
        <p:txBody>
          <a:bodyPr/>
          <a:lstStyle/>
          <a:p>
            <a:r>
              <a:rPr lang="en-US" altLang="zh-CN"/>
              <a:t>CT4ML (Control Theory for Machine Learning) - NorCal Control 2026 (15 min.)</a:t>
            </a:r>
            <a:endParaRPr lang="en-US" dirty="0"/>
          </a:p>
        </p:txBody>
      </p:sp>
      <p:sp>
        <p:nvSpPr>
          <p:cNvPr id="6" name="Slide Number Placeholder 5">
            <a:extLst>
              <a:ext uri="{FF2B5EF4-FFF2-40B4-BE49-F238E27FC236}">
                <a16:creationId xmlns:a16="http://schemas.microsoft.com/office/drawing/2014/main" id="{92ABC310-4A1E-AE31-CAF9-C93E61033981}"/>
              </a:ext>
            </a:extLst>
          </p:cNvPr>
          <p:cNvSpPr>
            <a:spLocks noGrp="1"/>
          </p:cNvSpPr>
          <p:nvPr>
            <p:ph type="sldNum" sz="quarter" idx="12"/>
          </p:nvPr>
        </p:nvSpPr>
        <p:spPr/>
        <p:txBody>
          <a:bodyPr/>
          <a:lstStyle/>
          <a:p>
            <a:pPr>
              <a:defRPr/>
            </a:pPr>
            <a:r>
              <a:rPr lang="en-US" dirty="0"/>
              <a:t>Slide-</a:t>
            </a:r>
            <a:fld id="{5364909A-3F3E-460A-BC82-B071F2D46A2C}" type="slidenum">
              <a:rPr lang="en-US" smtClean="0"/>
              <a:pPr>
                <a:defRPr/>
              </a:pPr>
              <a:t>32</a:t>
            </a:fld>
            <a:r>
              <a:rPr lang="en-US" dirty="0"/>
              <a:t>/1024</a:t>
            </a:r>
          </a:p>
        </p:txBody>
      </p:sp>
    </p:spTree>
    <p:extLst>
      <p:ext uri="{BB962C8B-B14F-4D97-AF65-F5344CB8AC3E}">
        <p14:creationId xmlns:p14="http://schemas.microsoft.com/office/powerpoint/2010/main" val="3554907572"/>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A5B16-6D3D-3ABD-D345-23BF95BA508B}"/>
              </a:ext>
            </a:extLst>
          </p:cNvPr>
          <p:cNvSpPr>
            <a:spLocks noGrp="1"/>
          </p:cNvSpPr>
          <p:nvPr>
            <p:ph type="title"/>
          </p:nvPr>
        </p:nvSpPr>
        <p:spPr>
          <a:xfrm>
            <a:off x="2749" y="440531"/>
            <a:ext cx="9144000" cy="935038"/>
          </a:xfrm>
        </p:spPr>
        <p:txBody>
          <a:bodyPr/>
          <a:lstStyle/>
          <a:p>
            <a:r>
              <a:rPr lang="en-US" dirty="0"/>
              <a:t>CT4ML opportunities</a:t>
            </a:r>
          </a:p>
        </p:txBody>
      </p:sp>
      <p:sp>
        <p:nvSpPr>
          <p:cNvPr id="3" name="Content Placeholder 2">
            <a:extLst>
              <a:ext uri="{FF2B5EF4-FFF2-40B4-BE49-F238E27FC236}">
                <a16:creationId xmlns:a16="http://schemas.microsoft.com/office/drawing/2014/main" id="{F5F560B5-F0DE-1F85-92A0-A54CD56230A9}"/>
              </a:ext>
            </a:extLst>
          </p:cNvPr>
          <p:cNvSpPr>
            <a:spLocks noGrp="1"/>
          </p:cNvSpPr>
          <p:nvPr>
            <p:ph idx="1"/>
          </p:nvPr>
        </p:nvSpPr>
        <p:spPr>
          <a:xfrm>
            <a:off x="179387" y="1196752"/>
            <a:ext cx="8785225" cy="4321175"/>
          </a:xfrm>
        </p:spPr>
        <p:txBody>
          <a:bodyPr/>
          <a:lstStyle/>
          <a:p>
            <a:r>
              <a:rPr lang="en-US" sz="2000" dirty="0"/>
              <a:t>The convergence of </a:t>
            </a:r>
            <a:r>
              <a:rPr lang="en-US" sz="2000" b="1" dirty="0"/>
              <a:t>control theory</a:t>
            </a:r>
            <a:r>
              <a:rPr lang="en-US" sz="2000" dirty="0"/>
              <a:t> and </a:t>
            </a:r>
            <a:r>
              <a:rPr lang="en-US" sz="2000" b="1" dirty="0"/>
              <a:t>machine learning</a:t>
            </a:r>
            <a:r>
              <a:rPr lang="en-US" sz="2000" dirty="0"/>
              <a:t> stands at an important juncture. By </a:t>
            </a:r>
            <a:r>
              <a:rPr lang="en-US" sz="2000" b="1" dirty="0"/>
              <a:t>modeling ML algorithms as dynamical systems</a:t>
            </a:r>
            <a:r>
              <a:rPr lang="en-US" sz="2000" dirty="0"/>
              <a:t>, researchers gain a wealth of tools—Lyapunov stability, passivity, </a:t>
            </a:r>
            <a:r>
              <a:rPr lang="en-US" sz="2000" dirty="0" err="1"/>
              <a:t>dissipativity</a:t>
            </a:r>
            <a:r>
              <a:rPr lang="en-US" sz="2000" dirty="0"/>
              <a:t>, IQCs—that provide </a:t>
            </a:r>
            <a:r>
              <a:rPr lang="en-US" sz="2000" b="1" dirty="0"/>
              <a:t>mathematically rigorous</a:t>
            </a:r>
            <a:r>
              <a:rPr lang="en-US" sz="2000" dirty="0"/>
              <a:t> ways to evaluate, guarantee, and enhance algorithmic performance. On the </a:t>
            </a:r>
            <a:r>
              <a:rPr lang="en-US" sz="2000" b="1" dirty="0"/>
              <a:t>design side</a:t>
            </a:r>
            <a:r>
              <a:rPr lang="en-US" sz="2000" dirty="0"/>
              <a:t>, classical feedback and robust control paradigms inspire new optimization strategies, offering potential breakthroughs in large-scale, reliable machine learning.</a:t>
            </a:r>
          </a:p>
          <a:p>
            <a:r>
              <a:rPr lang="en-US" sz="2000" dirty="0"/>
              <a:t>As the field matures, one can expect:</a:t>
            </a:r>
          </a:p>
          <a:p>
            <a:pPr lvl="1"/>
            <a:r>
              <a:rPr lang="en-US" sz="1600" dirty="0"/>
              <a:t>Greater integration of </a:t>
            </a:r>
            <a:r>
              <a:rPr lang="en-US" sz="1600" dirty="0">
                <a:highlight>
                  <a:srgbClr val="FFFF00"/>
                </a:highlight>
              </a:rPr>
              <a:t>control-based safety and robustness measures </a:t>
            </a:r>
            <a:r>
              <a:rPr lang="en-US" sz="1600" dirty="0"/>
              <a:t>in reinforcement learning for real-world autonomous systems.</a:t>
            </a:r>
          </a:p>
          <a:p>
            <a:pPr lvl="1"/>
            <a:r>
              <a:rPr lang="en-US" sz="1600" dirty="0"/>
              <a:t>More sophisticated </a:t>
            </a:r>
            <a:r>
              <a:rPr lang="en-US" sz="1600" dirty="0">
                <a:highlight>
                  <a:srgbClr val="FFFF00"/>
                </a:highlight>
              </a:rPr>
              <a:t>“controller-inspired” updates in training deep neural networks to improve stability and accelerate convergence.</a:t>
            </a:r>
          </a:p>
          <a:p>
            <a:pPr lvl="1"/>
            <a:r>
              <a:rPr lang="en-US" sz="1600" dirty="0"/>
              <a:t>Scalable, numerically efficient versions </a:t>
            </a:r>
            <a:r>
              <a:rPr lang="en-US" sz="1600" dirty="0">
                <a:highlight>
                  <a:srgbClr val="FFFF00"/>
                </a:highlight>
              </a:rPr>
              <a:t>of robust control analyses (e.g., IQCs, LMIs) that handle very large or high-dimensional ML models</a:t>
            </a:r>
            <a:r>
              <a:rPr lang="en-US" sz="1600" dirty="0"/>
              <a:t>.</a:t>
            </a:r>
          </a:p>
          <a:p>
            <a:pPr lvl="1"/>
            <a:r>
              <a:rPr lang="en-US" sz="1600" dirty="0"/>
              <a:t>Interdisciplinary collaborations, where engineers, mathematicians, and computer scientists collectively develop the next generation of </a:t>
            </a:r>
            <a:r>
              <a:rPr lang="en-US" sz="1600" b="1" dirty="0"/>
              <a:t>safe, robust, and efficient</a:t>
            </a:r>
            <a:r>
              <a:rPr lang="en-US" sz="1600" dirty="0"/>
              <a:t> machine learning techniques—fulfilling the promise of AI in domains where reliability is paramount.</a:t>
            </a:r>
          </a:p>
          <a:p>
            <a:endParaRPr lang="en-US" sz="2000" dirty="0"/>
          </a:p>
        </p:txBody>
      </p:sp>
      <p:sp>
        <p:nvSpPr>
          <p:cNvPr id="4" name="Date Placeholder 3">
            <a:extLst>
              <a:ext uri="{FF2B5EF4-FFF2-40B4-BE49-F238E27FC236}">
                <a16:creationId xmlns:a16="http://schemas.microsoft.com/office/drawing/2014/main" id="{5C539179-3875-7E84-466B-508AC269765C}"/>
              </a:ext>
            </a:extLst>
          </p:cNvPr>
          <p:cNvSpPr>
            <a:spLocks noGrp="1"/>
          </p:cNvSpPr>
          <p:nvPr>
            <p:ph type="dt" sz="half" idx="10"/>
          </p:nvPr>
        </p:nvSpPr>
        <p:spPr/>
        <p:txBody>
          <a:bodyPr/>
          <a:lstStyle/>
          <a:p>
            <a:pPr>
              <a:defRPr/>
            </a:pPr>
            <a:fld id="{E2DBED8D-CB5C-4567-AAA7-C6238184756B}" type="datetime1">
              <a:rPr lang="en-US" smtClean="0"/>
              <a:t>4/17/2026</a:t>
            </a:fld>
            <a:endParaRPr lang="en-US" dirty="0"/>
          </a:p>
        </p:txBody>
      </p:sp>
      <p:sp>
        <p:nvSpPr>
          <p:cNvPr id="5" name="Footer Placeholder 4">
            <a:extLst>
              <a:ext uri="{FF2B5EF4-FFF2-40B4-BE49-F238E27FC236}">
                <a16:creationId xmlns:a16="http://schemas.microsoft.com/office/drawing/2014/main" id="{D2329939-4338-A2EA-5D05-6E3D75B70179}"/>
              </a:ext>
            </a:extLst>
          </p:cNvPr>
          <p:cNvSpPr>
            <a:spLocks noGrp="1"/>
          </p:cNvSpPr>
          <p:nvPr>
            <p:ph type="ftr" sz="quarter" idx="11"/>
          </p:nvPr>
        </p:nvSpPr>
        <p:spPr/>
        <p:txBody>
          <a:bodyPr/>
          <a:lstStyle/>
          <a:p>
            <a:r>
              <a:rPr lang="en-US" altLang="zh-CN"/>
              <a:t>CT4ML (Control Theory for Machine Learning) - NorCal Control 2026 (15 min.)</a:t>
            </a:r>
            <a:endParaRPr lang="en-US" dirty="0"/>
          </a:p>
        </p:txBody>
      </p:sp>
      <p:sp>
        <p:nvSpPr>
          <p:cNvPr id="6" name="Slide Number Placeholder 5">
            <a:extLst>
              <a:ext uri="{FF2B5EF4-FFF2-40B4-BE49-F238E27FC236}">
                <a16:creationId xmlns:a16="http://schemas.microsoft.com/office/drawing/2014/main" id="{1423D025-E43F-9DC8-65D9-1DD78D72A9EE}"/>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33</a:t>
            </a:fld>
            <a:r>
              <a:rPr lang="en-US"/>
              <a:t>/1024</a:t>
            </a:r>
            <a:endParaRPr lang="en-US" dirty="0"/>
          </a:p>
        </p:txBody>
      </p:sp>
    </p:spTree>
    <p:extLst>
      <p:ext uri="{BB962C8B-B14F-4D97-AF65-F5344CB8AC3E}">
        <p14:creationId xmlns:p14="http://schemas.microsoft.com/office/powerpoint/2010/main" val="122562558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2599F-506F-9C59-23BB-69FABDDBD2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CF0DB8-FA38-3473-2E59-D7D55B7B71DE}"/>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5F124B61-BA9A-206A-B796-0C005B484C80}"/>
              </a:ext>
            </a:extLst>
          </p:cNvPr>
          <p:cNvSpPr>
            <a:spLocks noGrp="1"/>
          </p:cNvSpPr>
          <p:nvPr>
            <p:ph idx="1"/>
          </p:nvPr>
        </p:nvSpPr>
        <p:spPr/>
        <p:txBody>
          <a:bodyPr/>
          <a:lstStyle/>
          <a:p>
            <a:r>
              <a:rPr lang="en-US" dirty="0"/>
              <a:t>Why CT4ML</a:t>
            </a:r>
          </a:p>
          <a:p>
            <a:r>
              <a:rPr lang="en-US" dirty="0">
                <a:highlight>
                  <a:srgbClr val="FFFF00"/>
                </a:highlight>
              </a:rPr>
              <a:t>CT4ML Syllabus</a:t>
            </a:r>
          </a:p>
          <a:p>
            <a:r>
              <a:rPr lang="en-US" dirty="0"/>
              <a:t>Looking into the Future</a:t>
            </a:r>
          </a:p>
          <a:p>
            <a:endParaRPr lang="en-US" dirty="0"/>
          </a:p>
        </p:txBody>
      </p:sp>
      <p:sp>
        <p:nvSpPr>
          <p:cNvPr id="4" name="Date Placeholder 3">
            <a:extLst>
              <a:ext uri="{FF2B5EF4-FFF2-40B4-BE49-F238E27FC236}">
                <a16:creationId xmlns:a16="http://schemas.microsoft.com/office/drawing/2014/main" id="{9A824496-E7F3-B3D7-9755-A7C84F9803DC}"/>
              </a:ext>
            </a:extLst>
          </p:cNvPr>
          <p:cNvSpPr>
            <a:spLocks noGrp="1"/>
          </p:cNvSpPr>
          <p:nvPr>
            <p:ph type="dt" sz="half" idx="10"/>
          </p:nvPr>
        </p:nvSpPr>
        <p:spPr/>
        <p:txBody>
          <a:bodyPr/>
          <a:lstStyle/>
          <a:p>
            <a:pPr>
              <a:defRPr/>
            </a:pPr>
            <a:fld id="{28CD03AB-4C10-434C-8504-3578DAC2C067}" type="datetime1">
              <a:rPr lang="en-US" smtClean="0"/>
              <a:t>4/17/2026</a:t>
            </a:fld>
            <a:endParaRPr lang="en-US"/>
          </a:p>
        </p:txBody>
      </p:sp>
      <p:sp>
        <p:nvSpPr>
          <p:cNvPr id="5" name="Footer Placeholder 4">
            <a:extLst>
              <a:ext uri="{FF2B5EF4-FFF2-40B4-BE49-F238E27FC236}">
                <a16:creationId xmlns:a16="http://schemas.microsoft.com/office/drawing/2014/main" id="{736F598B-28CC-4082-B9F7-24A77E9A6B12}"/>
              </a:ext>
            </a:extLst>
          </p:cNvPr>
          <p:cNvSpPr>
            <a:spLocks noGrp="1"/>
          </p:cNvSpPr>
          <p:nvPr>
            <p:ph type="ftr" sz="quarter" idx="11"/>
          </p:nvPr>
        </p:nvSpPr>
        <p:spPr/>
        <p:txBody>
          <a:bodyPr/>
          <a:lstStyle/>
          <a:p>
            <a:pPr>
              <a:defRPr/>
            </a:pPr>
            <a:r>
              <a:rPr lang="en-US"/>
              <a:t>CT4ML (Control Theory for Machine Learning) - NorCal Control 2026 (15 min.)</a:t>
            </a:r>
          </a:p>
        </p:txBody>
      </p:sp>
      <p:sp>
        <p:nvSpPr>
          <p:cNvPr id="6" name="Slide Number Placeholder 5">
            <a:extLst>
              <a:ext uri="{FF2B5EF4-FFF2-40B4-BE49-F238E27FC236}">
                <a16:creationId xmlns:a16="http://schemas.microsoft.com/office/drawing/2014/main" id="{32DC7DF6-9874-1DD0-A274-1365A28659AB}"/>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34</a:t>
            </a:fld>
            <a:r>
              <a:rPr lang="en-US"/>
              <a:t>/1024</a:t>
            </a:r>
          </a:p>
        </p:txBody>
      </p:sp>
    </p:spTree>
    <p:extLst>
      <p:ext uri="{BB962C8B-B14F-4D97-AF65-F5344CB8AC3E}">
        <p14:creationId xmlns:p14="http://schemas.microsoft.com/office/powerpoint/2010/main" val="4238090703"/>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6E5AC-393E-4DAC-A130-AC5141ABE349}"/>
              </a:ext>
            </a:extLst>
          </p:cNvPr>
          <p:cNvSpPr>
            <a:spLocks noGrp="1"/>
          </p:cNvSpPr>
          <p:nvPr>
            <p:ph type="title"/>
          </p:nvPr>
        </p:nvSpPr>
        <p:spPr>
          <a:xfrm>
            <a:off x="-36512" y="621159"/>
            <a:ext cx="9144000" cy="935038"/>
          </a:xfrm>
        </p:spPr>
        <p:txBody>
          <a:bodyPr/>
          <a:lstStyle/>
          <a:p>
            <a:r>
              <a:rPr lang="en-GB" dirty="0"/>
              <a:t>MAD: </a:t>
            </a:r>
            <a:r>
              <a:rPr lang="en-GB" sz="4400" dirty="0"/>
              <a:t>Classic </a:t>
            </a:r>
            <a:r>
              <a:rPr lang="en-GB" dirty="0"/>
              <a:t>C</a:t>
            </a:r>
            <a:r>
              <a:rPr lang="en-GB" sz="4400" dirty="0"/>
              <a:t>ontrol </a:t>
            </a:r>
            <a:r>
              <a:rPr lang="en-GB" dirty="0"/>
              <a:t>S</a:t>
            </a:r>
            <a:r>
              <a:rPr lang="en-GB" sz="4400" dirty="0"/>
              <a:t>ystems Design</a:t>
            </a:r>
            <a:endParaRPr lang="en-US" dirty="0"/>
          </a:p>
        </p:txBody>
      </p:sp>
      <p:sp>
        <p:nvSpPr>
          <p:cNvPr id="6" name="Slide Number Placeholder 5">
            <a:extLst>
              <a:ext uri="{FF2B5EF4-FFF2-40B4-BE49-F238E27FC236}">
                <a16:creationId xmlns:a16="http://schemas.microsoft.com/office/drawing/2014/main" id="{A5407F4E-8B83-4524-AEAC-533E8CA3CD0F}"/>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35</a:t>
            </a:fld>
            <a:r>
              <a:rPr lang="en-US"/>
              <a:t>/1024</a:t>
            </a:r>
            <a:endParaRPr lang="en-US" dirty="0"/>
          </a:p>
        </p:txBody>
      </p:sp>
      <p:sp>
        <p:nvSpPr>
          <p:cNvPr id="7" name="TextBox 6">
            <a:extLst>
              <a:ext uri="{FF2B5EF4-FFF2-40B4-BE49-F238E27FC236}">
                <a16:creationId xmlns:a16="http://schemas.microsoft.com/office/drawing/2014/main" id="{7C60544D-6C4A-4A9C-A33C-F1282E6C792C}"/>
              </a:ext>
            </a:extLst>
          </p:cNvPr>
          <p:cNvSpPr txBox="1"/>
          <p:nvPr/>
        </p:nvSpPr>
        <p:spPr>
          <a:xfrm>
            <a:off x="5651500" y="4462786"/>
            <a:ext cx="3127925" cy="1631216"/>
          </a:xfrm>
          <a:prstGeom prst="rect">
            <a:avLst/>
          </a:prstGeom>
          <a:noFill/>
        </p:spPr>
        <p:txBody>
          <a:bodyPr wrap="square" rtlCol="0">
            <a:spAutoFit/>
          </a:bodyPr>
          <a:lstStyle/>
          <a:p>
            <a:pPr marL="342900" indent="-342900">
              <a:buFont typeface="Arial" panose="020B0604020202020204" pitchFamily="34" charset="0"/>
              <a:buChar char="•"/>
            </a:pPr>
            <a:r>
              <a:rPr lang="en-GB" sz="2000" dirty="0">
                <a:latin typeface="+mn-lt"/>
              </a:rPr>
              <a:t>Performance assessment:</a:t>
            </a:r>
          </a:p>
          <a:p>
            <a:endParaRPr lang="en-GB" sz="2000" dirty="0">
              <a:latin typeface="+mn-lt"/>
            </a:endParaRPr>
          </a:p>
          <a:p>
            <a:pPr marL="457200" indent="-457200">
              <a:buFont typeface="+mj-lt"/>
              <a:buAutoNum type="arabicParenR" startAt="4"/>
            </a:pPr>
            <a:r>
              <a:rPr lang="en-GB" sz="2000" b="1" dirty="0">
                <a:solidFill>
                  <a:schemeClr val="accent6"/>
                </a:solidFill>
                <a:latin typeface="+mn-lt"/>
              </a:rPr>
              <a:t>How robust?</a:t>
            </a:r>
          </a:p>
          <a:p>
            <a:pPr marL="457200" indent="-457200">
              <a:buAutoNum type="arabicParenR" startAt="4"/>
            </a:pPr>
            <a:r>
              <a:rPr lang="en-GB" sz="2000" b="1" dirty="0">
                <a:solidFill>
                  <a:schemeClr val="accent6"/>
                </a:solidFill>
                <a:latin typeface="+mn-lt"/>
              </a:rPr>
              <a:t>How optimal?</a:t>
            </a:r>
          </a:p>
          <a:p>
            <a:pPr marL="457200" indent="-457200">
              <a:buAutoNum type="arabicParenR" startAt="4"/>
            </a:pPr>
            <a:r>
              <a:rPr lang="en-GB" sz="2000" b="1" dirty="0">
                <a:solidFill>
                  <a:srgbClr val="FF0000"/>
                </a:solidFill>
                <a:highlight>
                  <a:srgbClr val="FFFF00"/>
                </a:highlight>
                <a:latin typeface="+mn-lt"/>
              </a:rPr>
              <a:t>How smart?</a:t>
            </a:r>
          </a:p>
        </p:txBody>
      </p:sp>
      <p:grpSp>
        <p:nvGrpSpPr>
          <p:cNvPr id="86" name="Group 85">
            <a:extLst>
              <a:ext uri="{FF2B5EF4-FFF2-40B4-BE49-F238E27FC236}">
                <a16:creationId xmlns:a16="http://schemas.microsoft.com/office/drawing/2014/main" id="{E5287642-9A99-4B76-8406-DD36A7CCD232}"/>
              </a:ext>
            </a:extLst>
          </p:cNvPr>
          <p:cNvGrpSpPr/>
          <p:nvPr/>
        </p:nvGrpSpPr>
        <p:grpSpPr>
          <a:xfrm>
            <a:off x="238017" y="2002486"/>
            <a:ext cx="4940576" cy="1731553"/>
            <a:chOff x="2555776" y="3884588"/>
            <a:chExt cx="5400426" cy="1847354"/>
          </a:xfrm>
        </p:grpSpPr>
        <p:sp>
          <p:nvSpPr>
            <p:cNvPr id="16" name="Rectangle 15">
              <a:extLst>
                <a:ext uri="{FF2B5EF4-FFF2-40B4-BE49-F238E27FC236}">
                  <a16:creationId xmlns:a16="http://schemas.microsoft.com/office/drawing/2014/main" id="{C6866FA7-C2EB-4573-877D-E8F615523C08}"/>
                </a:ext>
              </a:extLst>
            </p:cNvPr>
            <p:cNvSpPr/>
            <p:nvPr/>
          </p:nvSpPr>
          <p:spPr bwMode="auto">
            <a:xfrm>
              <a:off x="5170723" y="5398567"/>
              <a:ext cx="576064" cy="333375"/>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u="none" strike="noStrike" cap="none" normalizeH="0" baseline="0" dirty="0">
                  <a:ln>
                    <a:noFill/>
                  </a:ln>
                  <a:solidFill>
                    <a:schemeClr val="tx1"/>
                  </a:solidFill>
                  <a:effectLst/>
                  <a:latin typeface="+mn-lt"/>
                </a:rPr>
                <a:t>H</a:t>
              </a:r>
            </a:p>
          </p:txBody>
        </p:sp>
        <p:sp>
          <p:nvSpPr>
            <p:cNvPr id="17" name="Oval 16">
              <a:extLst>
                <a:ext uri="{FF2B5EF4-FFF2-40B4-BE49-F238E27FC236}">
                  <a16:creationId xmlns:a16="http://schemas.microsoft.com/office/drawing/2014/main" id="{CA0D83BF-1D06-413D-AEEE-F9D458D46C5E}"/>
                </a:ext>
              </a:extLst>
            </p:cNvPr>
            <p:cNvSpPr/>
            <p:nvPr/>
          </p:nvSpPr>
          <p:spPr bwMode="auto">
            <a:xfrm>
              <a:off x="3284044" y="4593500"/>
              <a:ext cx="315862" cy="369332"/>
            </a:xfrm>
            <a:prstGeom prst="ellipse">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mn-lt"/>
              </a:endParaRPr>
            </a:p>
          </p:txBody>
        </p:sp>
        <p:cxnSp>
          <p:nvCxnSpPr>
            <p:cNvPr id="18" name="Straight Arrow Connector 17">
              <a:extLst>
                <a:ext uri="{FF2B5EF4-FFF2-40B4-BE49-F238E27FC236}">
                  <a16:creationId xmlns:a16="http://schemas.microsoft.com/office/drawing/2014/main" id="{8D9E09B1-0383-4625-A7CA-4F793706CF7B}"/>
                </a:ext>
              </a:extLst>
            </p:cNvPr>
            <p:cNvCxnSpPr>
              <a:cxnSpLocks/>
              <a:endCxn id="17" idx="2"/>
            </p:cNvCxnSpPr>
            <p:nvPr/>
          </p:nvCxnSpPr>
          <p:spPr bwMode="auto">
            <a:xfrm>
              <a:off x="2555776" y="4773629"/>
              <a:ext cx="728268" cy="4537"/>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cxnSp>
          <p:nvCxnSpPr>
            <p:cNvPr id="21" name="Connector: Elbow 20">
              <a:extLst>
                <a:ext uri="{FF2B5EF4-FFF2-40B4-BE49-F238E27FC236}">
                  <a16:creationId xmlns:a16="http://schemas.microsoft.com/office/drawing/2014/main" id="{DBF17542-5DE6-4972-8995-F4CC9E966BBD}"/>
                </a:ext>
              </a:extLst>
            </p:cNvPr>
            <p:cNvCxnSpPr>
              <a:cxnSpLocks/>
              <a:stCxn id="16" idx="1"/>
              <a:endCxn id="17" idx="4"/>
            </p:cNvCxnSpPr>
            <p:nvPr/>
          </p:nvCxnSpPr>
          <p:spPr bwMode="auto">
            <a:xfrm rot="10800000">
              <a:off x="3441975" y="4962833"/>
              <a:ext cx="1728748" cy="602423"/>
            </a:xfrm>
            <a:prstGeom prst="bentConnector2">
              <a:avLst/>
            </a:prstGeom>
            <a:solidFill>
              <a:schemeClr val="accent1"/>
            </a:solidFill>
            <a:ln w="9525" cap="flat" cmpd="sng" algn="ctr">
              <a:solidFill>
                <a:schemeClr val="tx1"/>
              </a:solidFill>
              <a:prstDash val="solid"/>
              <a:miter lim="800000"/>
              <a:headEnd type="none" w="med" len="med"/>
              <a:tailEnd type="triangle"/>
            </a:ln>
            <a:effectLst/>
          </p:spPr>
        </p:cxnSp>
        <p:sp>
          <p:nvSpPr>
            <p:cNvPr id="24" name="TextBox 23">
              <a:extLst>
                <a:ext uri="{FF2B5EF4-FFF2-40B4-BE49-F238E27FC236}">
                  <a16:creationId xmlns:a16="http://schemas.microsoft.com/office/drawing/2014/main" id="{FCDACB2B-349F-44CC-9219-05C862AE06DE}"/>
                </a:ext>
              </a:extLst>
            </p:cNvPr>
            <p:cNvSpPr txBox="1"/>
            <p:nvPr/>
          </p:nvSpPr>
          <p:spPr>
            <a:xfrm>
              <a:off x="2662169" y="4414644"/>
              <a:ext cx="274434" cy="369332"/>
            </a:xfrm>
            <a:prstGeom prst="rect">
              <a:avLst/>
            </a:prstGeom>
            <a:noFill/>
          </p:spPr>
          <p:txBody>
            <a:bodyPr wrap="none" rtlCol="0">
              <a:spAutoFit/>
            </a:bodyPr>
            <a:lstStyle/>
            <a:p>
              <a:r>
                <a:rPr lang="en-GB" sz="1800" i="1" dirty="0">
                  <a:latin typeface="+mn-lt"/>
                </a:rPr>
                <a:t>r</a:t>
              </a:r>
              <a:endParaRPr lang="en-US" sz="1800" i="1" dirty="0">
                <a:latin typeface="+mn-lt"/>
              </a:endParaRP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AA9123ED-6ECA-4DDC-B738-64830ADDEBAD}"/>
                    </a:ext>
                  </a:extLst>
                </p:cNvPr>
                <p:cNvSpPr txBox="1"/>
                <p:nvPr/>
              </p:nvSpPr>
              <p:spPr>
                <a:xfrm>
                  <a:off x="7539236" y="4362699"/>
                  <a:ext cx="37619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800" b="0" i="1" smtClean="0">
                            <a:latin typeface="Cambria Math" panose="02040503050406030204" pitchFamily="18" charset="0"/>
                          </a:rPr>
                          <m:t>𝑦</m:t>
                        </m:r>
                      </m:oMath>
                    </m:oMathPara>
                  </a14:m>
                  <a:endParaRPr lang="en-US" sz="1800" dirty="0">
                    <a:latin typeface="+mn-lt"/>
                  </a:endParaRPr>
                </a:p>
              </p:txBody>
            </p:sp>
          </mc:Choice>
          <mc:Fallback xmlns="">
            <p:sp>
              <p:nvSpPr>
                <p:cNvPr id="26" name="TextBox 25">
                  <a:extLst>
                    <a:ext uri="{FF2B5EF4-FFF2-40B4-BE49-F238E27FC236}">
                      <a16:creationId xmlns:a16="http://schemas.microsoft.com/office/drawing/2014/main" id="{AA9123ED-6ECA-4DDC-B738-64830ADDEBAD}"/>
                    </a:ext>
                  </a:extLst>
                </p:cNvPr>
                <p:cNvSpPr txBox="1">
                  <a:spLocks noRot="1" noChangeAspect="1" noMove="1" noResize="1" noEditPoints="1" noAdjustHandles="1" noChangeArrowheads="1" noChangeShapeType="1" noTextEdit="1"/>
                </p:cNvSpPr>
                <p:nvPr/>
              </p:nvSpPr>
              <p:spPr>
                <a:xfrm>
                  <a:off x="7539236" y="4362699"/>
                  <a:ext cx="376193" cy="369332"/>
                </a:xfrm>
                <a:prstGeom prst="rect">
                  <a:avLst/>
                </a:prstGeom>
                <a:blipFill>
                  <a:blip r:embed="rId2"/>
                  <a:stretch>
                    <a:fillRect b="-157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1AB0C44C-A06E-4E28-A908-D3987E8599E3}"/>
                    </a:ext>
                  </a:extLst>
                </p:cNvPr>
                <p:cNvSpPr txBox="1"/>
                <p:nvPr/>
              </p:nvSpPr>
              <p:spPr>
                <a:xfrm>
                  <a:off x="3639967" y="4449532"/>
                  <a:ext cx="36125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𝑒</m:t>
                        </m:r>
                      </m:oMath>
                    </m:oMathPara>
                  </a14:m>
                  <a:endParaRPr lang="en-US" sz="1800" dirty="0">
                    <a:latin typeface="+mn-lt"/>
                  </a:endParaRPr>
                </a:p>
              </p:txBody>
            </p:sp>
          </mc:Choice>
          <mc:Fallback xmlns="">
            <p:sp>
              <p:nvSpPr>
                <p:cNvPr id="27" name="TextBox 26">
                  <a:extLst>
                    <a:ext uri="{FF2B5EF4-FFF2-40B4-BE49-F238E27FC236}">
                      <a16:creationId xmlns:a16="http://schemas.microsoft.com/office/drawing/2014/main" id="{1AB0C44C-A06E-4E28-A908-D3987E8599E3}"/>
                    </a:ext>
                  </a:extLst>
                </p:cNvPr>
                <p:cNvSpPr txBox="1">
                  <a:spLocks noRot="1" noChangeAspect="1" noMove="1" noResize="1" noEditPoints="1" noAdjustHandles="1" noChangeArrowheads="1" noChangeShapeType="1" noTextEdit="1"/>
                </p:cNvSpPr>
                <p:nvPr/>
              </p:nvSpPr>
              <p:spPr>
                <a:xfrm>
                  <a:off x="3639967" y="4449532"/>
                  <a:ext cx="361253" cy="369332"/>
                </a:xfrm>
                <a:prstGeom prst="rect">
                  <a:avLst/>
                </a:prstGeom>
                <a:blipFill>
                  <a:blip r:embed="rId3"/>
                  <a:stretch>
                    <a:fillRect/>
                  </a:stretch>
                </a:blipFill>
              </p:spPr>
              <p:txBody>
                <a:bodyPr/>
                <a:lstStyle/>
                <a:p>
                  <a:r>
                    <a:rPr lang="en-US">
                      <a:noFill/>
                    </a:rPr>
                    <a:t> </a:t>
                  </a:r>
                </a:p>
              </p:txBody>
            </p:sp>
          </mc:Fallback>
        </mc:AlternateContent>
        <p:sp>
          <p:nvSpPr>
            <p:cNvPr id="29" name="Rectangle 28">
              <a:extLst>
                <a:ext uri="{FF2B5EF4-FFF2-40B4-BE49-F238E27FC236}">
                  <a16:creationId xmlns:a16="http://schemas.microsoft.com/office/drawing/2014/main" id="{6845C9C8-731B-4018-A9FF-4A4A7D4EA926}"/>
                </a:ext>
              </a:extLst>
            </p:cNvPr>
            <p:cNvSpPr/>
            <p:nvPr/>
          </p:nvSpPr>
          <p:spPr bwMode="auto">
            <a:xfrm>
              <a:off x="4063307" y="4405812"/>
              <a:ext cx="936104" cy="744708"/>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en-US" sz="1600" dirty="0">
                  <a:latin typeface="+mn-lt"/>
                </a:rPr>
                <a:t>Controller</a:t>
              </a:r>
              <a:endParaRPr kumimoji="0" lang="en-US" sz="1600" b="0" i="0" u="none" strike="noStrike" cap="none" normalizeH="0" baseline="0" dirty="0">
                <a:ln>
                  <a:noFill/>
                </a:ln>
                <a:solidFill>
                  <a:schemeClr val="tx1"/>
                </a:solidFill>
                <a:effectLst/>
                <a:latin typeface="+mn-lt"/>
              </a:endParaRPr>
            </a:p>
          </p:txBody>
        </p:sp>
        <p:cxnSp>
          <p:nvCxnSpPr>
            <p:cNvPr id="32" name="Straight Arrow Connector 31">
              <a:extLst>
                <a:ext uri="{FF2B5EF4-FFF2-40B4-BE49-F238E27FC236}">
                  <a16:creationId xmlns:a16="http://schemas.microsoft.com/office/drawing/2014/main" id="{7FE78A89-5241-467D-AFB5-41D717AF6E5A}"/>
                </a:ext>
              </a:extLst>
            </p:cNvPr>
            <p:cNvCxnSpPr>
              <a:cxnSpLocks/>
              <a:stCxn id="17" idx="6"/>
              <a:endCxn id="29" idx="1"/>
            </p:cNvCxnSpPr>
            <p:nvPr/>
          </p:nvCxnSpPr>
          <p:spPr bwMode="auto">
            <a:xfrm>
              <a:off x="3599906" y="4778166"/>
              <a:ext cx="463401" cy="0"/>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sp>
          <p:nvSpPr>
            <p:cNvPr id="53" name="Rectangle 52">
              <a:extLst>
                <a:ext uri="{FF2B5EF4-FFF2-40B4-BE49-F238E27FC236}">
                  <a16:creationId xmlns:a16="http://schemas.microsoft.com/office/drawing/2014/main" id="{DE9D4871-14F2-4681-B514-002B220646C0}"/>
                </a:ext>
              </a:extLst>
            </p:cNvPr>
            <p:cNvSpPr/>
            <p:nvPr/>
          </p:nvSpPr>
          <p:spPr bwMode="auto">
            <a:xfrm>
              <a:off x="5868144" y="4399824"/>
              <a:ext cx="936104" cy="744708"/>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en-US" sz="1600" dirty="0">
                  <a:latin typeface="+mn-lt"/>
                </a:rPr>
                <a:t>Plant</a:t>
              </a:r>
              <a:endParaRPr kumimoji="0" lang="en-US" sz="1600" b="0" i="0" u="none" strike="noStrike" cap="none" normalizeH="0" baseline="0" dirty="0">
                <a:ln>
                  <a:noFill/>
                </a:ln>
                <a:solidFill>
                  <a:schemeClr val="tx1"/>
                </a:solidFill>
                <a:effectLst/>
                <a:latin typeface="+mn-lt"/>
              </a:endParaRPr>
            </a:p>
          </p:txBody>
        </p:sp>
        <p:sp>
          <p:nvSpPr>
            <p:cNvPr id="56" name="Oval 55">
              <a:extLst>
                <a:ext uri="{FF2B5EF4-FFF2-40B4-BE49-F238E27FC236}">
                  <a16:creationId xmlns:a16="http://schemas.microsoft.com/office/drawing/2014/main" id="{6ACF2501-1AF7-43E8-A682-34B2F0D1D9B2}"/>
                </a:ext>
              </a:extLst>
            </p:cNvPr>
            <p:cNvSpPr/>
            <p:nvPr/>
          </p:nvSpPr>
          <p:spPr bwMode="auto">
            <a:xfrm>
              <a:off x="7070205" y="4583083"/>
              <a:ext cx="315862" cy="369332"/>
            </a:xfrm>
            <a:prstGeom prst="ellipse">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mn-lt"/>
              </a:endParaRPr>
            </a:p>
          </p:txBody>
        </p:sp>
        <p:sp>
          <p:nvSpPr>
            <p:cNvPr id="58" name="Oval 57">
              <a:extLst>
                <a:ext uri="{FF2B5EF4-FFF2-40B4-BE49-F238E27FC236}">
                  <a16:creationId xmlns:a16="http://schemas.microsoft.com/office/drawing/2014/main" id="{67D5917E-E6FC-4B97-8FE9-AAEC9A3A8484}"/>
                </a:ext>
              </a:extLst>
            </p:cNvPr>
            <p:cNvSpPr/>
            <p:nvPr/>
          </p:nvSpPr>
          <p:spPr bwMode="auto">
            <a:xfrm>
              <a:off x="5309569" y="4593500"/>
              <a:ext cx="315862" cy="369332"/>
            </a:xfrm>
            <a:prstGeom prst="ellipse">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mn-lt"/>
              </a:endParaRPr>
            </a:p>
          </p:txBody>
        </p:sp>
        <p:cxnSp>
          <p:nvCxnSpPr>
            <p:cNvPr id="60" name="Straight Arrow Connector 59">
              <a:extLst>
                <a:ext uri="{FF2B5EF4-FFF2-40B4-BE49-F238E27FC236}">
                  <a16:creationId xmlns:a16="http://schemas.microsoft.com/office/drawing/2014/main" id="{3F608F75-69D4-4C35-BF9F-24FE22D2BD73}"/>
                </a:ext>
              </a:extLst>
            </p:cNvPr>
            <p:cNvCxnSpPr>
              <a:stCxn id="29" idx="3"/>
              <a:endCxn id="58" idx="2"/>
            </p:cNvCxnSpPr>
            <p:nvPr/>
          </p:nvCxnSpPr>
          <p:spPr bwMode="auto">
            <a:xfrm>
              <a:off x="4999411" y="4778166"/>
              <a:ext cx="310158" cy="0"/>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cxnSp>
          <p:nvCxnSpPr>
            <p:cNvPr id="64" name="Straight Arrow Connector 63">
              <a:extLst>
                <a:ext uri="{FF2B5EF4-FFF2-40B4-BE49-F238E27FC236}">
                  <a16:creationId xmlns:a16="http://schemas.microsoft.com/office/drawing/2014/main" id="{1C086800-075E-4751-8BE4-02E3FFE8DAF3}"/>
                </a:ext>
              </a:extLst>
            </p:cNvPr>
            <p:cNvCxnSpPr>
              <a:stCxn id="58" idx="6"/>
              <a:endCxn id="53" idx="1"/>
            </p:cNvCxnSpPr>
            <p:nvPr/>
          </p:nvCxnSpPr>
          <p:spPr bwMode="auto">
            <a:xfrm flipV="1">
              <a:off x="5625431" y="4772178"/>
              <a:ext cx="242713" cy="5988"/>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cxnSp>
          <p:nvCxnSpPr>
            <p:cNvPr id="66" name="Straight Arrow Connector 65">
              <a:extLst>
                <a:ext uri="{FF2B5EF4-FFF2-40B4-BE49-F238E27FC236}">
                  <a16:creationId xmlns:a16="http://schemas.microsoft.com/office/drawing/2014/main" id="{8B36526F-D228-4726-AD78-84B6F30BF6C5}"/>
                </a:ext>
              </a:extLst>
            </p:cNvPr>
            <p:cNvCxnSpPr>
              <a:stCxn id="53" idx="3"/>
              <a:endCxn id="56" idx="2"/>
            </p:cNvCxnSpPr>
            <p:nvPr/>
          </p:nvCxnSpPr>
          <p:spPr bwMode="auto">
            <a:xfrm flipV="1">
              <a:off x="6804248" y="4767749"/>
              <a:ext cx="265957" cy="4429"/>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cxnSp>
          <p:nvCxnSpPr>
            <p:cNvPr id="69" name="Straight Arrow Connector 68">
              <a:extLst>
                <a:ext uri="{FF2B5EF4-FFF2-40B4-BE49-F238E27FC236}">
                  <a16:creationId xmlns:a16="http://schemas.microsoft.com/office/drawing/2014/main" id="{B6C8F300-534B-4859-A819-B00BF08C65E5}"/>
                </a:ext>
              </a:extLst>
            </p:cNvPr>
            <p:cNvCxnSpPr>
              <a:cxnSpLocks/>
              <a:stCxn id="56" idx="6"/>
            </p:cNvCxnSpPr>
            <p:nvPr/>
          </p:nvCxnSpPr>
          <p:spPr bwMode="auto">
            <a:xfrm>
              <a:off x="7386067" y="4767749"/>
              <a:ext cx="570135" cy="0"/>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cxnSp>
          <p:nvCxnSpPr>
            <p:cNvPr id="71" name="Connector: Elbow 70">
              <a:extLst>
                <a:ext uri="{FF2B5EF4-FFF2-40B4-BE49-F238E27FC236}">
                  <a16:creationId xmlns:a16="http://schemas.microsoft.com/office/drawing/2014/main" id="{52DBA13A-9A8A-490F-9F79-99D28A950BCE}"/>
                </a:ext>
              </a:extLst>
            </p:cNvPr>
            <p:cNvCxnSpPr>
              <a:stCxn id="56" idx="6"/>
              <a:endCxn id="16" idx="3"/>
            </p:cNvCxnSpPr>
            <p:nvPr/>
          </p:nvCxnSpPr>
          <p:spPr bwMode="auto">
            <a:xfrm flipH="1">
              <a:off x="5746787" y="4767749"/>
              <a:ext cx="1639280" cy="797506"/>
            </a:xfrm>
            <a:prstGeom prst="bentConnector3">
              <a:avLst>
                <a:gd name="adj1" fmla="val -13945"/>
              </a:avLst>
            </a:prstGeom>
            <a:solidFill>
              <a:schemeClr val="accent1"/>
            </a:solidFill>
            <a:ln w="9525" cap="flat" cmpd="sng" algn="ctr">
              <a:solidFill>
                <a:schemeClr val="tx1"/>
              </a:solidFill>
              <a:prstDash val="solid"/>
              <a:miter lim="800000"/>
              <a:headEnd type="none" w="med" len="med"/>
              <a:tailEnd type="triangle"/>
            </a:ln>
            <a:effectLst/>
          </p:spPr>
        </p:cxnSp>
        <p:cxnSp>
          <p:nvCxnSpPr>
            <p:cNvPr id="74" name="Straight Arrow Connector 73">
              <a:extLst>
                <a:ext uri="{FF2B5EF4-FFF2-40B4-BE49-F238E27FC236}">
                  <a16:creationId xmlns:a16="http://schemas.microsoft.com/office/drawing/2014/main" id="{6CF415DB-311B-4A79-A40F-34BB703894B3}"/>
                </a:ext>
              </a:extLst>
            </p:cNvPr>
            <p:cNvCxnSpPr>
              <a:cxnSpLocks/>
              <a:endCxn id="58" idx="0"/>
            </p:cNvCxnSpPr>
            <p:nvPr/>
          </p:nvCxnSpPr>
          <p:spPr bwMode="auto">
            <a:xfrm>
              <a:off x="5467500" y="3975066"/>
              <a:ext cx="0" cy="618434"/>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cxnSp>
          <p:nvCxnSpPr>
            <p:cNvPr id="76" name="Straight Arrow Connector 75">
              <a:extLst>
                <a:ext uri="{FF2B5EF4-FFF2-40B4-BE49-F238E27FC236}">
                  <a16:creationId xmlns:a16="http://schemas.microsoft.com/office/drawing/2014/main" id="{9FE12A1B-B39C-439F-8A14-733EF40EE3E6}"/>
                </a:ext>
              </a:extLst>
            </p:cNvPr>
            <p:cNvCxnSpPr>
              <a:cxnSpLocks/>
              <a:endCxn id="56" idx="0"/>
            </p:cNvCxnSpPr>
            <p:nvPr/>
          </p:nvCxnSpPr>
          <p:spPr bwMode="auto">
            <a:xfrm>
              <a:off x="7228136" y="3964649"/>
              <a:ext cx="0" cy="618434"/>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9907AC2D-4461-48BF-9310-FBE5998B7982}"/>
                    </a:ext>
                  </a:extLst>
                </p:cNvPr>
                <p:cNvSpPr txBox="1"/>
                <p:nvPr/>
              </p:nvSpPr>
              <p:spPr>
                <a:xfrm>
                  <a:off x="5458755" y="3884588"/>
                  <a:ext cx="38273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800" b="0" i="1" smtClean="0">
                            <a:latin typeface="Cambria Math" panose="02040503050406030204" pitchFamily="18" charset="0"/>
                          </a:rPr>
                          <m:t>𝑑</m:t>
                        </m:r>
                      </m:oMath>
                    </m:oMathPara>
                  </a14:m>
                  <a:endParaRPr lang="en-US" sz="1800" dirty="0">
                    <a:latin typeface="+mn-lt"/>
                  </a:endParaRPr>
                </a:p>
              </p:txBody>
            </p:sp>
          </mc:Choice>
          <mc:Fallback xmlns="">
            <p:sp>
              <p:nvSpPr>
                <p:cNvPr id="80" name="TextBox 79">
                  <a:extLst>
                    <a:ext uri="{FF2B5EF4-FFF2-40B4-BE49-F238E27FC236}">
                      <a16:creationId xmlns:a16="http://schemas.microsoft.com/office/drawing/2014/main" id="{9907AC2D-4461-48BF-9310-FBE5998B7982}"/>
                    </a:ext>
                  </a:extLst>
                </p:cNvPr>
                <p:cNvSpPr txBox="1">
                  <a:spLocks noRot="1" noChangeAspect="1" noMove="1" noResize="1" noEditPoints="1" noAdjustHandles="1" noChangeArrowheads="1" noChangeShapeType="1" noTextEdit="1"/>
                </p:cNvSpPr>
                <p:nvPr/>
              </p:nvSpPr>
              <p:spPr>
                <a:xfrm>
                  <a:off x="5458755" y="3884588"/>
                  <a:ext cx="382733"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61A48B9E-58E7-4FE0-B03E-48FD0736390F}"/>
                    </a:ext>
                  </a:extLst>
                </p:cNvPr>
                <p:cNvSpPr txBox="1"/>
                <p:nvPr/>
              </p:nvSpPr>
              <p:spPr>
                <a:xfrm>
                  <a:off x="7163043" y="3884588"/>
                  <a:ext cx="35856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800" b="0" i="1" smtClean="0">
                            <a:latin typeface="Cambria Math" panose="02040503050406030204" pitchFamily="18" charset="0"/>
                          </a:rPr>
                          <m:t>𝑧</m:t>
                        </m:r>
                      </m:oMath>
                    </m:oMathPara>
                  </a14:m>
                  <a:endParaRPr lang="en-US" sz="1800" dirty="0">
                    <a:latin typeface="+mn-lt"/>
                  </a:endParaRPr>
                </a:p>
              </p:txBody>
            </p:sp>
          </mc:Choice>
          <mc:Fallback xmlns="">
            <p:sp>
              <p:nvSpPr>
                <p:cNvPr id="81" name="TextBox 80">
                  <a:extLst>
                    <a:ext uri="{FF2B5EF4-FFF2-40B4-BE49-F238E27FC236}">
                      <a16:creationId xmlns:a16="http://schemas.microsoft.com/office/drawing/2014/main" id="{61A48B9E-58E7-4FE0-B03E-48FD0736390F}"/>
                    </a:ext>
                  </a:extLst>
                </p:cNvPr>
                <p:cNvSpPr txBox="1">
                  <a:spLocks noRot="1" noChangeAspect="1" noMove="1" noResize="1" noEditPoints="1" noAdjustHandles="1" noChangeArrowheads="1" noChangeShapeType="1" noTextEdit="1"/>
                </p:cNvSpPr>
                <p:nvPr/>
              </p:nvSpPr>
              <p:spPr>
                <a:xfrm>
                  <a:off x="7163043" y="3884588"/>
                  <a:ext cx="358560"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5A3B2F1A-1E87-4F29-BE13-550AA6FDF411}"/>
                    </a:ext>
                  </a:extLst>
                </p:cNvPr>
                <p:cNvSpPr txBox="1"/>
                <p:nvPr/>
              </p:nvSpPr>
              <p:spPr>
                <a:xfrm>
                  <a:off x="3424606" y="4849604"/>
                  <a:ext cx="41549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800" b="0" i="1" smtClean="0">
                            <a:latin typeface="Cambria Math" panose="02040503050406030204" pitchFamily="18" charset="0"/>
                          </a:rPr>
                          <m:t>−</m:t>
                        </m:r>
                      </m:oMath>
                    </m:oMathPara>
                  </a14:m>
                  <a:endParaRPr lang="en-US" sz="1800" dirty="0">
                    <a:latin typeface="+mn-lt"/>
                  </a:endParaRPr>
                </a:p>
              </p:txBody>
            </p:sp>
          </mc:Choice>
          <mc:Fallback xmlns="">
            <p:sp>
              <p:nvSpPr>
                <p:cNvPr id="82" name="TextBox 81">
                  <a:extLst>
                    <a:ext uri="{FF2B5EF4-FFF2-40B4-BE49-F238E27FC236}">
                      <a16:creationId xmlns:a16="http://schemas.microsoft.com/office/drawing/2014/main" id="{5A3B2F1A-1E87-4F29-BE13-550AA6FDF411}"/>
                    </a:ext>
                  </a:extLst>
                </p:cNvPr>
                <p:cNvSpPr txBox="1">
                  <a:spLocks noRot="1" noChangeAspect="1" noMove="1" noResize="1" noEditPoints="1" noAdjustHandles="1" noChangeArrowheads="1" noChangeShapeType="1" noTextEdit="1"/>
                </p:cNvSpPr>
                <p:nvPr/>
              </p:nvSpPr>
              <p:spPr>
                <a:xfrm>
                  <a:off x="3424606" y="4849604"/>
                  <a:ext cx="415498"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B6186ECF-9B64-44A5-9330-A3CB30C12658}"/>
                    </a:ext>
                  </a:extLst>
                </p:cNvPr>
                <p:cNvSpPr txBox="1"/>
                <p:nvPr/>
              </p:nvSpPr>
              <p:spPr>
                <a:xfrm>
                  <a:off x="2955522" y="4449532"/>
                  <a:ext cx="41549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800" b="0" i="1" smtClean="0">
                            <a:latin typeface="Cambria Math" panose="02040503050406030204" pitchFamily="18" charset="0"/>
                          </a:rPr>
                          <m:t>+</m:t>
                        </m:r>
                      </m:oMath>
                    </m:oMathPara>
                  </a14:m>
                  <a:endParaRPr lang="en-US" sz="1800" dirty="0">
                    <a:latin typeface="+mn-lt"/>
                  </a:endParaRPr>
                </a:p>
              </p:txBody>
            </p:sp>
          </mc:Choice>
          <mc:Fallback xmlns="">
            <p:sp>
              <p:nvSpPr>
                <p:cNvPr id="83" name="TextBox 82">
                  <a:extLst>
                    <a:ext uri="{FF2B5EF4-FFF2-40B4-BE49-F238E27FC236}">
                      <a16:creationId xmlns:a16="http://schemas.microsoft.com/office/drawing/2014/main" id="{B6186ECF-9B64-44A5-9330-A3CB30C12658}"/>
                    </a:ext>
                  </a:extLst>
                </p:cNvPr>
                <p:cNvSpPr txBox="1">
                  <a:spLocks noRot="1" noChangeAspect="1" noMove="1" noResize="1" noEditPoints="1" noAdjustHandles="1" noChangeArrowheads="1" noChangeShapeType="1" noTextEdit="1"/>
                </p:cNvSpPr>
                <p:nvPr/>
              </p:nvSpPr>
              <p:spPr>
                <a:xfrm>
                  <a:off x="2955522" y="4449532"/>
                  <a:ext cx="415498" cy="369332"/>
                </a:xfrm>
                <a:prstGeom prst="rect">
                  <a:avLst/>
                </a:prstGeom>
                <a:blipFill>
                  <a:blip r:embed="rId7"/>
                  <a:stretch>
                    <a:fillRect b="-1786"/>
                  </a:stretch>
                </a:blipFill>
              </p:spPr>
              <p:txBody>
                <a:bodyPr/>
                <a:lstStyle/>
                <a:p>
                  <a:r>
                    <a:rPr lang="en-US">
                      <a:noFill/>
                    </a:rPr>
                    <a:t> </a:t>
                  </a:r>
                </a:p>
              </p:txBody>
            </p:sp>
          </mc:Fallback>
        </mc:AlternateContent>
      </p:grpSp>
      <p:grpSp>
        <p:nvGrpSpPr>
          <p:cNvPr id="104" name="Group 103">
            <a:extLst>
              <a:ext uri="{FF2B5EF4-FFF2-40B4-BE49-F238E27FC236}">
                <a16:creationId xmlns:a16="http://schemas.microsoft.com/office/drawing/2014/main" id="{C889817C-A07E-4F1C-9D6B-AE15796F8CB4}"/>
              </a:ext>
            </a:extLst>
          </p:cNvPr>
          <p:cNvGrpSpPr/>
          <p:nvPr/>
        </p:nvGrpSpPr>
        <p:grpSpPr>
          <a:xfrm>
            <a:off x="5879532" y="2646093"/>
            <a:ext cx="2672641" cy="1200329"/>
            <a:chOff x="4497971" y="4655203"/>
            <a:chExt cx="2921400" cy="1280603"/>
          </a:xfrm>
        </p:grpSpPr>
        <p:sp>
          <p:nvSpPr>
            <p:cNvPr id="87" name="Rectangle 86">
              <a:extLst>
                <a:ext uri="{FF2B5EF4-FFF2-40B4-BE49-F238E27FC236}">
                  <a16:creationId xmlns:a16="http://schemas.microsoft.com/office/drawing/2014/main" id="{EF973B70-4A10-426E-9D31-88F7FF62A576}"/>
                </a:ext>
              </a:extLst>
            </p:cNvPr>
            <p:cNvSpPr/>
            <p:nvPr/>
          </p:nvSpPr>
          <p:spPr bwMode="auto">
            <a:xfrm flipH="1">
              <a:off x="5545622" y="5191098"/>
              <a:ext cx="936104" cy="744708"/>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lang="en-US" sz="1600" dirty="0">
                  <a:latin typeface="+mn-lt"/>
                </a:rPr>
                <a:t>Plant</a:t>
              </a:r>
              <a:endParaRPr kumimoji="0" lang="en-US" sz="1600" b="0" i="0" u="none" strike="noStrike" cap="none" normalizeH="0" baseline="0" dirty="0">
                <a:ln>
                  <a:noFill/>
                </a:ln>
                <a:solidFill>
                  <a:schemeClr val="tx1"/>
                </a:solidFill>
                <a:effectLst/>
                <a:latin typeface="+mn-lt"/>
              </a:endParaRPr>
            </a:p>
          </p:txBody>
        </p:sp>
        <mc:AlternateContent xmlns:mc="http://schemas.openxmlformats.org/markup-compatibility/2006" xmlns:a14="http://schemas.microsoft.com/office/drawing/2010/main">
          <mc:Choice Requires="a14">
            <p:sp>
              <p:nvSpPr>
                <p:cNvPr id="88" name="Rectangle 87">
                  <a:extLst>
                    <a:ext uri="{FF2B5EF4-FFF2-40B4-BE49-F238E27FC236}">
                      <a16:creationId xmlns:a16="http://schemas.microsoft.com/office/drawing/2014/main" id="{EB2E9120-354F-4B9A-B0B1-7F1BBCFE77DD}"/>
                    </a:ext>
                  </a:extLst>
                </p:cNvPr>
                <p:cNvSpPr/>
                <p:nvPr/>
              </p:nvSpPr>
              <p:spPr bwMode="auto">
                <a:xfrm flipH="1">
                  <a:off x="5537342" y="4655203"/>
                  <a:ext cx="936104" cy="430326"/>
                </a:xfrm>
                <a:prstGeom prst="rect">
                  <a:avLst/>
                </a:prstGeom>
                <a:no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14:m>
                    <m:oMathPara xmlns:m="http://schemas.openxmlformats.org/officeDocument/2006/math">
                      <m:oMathParaPr>
                        <m:jc m:val="centerGroup"/>
                      </m:oMathParaPr>
                      <m:oMath xmlns:m="http://schemas.openxmlformats.org/officeDocument/2006/math">
                        <m:r>
                          <m:rPr>
                            <m:sty m:val="p"/>
                          </m:rPr>
                          <a:rPr kumimoji="0" lang="en-GB" sz="1600" b="0" i="0" u="none" strike="noStrike" cap="none" normalizeH="0" baseline="0" smtClean="0">
                            <a:ln>
                              <a:noFill/>
                            </a:ln>
                            <a:solidFill>
                              <a:schemeClr val="tx1"/>
                            </a:solidFill>
                            <a:effectLst/>
                            <a:latin typeface="Cambria Math" panose="02040503050406030204" pitchFamily="18" charset="0"/>
                          </a:rPr>
                          <m:t>Δ</m:t>
                        </m:r>
                      </m:oMath>
                    </m:oMathPara>
                  </a14:m>
                  <a:endParaRPr kumimoji="0" lang="en-US" sz="1600" b="0" i="0" u="none" strike="noStrike" cap="none" normalizeH="0" baseline="0" dirty="0">
                    <a:ln>
                      <a:noFill/>
                    </a:ln>
                    <a:solidFill>
                      <a:schemeClr val="tx1"/>
                    </a:solidFill>
                    <a:effectLst/>
                    <a:latin typeface="+mn-lt"/>
                  </a:endParaRPr>
                </a:p>
              </p:txBody>
            </p:sp>
          </mc:Choice>
          <mc:Fallback xmlns="">
            <p:sp>
              <p:nvSpPr>
                <p:cNvPr id="88" name="Rectangle 87">
                  <a:extLst>
                    <a:ext uri="{FF2B5EF4-FFF2-40B4-BE49-F238E27FC236}">
                      <a16:creationId xmlns:a16="http://schemas.microsoft.com/office/drawing/2014/main" id="{EB2E9120-354F-4B9A-B0B1-7F1BBCFE77DD}"/>
                    </a:ext>
                  </a:extLst>
                </p:cNvPr>
                <p:cNvSpPr>
                  <a:spLocks noRot="1" noChangeAspect="1" noMove="1" noResize="1" noEditPoints="1" noAdjustHandles="1" noChangeArrowheads="1" noChangeShapeType="1" noTextEdit="1"/>
                </p:cNvSpPr>
                <p:nvPr/>
              </p:nvSpPr>
              <p:spPr bwMode="auto">
                <a:xfrm flipH="1">
                  <a:off x="5537342" y="4655203"/>
                  <a:ext cx="936104" cy="430326"/>
                </a:xfrm>
                <a:prstGeom prst="rect">
                  <a:avLst/>
                </a:prstGeom>
                <a:blipFill>
                  <a:blip r:embed="rId8"/>
                  <a:stretch>
                    <a:fillRect/>
                  </a:stretch>
                </a:blipFill>
                <a:ln w="9525" cap="flat" cmpd="sng" algn="ctr">
                  <a:solidFill>
                    <a:schemeClr val="tx1"/>
                  </a:solidFill>
                  <a:prstDash val="solid"/>
                  <a:miter lim="800000"/>
                  <a:headEnd type="none" w="med" len="med"/>
                  <a:tailEnd type="none" w="med" len="med"/>
                </a:ln>
                <a:effectLst/>
              </p:spPr>
              <p:txBody>
                <a:bodyPr/>
                <a:lstStyle/>
                <a:p>
                  <a:r>
                    <a:rPr lang="en-US">
                      <a:noFill/>
                    </a:rPr>
                    <a:t> </a:t>
                  </a:r>
                </a:p>
              </p:txBody>
            </p:sp>
          </mc:Fallback>
        </mc:AlternateContent>
        <p:cxnSp>
          <p:nvCxnSpPr>
            <p:cNvPr id="93" name="Straight Arrow Connector 92">
              <a:extLst>
                <a:ext uri="{FF2B5EF4-FFF2-40B4-BE49-F238E27FC236}">
                  <a16:creationId xmlns:a16="http://schemas.microsoft.com/office/drawing/2014/main" id="{2AA476BC-479B-4840-B529-E14885E23F99}"/>
                </a:ext>
              </a:extLst>
            </p:cNvPr>
            <p:cNvCxnSpPr>
              <a:cxnSpLocks/>
            </p:cNvCxnSpPr>
            <p:nvPr/>
          </p:nvCxnSpPr>
          <p:spPr bwMode="auto">
            <a:xfrm flipH="1">
              <a:off x="6481726" y="5805609"/>
              <a:ext cx="937645" cy="0"/>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cxnSp>
          <p:nvCxnSpPr>
            <p:cNvPr id="94" name="Straight Arrow Connector 93">
              <a:extLst>
                <a:ext uri="{FF2B5EF4-FFF2-40B4-BE49-F238E27FC236}">
                  <a16:creationId xmlns:a16="http://schemas.microsoft.com/office/drawing/2014/main" id="{3A9A1F5B-0E89-468E-A946-E1C20369A791}"/>
                </a:ext>
              </a:extLst>
            </p:cNvPr>
            <p:cNvCxnSpPr>
              <a:cxnSpLocks/>
            </p:cNvCxnSpPr>
            <p:nvPr/>
          </p:nvCxnSpPr>
          <p:spPr bwMode="auto">
            <a:xfrm flipH="1">
              <a:off x="4497971" y="5813885"/>
              <a:ext cx="1039371" cy="0"/>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cxnSp>
          <p:nvCxnSpPr>
            <p:cNvPr id="97" name="Connector: Elbow 96">
              <a:extLst>
                <a:ext uri="{FF2B5EF4-FFF2-40B4-BE49-F238E27FC236}">
                  <a16:creationId xmlns:a16="http://schemas.microsoft.com/office/drawing/2014/main" id="{571D32CC-F5C7-42BD-BFA0-28DF36035258}"/>
                </a:ext>
              </a:extLst>
            </p:cNvPr>
            <p:cNvCxnSpPr>
              <a:stCxn id="88" idx="1"/>
              <a:endCxn id="87" idx="1"/>
            </p:cNvCxnSpPr>
            <p:nvPr/>
          </p:nvCxnSpPr>
          <p:spPr bwMode="auto">
            <a:xfrm>
              <a:off x="6473446" y="4870366"/>
              <a:ext cx="8280" cy="693086"/>
            </a:xfrm>
            <a:prstGeom prst="bentConnector3">
              <a:avLst>
                <a:gd name="adj1" fmla="val 2860870"/>
              </a:avLst>
            </a:prstGeom>
            <a:solidFill>
              <a:schemeClr val="accent1"/>
            </a:solidFill>
            <a:ln w="9525" cap="flat" cmpd="sng" algn="ctr">
              <a:solidFill>
                <a:schemeClr val="tx1"/>
              </a:solidFill>
              <a:prstDash val="solid"/>
              <a:miter lim="800000"/>
              <a:headEnd type="none" w="med" len="med"/>
              <a:tailEnd type="triangle"/>
            </a:ln>
            <a:effectLst/>
          </p:spPr>
        </p:cxnSp>
        <p:cxnSp>
          <p:nvCxnSpPr>
            <p:cNvPr id="99" name="Connector: Elbow 98">
              <a:extLst>
                <a:ext uri="{FF2B5EF4-FFF2-40B4-BE49-F238E27FC236}">
                  <a16:creationId xmlns:a16="http://schemas.microsoft.com/office/drawing/2014/main" id="{71318BD2-C3D5-4319-B45A-E9ABEA071A44}"/>
                </a:ext>
              </a:extLst>
            </p:cNvPr>
            <p:cNvCxnSpPr>
              <a:stCxn id="87" idx="3"/>
              <a:endCxn id="88" idx="3"/>
            </p:cNvCxnSpPr>
            <p:nvPr/>
          </p:nvCxnSpPr>
          <p:spPr bwMode="auto">
            <a:xfrm rot="10800000">
              <a:off x="5537342" y="4870366"/>
              <a:ext cx="8280" cy="693086"/>
            </a:xfrm>
            <a:prstGeom prst="bentConnector3">
              <a:avLst>
                <a:gd name="adj1" fmla="val 2860870"/>
              </a:avLst>
            </a:prstGeom>
            <a:solidFill>
              <a:schemeClr val="accent1"/>
            </a:solidFill>
            <a:ln w="9525" cap="flat" cmpd="sng" algn="ctr">
              <a:solidFill>
                <a:schemeClr val="tx1"/>
              </a:solidFill>
              <a:prstDash val="solid"/>
              <a:miter lim="800000"/>
              <a:headEnd type="none" w="med" len="med"/>
              <a:tailEnd type="triangle"/>
            </a:ln>
            <a:effectLst/>
          </p:spPr>
        </p:cxnSp>
        <mc:AlternateContent xmlns:mc="http://schemas.openxmlformats.org/markup-compatibility/2006" xmlns:a14="http://schemas.microsoft.com/office/drawing/2010/main">
          <mc:Choice Requires="a14">
            <p:sp>
              <p:nvSpPr>
                <p:cNvPr id="100" name="TextBox 99">
                  <a:extLst>
                    <a:ext uri="{FF2B5EF4-FFF2-40B4-BE49-F238E27FC236}">
                      <a16:creationId xmlns:a16="http://schemas.microsoft.com/office/drawing/2014/main" id="{F4AE9153-3D49-4CF5-892D-93F5E4DA0641}"/>
                    </a:ext>
                  </a:extLst>
                </p:cNvPr>
                <p:cNvSpPr txBox="1"/>
                <p:nvPr/>
              </p:nvSpPr>
              <p:spPr>
                <a:xfrm>
                  <a:off x="6695857" y="5426472"/>
                  <a:ext cx="41902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800" b="0" i="1" smtClean="0">
                            <a:latin typeface="Cambria Math" panose="02040503050406030204" pitchFamily="18" charset="0"/>
                          </a:rPr>
                          <m:t>𝑤</m:t>
                        </m:r>
                      </m:oMath>
                    </m:oMathPara>
                  </a14:m>
                  <a:endParaRPr lang="en-US" sz="1800" dirty="0">
                    <a:latin typeface="+mn-lt"/>
                  </a:endParaRPr>
                </a:p>
              </p:txBody>
            </p:sp>
          </mc:Choice>
          <mc:Fallback xmlns="">
            <p:sp>
              <p:nvSpPr>
                <p:cNvPr id="100" name="TextBox 99">
                  <a:extLst>
                    <a:ext uri="{FF2B5EF4-FFF2-40B4-BE49-F238E27FC236}">
                      <a16:creationId xmlns:a16="http://schemas.microsoft.com/office/drawing/2014/main" id="{F4AE9153-3D49-4CF5-892D-93F5E4DA0641}"/>
                    </a:ext>
                  </a:extLst>
                </p:cNvPr>
                <p:cNvSpPr txBox="1">
                  <a:spLocks noRot="1" noChangeAspect="1" noMove="1" noResize="1" noEditPoints="1" noAdjustHandles="1" noChangeArrowheads="1" noChangeShapeType="1" noTextEdit="1"/>
                </p:cNvSpPr>
                <p:nvPr/>
              </p:nvSpPr>
              <p:spPr>
                <a:xfrm>
                  <a:off x="6695857" y="5426472"/>
                  <a:ext cx="419025"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TextBox 100">
                  <a:extLst>
                    <a:ext uri="{FF2B5EF4-FFF2-40B4-BE49-F238E27FC236}">
                      <a16:creationId xmlns:a16="http://schemas.microsoft.com/office/drawing/2014/main" id="{87CBDBB0-1773-4D74-B16D-A404898C7D91}"/>
                    </a:ext>
                  </a:extLst>
                </p:cNvPr>
                <p:cNvSpPr txBox="1"/>
                <p:nvPr/>
              </p:nvSpPr>
              <p:spPr>
                <a:xfrm>
                  <a:off x="4972931" y="5478940"/>
                  <a:ext cx="35856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800" b="0" i="1" smtClean="0">
                            <a:latin typeface="Cambria Math" panose="02040503050406030204" pitchFamily="18" charset="0"/>
                          </a:rPr>
                          <m:t>𝑧</m:t>
                        </m:r>
                      </m:oMath>
                    </m:oMathPara>
                  </a14:m>
                  <a:endParaRPr lang="en-US" sz="1800" dirty="0">
                    <a:latin typeface="+mn-lt"/>
                  </a:endParaRPr>
                </a:p>
              </p:txBody>
            </p:sp>
          </mc:Choice>
          <mc:Fallback xmlns="">
            <p:sp>
              <p:nvSpPr>
                <p:cNvPr id="101" name="TextBox 100">
                  <a:extLst>
                    <a:ext uri="{FF2B5EF4-FFF2-40B4-BE49-F238E27FC236}">
                      <a16:creationId xmlns:a16="http://schemas.microsoft.com/office/drawing/2014/main" id="{87CBDBB0-1773-4D74-B16D-A404898C7D91}"/>
                    </a:ext>
                  </a:extLst>
                </p:cNvPr>
                <p:cNvSpPr txBox="1">
                  <a:spLocks noRot="1" noChangeAspect="1" noMove="1" noResize="1" noEditPoints="1" noAdjustHandles="1" noChangeArrowheads="1" noChangeShapeType="1" noTextEdit="1"/>
                </p:cNvSpPr>
                <p:nvPr/>
              </p:nvSpPr>
              <p:spPr>
                <a:xfrm>
                  <a:off x="4972931" y="5478940"/>
                  <a:ext cx="358560" cy="369332"/>
                </a:xfrm>
                <a:prstGeom prst="rect">
                  <a:avLst/>
                </a:prstGeom>
                <a:blipFill>
                  <a:blip r:embed="rId10"/>
                  <a:stretch>
                    <a:fillRect/>
                  </a:stretch>
                </a:blipFill>
              </p:spPr>
              <p:txBody>
                <a:bodyPr/>
                <a:lstStyle/>
                <a:p>
                  <a:r>
                    <a:rPr lang="en-US">
                      <a:noFill/>
                    </a:rPr>
                    <a:t> </a:t>
                  </a:r>
                </a:p>
              </p:txBody>
            </p:sp>
          </mc:Fallback>
        </mc:AlternateContent>
      </p:grpSp>
      <p:sp>
        <p:nvSpPr>
          <p:cNvPr id="106" name="Content Placeholder 2">
            <a:extLst>
              <a:ext uri="{FF2B5EF4-FFF2-40B4-BE49-F238E27FC236}">
                <a16:creationId xmlns:a16="http://schemas.microsoft.com/office/drawing/2014/main" id="{F8401D21-BE29-4C16-BC90-867809DC2FBB}"/>
              </a:ext>
            </a:extLst>
          </p:cNvPr>
          <p:cNvSpPr txBox="1">
            <a:spLocks/>
          </p:cNvSpPr>
          <p:nvPr/>
        </p:nvSpPr>
        <p:spPr bwMode="auto">
          <a:xfrm>
            <a:off x="348854" y="4474780"/>
            <a:ext cx="4471077" cy="1692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GB" sz="1800" kern="0" dirty="0"/>
              <a:t>MAD Methodology (Kevin L. Moore):</a:t>
            </a:r>
          </a:p>
          <a:p>
            <a:pPr marL="0" indent="0">
              <a:buFontTx/>
              <a:buNone/>
            </a:pPr>
            <a:endParaRPr lang="en-GB" sz="1800" kern="0" dirty="0"/>
          </a:p>
          <a:p>
            <a:pPr marL="457200" indent="-457200">
              <a:buAutoNum type="arabicParenR"/>
            </a:pPr>
            <a:r>
              <a:rPr lang="en-GB" sz="1800" b="1" dirty="0">
                <a:solidFill>
                  <a:srgbClr val="FF0000"/>
                </a:solidFill>
              </a:rPr>
              <a:t>What do I know?</a:t>
            </a:r>
          </a:p>
          <a:p>
            <a:pPr marL="457200" indent="-457200">
              <a:buAutoNum type="arabicParenR"/>
            </a:pPr>
            <a:r>
              <a:rPr lang="en-GB" sz="1800" b="1" dirty="0">
                <a:solidFill>
                  <a:srgbClr val="FF0000"/>
                </a:solidFill>
              </a:rPr>
              <a:t>What do I Have?</a:t>
            </a:r>
          </a:p>
          <a:p>
            <a:pPr marL="457200" indent="-457200">
              <a:buAutoNum type="arabicParenR"/>
            </a:pPr>
            <a:r>
              <a:rPr lang="en-GB" sz="1800" b="1" dirty="0">
                <a:solidFill>
                  <a:srgbClr val="FF0000"/>
                </a:solidFill>
              </a:rPr>
              <a:t>What do I want?</a:t>
            </a:r>
            <a:endParaRPr lang="en-US" sz="1800" b="1" dirty="0">
              <a:solidFill>
                <a:srgbClr val="FF0000"/>
              </a:solidFill>
            </a:endParaRPr>
          </a:p>
          <a:p>
            <a:pPr marL="0" indent="0">
              <a:buFontTx/>
              <a:buNone/>
            </a:pPr>
            <a:endParaRPr lang="en-GB" sz="1800" kern="0" dirty="0"/>
          </a:p>
          <a:p>
            <a:pPr marL="0" indent="0">
              <a:buFontTx/>
              <a:buNone/>
            </a:pPr>
            <a:endParaRPr lang="en-US" sz="1800" kern="0" dirty="0">
              <a:solidFill>
                <a:srgbClr val="FF0000"/>
              </a:solidFill>
            </a:endParaRPr>
          </a:p>
        </p:txBody>
      </p:sp>
      <p:sp>
        <p:nvSpPr>
          <p:cNvPr id="107" name="TextBox 106">
            <a:extLst>
              <a:ext uri="{FF2B5EF4-FFF2-40B4-BE49-F238E27FC236}">
                <a16:creationId xmlns:a16="http://schemas.microsoft.com/office/drawing/2014/main" id="{4AADDD27-11A6-4369-A95E-5959263BC48C}"/>
              </a:ext>
            </a:extLst>
          </p:cNvPr>
          <p:cNvSpPr txBox="1"/>
          <p:nvPr/>
        </p:nvSpPr>
        <p:spPr>
          <a:xfrm>
            <a:off x="3059791" y="5165342"/>
            <a:ext cx="1904999" cy="1015663"/>
          </a:xfrm>
          <a:prstGeom prst="rect">
            <a:avLst/>
          </a:prstGeom>
          <a:noFill/>
        </p:spPr>
        <p:txBody>
          <a:bodyPr wrap="square" rtlCol="0">
            <a:spAutoFit/>
          </a:bodyPr>
          <a:lstStyle/>
          <a:p>
            <a:r>
              <a:rPr lang="en-GB" sz="2000" b="1" dirty="0">
                <a:solidFill>
                  <a:srgbClr val="7030A0"/>
                </a:solidFill>
                <a:latin typeface="+mn-lt"/>
              </a:rPr>
              <a:t>M: Modelling</a:t>
            </a:r>
          </a:p>
          <a:p>
            <a:r>
              <a:rPr lang="en-GB" sz="2000" b="1" dirty="0">
                <a:solidFill>
                  <a:srgbClr val="7030A0"/>
                </a:solidFill>
                <a:latin typeface="+mn-lt"/>
              </a:rPr>
              <a:t>A:  Analysis</a:t>
            </a:r>
          </a:p>
          <a:p>
            <a:r>
              <a:rPr lang="en-GB" sz="2000" b="1" dirty="0">
                <a:solidFill>
                  <a:srgbClr val="7030A0"/>
                </a:solidFill>
                <a:latin typeface="+mn-lt"/>
              </a:rPr>
              <a:t>D:  Design</a:t>
            </a:r>
            <a:endParaRPr lang="en-US" sz="2000" b="1" dirty="0">
              <a:solidFill>
                <a:srgbClr val="7030A0"/>
              </a:solidFill>
              <a:latin typeface="+mn-lt"/>
            </a:endParaRPr>
          </a:p>
        </p:txBody>
      </p:sp>
      <p:cxnSp>
        <p:nvCxnSpPr>
          <p:cNvPr id="45" name="Straight Connector 44">
            <a:extLst>
              <a:ext uri="{FF2B5EF4-FFF2-40B4-BE49-F238E27FC236}">
                <a16:creationId xmlns:a16="http://schemas.microsoft.com/office/drawing/2014/main" id="{6D1BF3DB-E6A2-4D1E-A18D-9F5C92A5BE27}"/>
              </a:ext>
            </a:extLst>
          </p:cNvPr>
          <p:cNvCxnSpPr/>
          <p:nvPr/>
        </p:nvCxnSpPr>
        <p:spPr bwMode="auto">
          <a:xfrm>
            <a:off x="5436096" y="1566255"/>
            <a:ext cx="0" cy="4972210"/>
          </a:xfrm>
          <a:prstGeom prst="line">
            <a:avLst/>
          </a:prstGeom>
          <a:solidFill>
            <a:schemeClr val="accent1"/>
          </a:solidFill>
          <a:ln w="76200" cap="flat" cmpd="sng" algn="ctr">
            <a:solidFill>
              <a:srgbClr val="FF0000"/>
            </a:solidFill>
            <a:prstDash val="solid"/>
            <a:miter lim="800000"/>
            <a:headEnd type="none" w="med" len="med"/>
            <a:tailEnd type="none" w="med" len="med"/>
          </a:ln>
          <a:effectLst/>
        </p:spPr>
      </p:cxnSp>
      <p:sp>
        <p:nvSpPr>
          <p:cNvPr id="5" name="Date Placeholder 3">
            <a:extLst>
              <a:ext uri="{FF2B5EF4-FFF2-40B4-BE49-F238E27FC236}">
                <a16:creationId xmlns:a16="http://schemas.microsoft.com/office/drawing/2014/main" id="{85380471-F204-7BF1-527F-6EC02972C14B}"/>
              </a:ext>
            </a:extLst>
          </p:cNvPr>
          <p:cNvSpPr>
            <a:spLocks noGrp="1"/>
          </p:cNvSpPr>
          <p:nvPr>
            <p:ph type="dt" sz="half" idx="10"/>
          </p:nvPr>
        </p:nvSpPr>
        <p:spPr>
          <a:xfrm>
            <a:off x="0" y="6453188"/>
            <a:ext cx="1905000" cy="404812"/>
          </a:xfrm>
        </p:spPr>
        <p:txBody>
          <a:bodyPr/>
          <a:lstStyle/>
          <a:p>
            <a:pPr>
              <a:defRPr/>
            </a:pPr>
            <a:fld id="{D371648D-D250-4AFC-85C7-66060F4C9D7F}" type="datetime1">
              <a:rPr lang="en-US" smtClean="0"/>
              <a:t>4/17/2026</a:t>
            </a:fld>
            <a:endParaRPr lang="en-US" dirty="0"/>
          </a:p>
        </p:txBody>
      </p:sp>
      <p:sp>
        <p:nvSpPr>
          <p:cNvPr id="8" name="Footer Placeholder 4">
            <a:extLst>
              <a:ext uri="{FF2B5EF4-FFF2-40B4-BE49-F238E27FC236}">
                <a16:creationId xmlns:a16="http://schemas.microsoft.com/office/drawing/2014/main" id="{D5631DB8-F4F8-5BC2-B80A-4134CCEFC476}"/>
              </a:ext>
            </a:extLst>
          </p:cNvPr>
          <p:cNvSpPr>
            <a:spLocks noGrp="1"/>
          </p:cNvSpPr>
          <p:nvPr>
            <p:ph type="ftr" sz="quarter" idx="11"/>
          </p:nvPr>
        </p:nvSpPr>
        <p:spPr>
          <a:xfrm>
            <a:off x="1908175" y="6524625"/>
            <a:ext cx="6335713" cy="333375"/>
          </a:xfrm>
        </p:spPr>
        <p:txBody>
          <a:bodyPr/>
          <a:lstStyle/>
          <a:p>
            <a:pPr>
              <a:defRPr/>
            </a:pPr>
            <a:r>
              <a:rPr lang="en-US" sz="1400">
                <a:effectLst/>
                <a:latin typeface="Times New Roman" panose="02020603050405020304" pitchFamily="18" charset="0"/>
              </a:rPr>
              <a:t>CT4ML (Control Theory for Machine Learning) - NorCal Control 2026 (15 min.)</a:t>
            </a:r>
            <a:endParaRPr lang="en-US" dirty="0"/>
          </a:p>
        </p:txBody>
      </p:sp>
    </p:spTree>
    <p:extLst>
      <p:ext uri="{BB962C8B-B14F-4D97-AF65-F5344CB8AC3E}">
        <p14:creationId xmlns:p14="http://schemas.microsoft.com/office/powerpoint/2010/main" val="1781180392"/>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E9462-C3F0-0CD5-F916-0751F5B0530E}"/>
              </a:ext>
            </a:extLst>
          </p:cNvPr>
          <p:cNvSpPr>
            <a:spLocks noGrp="1"/>
          </p:cNvSpPr>
          <p:nvPr>
            <p:ph type="title"/>
          </p:nvPr>
        </p:nvSpPr>
        <p:spPr/>
        <p:txBody>
          <a:bodyPr/>
          <a:lstStyle/>
          <a:p>
            <a:r>
              <a:rPr lang="en-US" dirty="0"/>
              <a:t>MAD for Machine Learning? </a:t>
            </a:r>
          </a:p>
        </p:txBody>
      </p:sp>
      <p:sp>
        <p:nvSpPr>
          <p:cNvPr id="3" name="Content Placeholder 2">
            <a:extLst>
              <a:ext uri="{FF2B5EF4-FFF2-40B4-BE49-F238E27FC236}">
                <a16:creationId xmlns:a16="http://schemas.microsoft.com/office/drawing/2014/main" id="{E6BCB93E-8533-95A5-88C3-456176F5144B}"/>
              </a:ext>
            </a:extLst>
          </p:cNvPr>
          <p:cNvSpPr>
            <a:spLocks noGrp="1"/>
          </p:cNvSpPr>
          <p:nvPr>
            <p:ph idx="1"/>
          </p:nvPr>
        </p:nvSpPr>
        <p:spPr>
          <a:xfrm>
            <a:off x="179387" y="1556792"/>
            <a:ext cx="8785225" cy="4321175"/>
          </a:xfrm>
        </p:spPr>
        <p:txBody>
          <a:bodyPr/>
          <a:lstStyle/>
          <a:p>
            <a:r>
              <a:rPr lang="en-US" dirty="0"/>
              <a:t>M</a:t>
            </a:r>
          </a:p>
          <a:p>
            <a:pPr lvl="1"/>
            <a:r>
              <a:rPr lang="en-US" dirty="0"/>
              <a:t>ML of DS (scientific ML, physics-informed, PDE –disciplined, complexity-informed, tail-index-aware, loss-landscape roughness aware …)</a:t>
            </a:r>
          </a:p>
          <a:p>
            <a:r>
              <a:rPr lang="en-US" dirty="0"/>
              <a:t>A</a:t>
            </a:r>
          </a:p>
          <a:p>
            <a:pPr lvl="1"/>
            <a:r>
              <a:rPr lang="en-US" dirty="0"/>
              <a:t>ML by DS (control theory, Lyapunov redesign, nonlinear/adaptive, robust/optimal, finite-time, variable structure, safety-aware, attack-aware )</a:t>
            </a:r>
          </a:p>
          <a:p>
            <a:r>
              <a:rPr lang="en-US" dirty="0"/>
              <a:t>D</a:t>
            </a:r>
          </a:p>
          <a:p>
            <a:pPr lvl="1"/>
            <a:r>
              <a:rPr lang="en-US" dirty="0"/>
              <a:t>ML for DS (control theory, again)</a:t>
            </a:r>
          </a:p>
        </p:txBody>
      </p:sp>
      <p:sp>
        <p:nvSpPr>
          <p:cNvPr id="4" name="Date Placeholder 3">
            <a:extLst>
              <a:ext uri="{FF2B5EF4-FFF2-40B4-BE49-F238E27FC236}">
                <a16:creationId xmlns:a16="http://schemas.microsoft.com/office/drawing/2014/main" id="{FFDABF66-2A2E-9170-76A4-8E2BDBC19E0D}"/>
              </a:ext>
            </a:extLst>
          </p:cNvPr>
          <p:cNvSpPr>
            <a:spLocks noGrp="1"/>
          </p:cNvSpPr>
          <p:nvPr>
            <p:ph type="dt" sz="half" idx="10"/>
          </p:nvPr>
        </p:nvSpPr>
        <p:spPr/>
        <p:txBody>
          <a:bodyPr/>
          <a:lstStyle/>
          <a:p>
            <a:pPr>
              <a:defRPr/>
            </a:pPr>
            <a:fld id="{5215B3FF-CDED-4C0B-A605-AEEF5CF426F4}" type="datetime1">
              <a:rPr lang="en-US" smtClean="0"/>
              <a:t>4/17/2026</a:t>
            </a:fld>
            <a:endParaRPr lang="en-US"/>
          </a:p>
        </p:txBody>
      </p:sp>
      <p:sp>
        <p:nvSpPr>
          <p:cNvPr id="5" name="Footer Placeholder 4">
            <a:extLst>
              <a:ext uri="{FF2B5EF4-FFF2-40B4-BE49-F238E27FC236}">
                <a16:creationId xmlns:a16="http://schemas.microsoft.com/office/drawing/2014/main" id="{7BBBD0DA-B061-B7ED-A8DC-C6C2D37DA761}"/>
              </a:ext>
            </a:extLst>
          </p:cNvPr>
          <p:cNvSpPr>
            <a:spLocks noGrp="1"/>
          </p:cNvSpPr>
          <p:nvPr>
            <p:ph type="ftr" sz="quarter" idx="11"/>
          </p:nvPr>
        </p:nvSpPr>
        <p:spPr/>
        <p:txBody>
          <a:bodyPr/>
          <a:lstStyle/>
          <a:p>
            <a:pPr>
              <a:defRPr/>
            </a:pPr>
            <a:r>
              <a:rPr lang="en-US"/>
              <a:t>CT4ML (Control Theory for Machine Learning) - NorCal Control 2026 (15 min.)</a:t>
            </a:r>
          </a:p>
        </p:txBody>
      </p:sp>
      <p:sp>
        <p:nvSpPr>
          <p:cNvPr id="6" name="Slide Number Placeholder 5">
            <a:extLst>
              <a:ext uri="{FF2B5EF4-FFF2-40B4-BE49-F238E27FC236}">
                <a16:creationId xmlns:a16="http://schemas.microsoft.com/office/drawing/2014/main" id="{4B95F896-5827-3FCE-6C84-4B697FAE57E7}"/>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36</a:t>
            </a:fld>
            <a:r>
              <a:rPr lang="en-US"/>
              <a:t>/1024</a:t>
            </a:r>
          </a:p>
        </p:txBody>
      </p:sp>
    </p:spTree>
    <p:extLst>
      <p:ext uri="{BB962C8B-B14F-4D97-AF65-F5344CB8AC3E}">
        <p14:creationId xmlns:p14="http://schemas.microsoft.com/office/powerpoint/2010/main" val="1928745701"/>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C25DB-753A-4687-06AF-C94D7B87D084}"/>
              </a:ext>
            </a:extLst>
          </p:cNvPr>
          <p:cNvSpPr>
            <a:spLocks noGrp="1"/>
          </p:cNvSpPr>
          <p:nvPr>
            <p:ph type="title"/>
          </p:nvPr>
        </p:nvSpPr>
        <p:spPr/>
        <p:txBody>
          <a:bodyPr/>
          <a:lstStyle/>
          <a:p>
            <a:r>
              <a:rPr lang="en-US" dirty="0">
                <a:solidFill>
                  <a:srgbClr val="FF0000"/>
                </a:solidFill>
              </a:rPr>
              <a:t>MAD</a:t>
            </a:r>
            <a:r>
              <a:rPr lang="en-US" dirty="0"/>
              <a:t> in control to ML</a:t>
            </a:r>
          </a:p>
        </p:txBody>
      </p:sp>
      <p:sp>
        <p:nvSpPr>
          <p:cNvPr id="3" name="Content Placeholder 2">
            <a:extLst>
              <a:ext uri="{FF2B5EF4-FFF2-40B4-BE49-F238E27FC236}">
                <a16:creationId xmlns:a16="http://schemas.microsoft.com/office/drawing/2014/main" id="{711C704C-0304-B503-BA4F-DC87A2DE6C6F}"/>
              </a:ext>
            </a:extLst>
          </p:cNvPr>
          <p:cNvSpPr>
            <a:spLocks noGrp="1"/>
          </p:cNvSpPr>
          <p:nvPr>
            <p:ph idx="1"/>
          </p:nvPr>
        </p:nvSpPr>
        <p:spPr/>
        <p:txBody>
          <a:bodyPr/>
          <a:lstStyle/>
          <a:p>
            <a:r>
              <a:rPr lang="en-US" dirty="0">
                <a:solidFill>
                  <a:srgbClr val="FF0000"/>
                </a:solidFill>
              </a:rPr>
              <a:t>(M) </a:t>
            </a:r>
            <a:r>
              <a:rPr lang="en-US" dirty="0"/>
              <a:t>Nonlinear Dynamic System view of ML </a:t>
            </a:r>
          </a:p>
          <a:p>
            <a:r>
              <a:rPr lang="en-US" dirty="0">
                <a:solidFill>
                  <a:srgbClr val="FF0000"/>
                </a:solidFill>
              </a:rPr>
              <a:t>(A) </a:t>
            </a:r>
            <a:r>
              <a:rPr lang="en-US" dirty="0"/>
              <a:t>ML algorithm analysis via control theory </a:t>
            </a:r>
          </a:p>
          <a:p>
            <a:r>
              <a:rPr lang="en-US" dirty="0">
                <a:solidFill>
                  <a:srgbClr val="FF0000"/>
                </a:solidFill>
              </a:rPr>
              <a:t>(D) </a:t>
            </a:r>
            <a:r>
              <a:rPr lang="en-US" dirty="0"/>
              <a:t>ML algorithm design via control theory</a:t>
            </a:r>
          </a:p>
          <a:p>
            <a:pPr marL="0" indent="0">
              <a:buNone/>
            </a:pPr>
            <a:endParaRPr lang="en-US" dirty="0"/>
          </a:p>
        </p:txBody>
      </p:sp>
      <p:sp>
        <p:nvSpPr>
          <p:cNvPr id="4" name="Footer Placeholder 3">
            <a:extLst>
              <a:ext uri="{FF2B5EF4-FFF2-40B4-BE49-F238E27FC236}">
                <a16:creationId xmlns:a16="http://schemas.microsoft.com/office/drawing/2014/main" id="{9B92BE51-53BE-EDC2-8789-427618D73536}"/>
              </a:ext>
            </a:extLst>
          </p:cNvPr>
          <p:cNvSpPr>
            <a:spLocks noGrp="1"/>
          </p:cNvSpPr>
          <p:nvPr>
            <p:ph type="ftr" sz="quarter" idx="11"/>
          </p:nvPr>
        </p:nvSpPr>
        <p:spPr/>
        <p:txBody>
          <a:bodyPr/>
          <a:lstStyle/>
          <a:p>
            <a:pPr>
              <a:defRPr/>
            </a:pPr>
            <a:r>
              <a:rPr lang="en-US" altLang="zh-CN"/>
              <a:t>CT4ML (Control Theory for Machine Learning) - NorCal Control 2026 (15 min.)</a:t>
            </a:r>
            <a:endParaRPr lang="en-US"/>
          </a:p>
        </p:txBody>
      </p:sp>
      <p:sp>
        <p:nvSpPr>
          <p:cNvPr id="5" name="Slide Number Placeholder 4">
            <a:extLst>
              <a:ext uri="{FF2B5EF4-FFF2-40B4-BE49-F238E27FC236}">
                <a16:creationId xmlns:a16="http://schemas.microsoft.com/office/drawing/2014/main" id="{55B0D331-8DE0-C745-340A-88C26D1D01D7}"/>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37</a:t>
            </a:fld>
            <a:r>
              <a:rPr lang="en-US"/>
              <a:t>/1024</a:t>
            </a:r>
          </a:p>
        </p:txBody>
      </p:sp>
      <p:sp>
        <p:nvSpPr>
          <p:cNvPr id="6" name="Date Placeholder 5">
            <a:extLst>
              <a:ext uri="{FF2B5EF4-FFF2-40B4-BE49-F238E27FC236}">
                <a16:creationId xmlns:a16="http://schemas.microsoft.com/office/drawing/2014/main" id="{9390A9EA-4A3B-5C3D-F997-56F46A2D3CF8}"/>
              </a:ext>
            </a:extLst>
          </p:cNvPr>
          <p:cNvSpPr>
            <a:spLocks noGrp="1"/>
          </p:cNvSpPr>
          <p:nvPr>
            <p:ph type="dt" sz="half" idx="10"/>
          </p:nvPr>
        </p:nvSpPr>
        <p:spPr/>
        <p:txBody>
          <a:bodyPr/>
          <a:lstStyle/>
          <a:p>
            <a:pPr>
              <a:defRPr/>
            </a:pPr>
            <a:fld id="{6FCE5BC1-A487-46C7-AB45-C4E104DC6187}" type="datetime1">
              <a:rPr lang="en-US" smtClean="0"/>
              <a:t>4/17/2026</a:t>
            </a:fld>
            <a:endParaRPr lang="en-US" dirty="0"/>
          </a:p>
        </p:txBody>
      </p:sp>
    </p:spTree>
    <p:extLst>
      <p:ext uri="{BB962C8B-B14F-4D97-AF65-F5344CB8AC3E}">
        <p14:creationId xmlns:p14="http://schemas.microsoft.com/office/powerpoint/2010/main" val="242350938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76CAC160-EE2D-45E5-A7CD-C44F858269D3}"/>
              </a:ext>
            </a:extLst>
          </p:cNvPr>
          <p:cNvSpPr txBox="1"/>
          <p:nvPr/>
        </p:nvSpPr>
        <p:spPr>
          <a:xfrm>
            <a:off x="79246" y="5557311"/>
            <a:ext cx="8841046" cy="1200329"/>
          </a:xfrm>
          <a:prstGeom prst="rect">
            <a:avLst/>
          </a:prstGeom>
          <a:noFill/>
        </p:spPr>
        <p:txBody>
          <a:bodyPr wrap="square" rtlCol="0">
            <a:spAutoFit/>
          </a:bodyPr>
          <a:lstStyle/>
          <a:p>
            <a:r>
              <a:rPr lang="en-US" sz="2400" dirty="0">
                <a:solidFill>
                  <a:srgbClr val="FF0000"/>
                </a:solidFill>
              </a:rPr>
              <a:t>ML core is optimization</a:t>
            </a:r>
            <a:r>
              <a:rPr lang="en-US" sz="2400" dirty="0"/>
              <a:t>, can we demand “</a:t>
            </a:r>
            <a:r>
              <a:rPr lang="en-US" sz="2400" dirty="0">
                <a:solidFill>
                  <a:srgbClr val="FF0000"/>
                </a:solidFill>
              </a:rPr>
              <a:t>More </a:t>
            </a:r>
            <a:r>
              <a:rPr lang="en-US" sz="2400" dirty="0">
                <a:highlight>
                  <a:srgbClr val="FFFF00"/>
                </a:highlight>
              </a:rPr>
              <a:t>Optimal Machine Learning</a:t>
            </a:r>
            <a:r>
              <a:rPr lang="en-US" sz="2400" dirty="0"/>
              <a:t>” (i.e., DL with minimum/</a:t>
            </a:r>
            <a:r>
              <a:rPr lang="en-US" sz="2400" dirty="0">
                <a:highlight>
                  <a:srgbClr val="FFFF00"/>
                </a:highlight>
              </a:rPr>
              <a:t>small</a:t>
            </a:r>
            <a:r>
              <a:rPr lang="en-US" sz="2400" dirty="0"/>
              <a:t>est labelled </a:t>
            </a:r>
            <a:r>
              <a:rPr lang="en-US" sz="2400" dirty="0">
                <a:highlight>
                  <a:srgbClr val="FFFF00"/>
                </a:highlight>
              </a:rPr>
              <a:t>data</a:t>
            </a:r>
            <a:r>
              <a:rPr lang="en-US" sz="2400" dirty="0"/>
              <a:t>) ?</a:t>
            </a:r>
          </a:p>
          <a:p>
            <a:endParaRPr lang="en-US" sz="2400" dirty="0"/>
          </a:p>
        </p:txBody>
      </p:sp>
      <p:sp>
        <p:nvSpPr>
          <p:cNvPr id="26" name="文本框 25">
            <a:extLst>
              <a:ext uri="{FF2B5EF4-FFF2-40B4-BE49-F238E27FC236}">
                <a16:creationId xmlns:a16="http://schemas.microsoft.com/office/drawing/2014/main" id="{AE811D0D-EA5C-4097-B97E-5691CE08A1A8}"/>
              </a:ext>
            </a:extLst>
          </p:cNvPr>
          <p:cNvSpPr txBox="1"/>
          <p:nvPr/>
        </p:nvSpPr>
        <p:spPr>
          <a:xfrm>
            <a:off x="467544" y="1329176"/>
            <a:ext cx="8096773" cy="4154984"/>
          </a:xfrm>
          <a:prstGeom prst="rect">
            <a:avLst/>
          </a:prstGeom>
          <a:noFill/>
        </p:spPr>
        <p:txBody>
          <a:bodyPr wrap="square" rtlCol="0">
            <a:spAutoFit/>
          </a:bodyPr>
          <a:lstStyle/>
          <a:p>
            <a:pPr marL="285750" indent="-285750" algn="just">
              <a:buFont typeface="Wingdings" panose="05000000000000000000" pitchFamily="2" charset="2"/>
              <a:buChar char="q"/>
            </a:pPr>
            <a:r>
              <a:rPr lang="en-US" altLang="zh-CN" sz="2400" dirty="0"/>
              <a:t>(Machine) Learning is now a hot research topic;</a:t>
            </a:r>
          </a:p>
          <a:p>
            <a:pPr marL="285750" indent="-285750" algn="just">
              <a:buFont typeface="Wingdings" panose="05000000000000000000" pitchFamily="2" charset="2"/>
              <a:buChar char="q"/>
            </a:pPr>
            <a:endParaRPr lang="en-US" altLang="zh-CN" sz="2400" dirty="0"/>
          </a:p>
          <a:p>
            <a:pPr marL="285750" indent="-285750" algn="just">
              <a:buFont typeface="Wingdings" panose="05000000000000000000" pitchFamily="2" charset="2"/>
              <a:buChar char="q"/>
            </a:pPr>
            <a:r>
              <a:rPr lang="en-US" altLang="zh-CN" sz="2400" dirty="0"/>
              <a:t>How to learn efficiently (optimally) is always important;</a:t>
            </a:r>
          </a:p>
          <a:p>
            <a:pPr marL="285750" indent="-285750" algn="just">
              <a:buFont typeface="Wingdings" panose="05000000000000000000" pitchFamily="2" charset="2"/>
              <a:buChar char="q"/>
            </a:pPr>
            <a:endParaRPr lang="en-US" altLang="zh-CN" sz="2400" dirty="0"/>
          </a:p>
          <a:p>
            <a:pPr marL="285750" indent="-285750" algn="just">
              <a:buFont typeface="Wingdings" panose="05000000000000000000" pitchFamily="2" charset="2"/>
              <a:buChar char="q"/>
            </a:pPr>
            <a:r>
              <a:rPr lang="en-US" altLang="zh-CN" sz="2400" dirty="0"/>
              <a:t>The key for learning is the optimization method;</a:t>
            </a:r>
          </a:p>
          <a:p>
            <a:pPr marL="285750" indent="-285750" algn="just">
              <a:buFont typeface="Wingdings" panose="05000000000000000000" pitchFamily="2" charset="2"/>
              <a:buChar char="q"/>
            </a:pPr>
            <a:endParaRPr lang="en-US" altLang="zh-CN" sz="2400" dirty="0"/>
          </a:p>
          <a:p>
            <a:pPr marL="285750" indent="-285750" algn="just">
              <a:buFont typeface="Wingdings" panose="05000000000000000000" pitchFamily="2" charset="2"/>
              <a:buChar char="q"/>
            </a:pPr>
            <a:r>
              <a:rPr lang="en-US" altLang="zh-CN" sz="2400" dirty="0"/>
              <a:t>Thus designing an efficient optimization method is the most important topic now</a:t>
            </a:r>
            <a:endParaRPr lang="en-US" altLang="zh-CN" dirty="0"/>
          </a:p>
          <a:p>
            <a:pPr marL="742950" lvl="1" indent="-285750" algn="just">
              <a:buFont typeface="Wingdings" panose="05000000000000000000" pitchFamily="2" charset="2"/>
              <a:buChar char="q"/>
            </a:pPr>
            <a:r>
              <a:rPr lang="en-US" altLang="zh-CN" dirty="0"/>
              <a:t>What is the </a:t>
            </a:r>
            <a:r>
              <a:rPr lang="en-US" altLang="zh-CN" dirty="0">
                <a:solidFill>
                  <a:srgbClr val="FF0000"/>
                </a:solidFill>
              </a:rPr>
              <a:t>optimal way to optimize</a:t>
            </a:r>
            <a:r>
              <a:rPr lang="en-US" altLang="zh-CN" dirty="0"/>
              <a:t>?</a:t>
            </a:r>
          </a:p>
          <a:p>
            <a:pPr marL="742950" lvl="1" indent="-285750" algn="just">
              <a:buFont typeface="Wingdings" panose="05000000000000000000" pitchFamily="2" charset="2"/>
              <a:buChar char="q"/>
            </a:pPr>
            <a:r>
              <a:rPr lang="en-US" altLang="zh-CN" dirty="0"/>
              <a:t>What is the </a:t>
            </a:r>
            <a:r>
              <a:rPr lang="en-US" altLang="zh-CN" i="1" dirty="0">
                <a:highlight>
                  <a:srgbClr val="FFFF00"/>
                </a:highlight>
              </a:rPr>
              <a:t>more</a:t>
            </a:r>
            <a:r>
              <a:rPr lang="en-US" altLang="zh-CN" dirty="0"/>
              <a:t> </a:t>
            </a:r>
            <a:r>
              <a:rPr lang="en-US" altLang="zh-CN" dirty="0">
                <a:solidFill>
                  <a:srgbClr val="FF0000"/>
                </a:solidFill>
              </a:rPr>
              <a:t>optimal way to optimize</a:t>
            </a:r>
            <a:r>
              <a:rPr lang="en-US" altLang="zh-CN" dirty="0"/>
              <a:t>?</a:t>
            </a:r>
          </a:p>
          <a:p>
            <a:pPr marL="742950" lvl="1" indent="-285750" algn="just">
              <a:buFont typeface="Wingdings" panose="05000000000000000000" pitchFamily="2" charset="2"/>
              <a:buChar char="q"/>
            </a:pPr>
            <a:endParaRPr lang="en-US" altLang="zh-CN" dirty="0"/>
          </a:p>
        </p:txBody>
      </p:sp>
      <p:sp>
        <p:nvSpPr>
          <p:cNvPr id="7" name="文本框 5">
            <a:extLst>
              <a:ext uri="{FF2B5EF4-FFF2-40B4-BE49-F238E27FC236}">
                <a16:creationId xmlns:a16="http://schemas.microsoft.com/office/drawing/2014/main" id="{B796D9A2-F386-4088-97DB-9193CA8FCAEB}"/>
              </a:ext>
            </a:extLst>
          </p:cNvPr>
          <p:cNvSpPr txBox="1"/>
          <p:nvPr/>
        </p:nvSpPr>
        <p:spPr>
          <a:xfrm>
            <a:off x="95407" y="636331"/>
            <a:ext cx="8841046" cy="584775"/>
          </a:xfrm>
          <a:prstGeom prst="rect">
            <a:avLst/>
          </a:prstGeom>
          <a:noFill/>
        </p:spPr>
        <p:txBody>
          <a:bodyPr wrap="square" rtlCol="0">
            <a:spAutoFit/>
          </a:bodyPr>
          <a:lstStyle/>
          <a:p>
            <a:pPr algn="ctr"/>
            <a:r>
              <a:rPr lang="en-US" sz="3200" dirty="0">
                <a:solidFill>
                  <a:srgbClr val="FF0000"/>
                </a:solidFill>
              </a:rPr>
              <a:t>Reflection </a:t>
            </a:r>
            <a:r>
              <a:rPr lang="zh-CN" altLang="en-US" sz="3200" b="1" dirty="0"/>
              <a:t>沉思：</a:t>
            </a:r>
            <a:endParaRPr lang="en-US" sz="3200" dirty="0"/>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657E656F-4AB4-4C55-A3E7-7276E2484C80}"/>
                  </a:ext>
                </a:extLst>
              </p14:cNvPr>
              <p14:cNvContentPartPr/>
              <p14:nvPr/>
            </p14:nvContentPartPr>
            <p14:xfrm>
              <a:off x="1819440" y="1955880"/>
              <a:ext cx="7254000" cy="4481280"/>
            </p14:xfrm>
          </p:contentPart>
        </mc:Choice>
        <mc:Fallback xmlns="">
          <p:pic>
            <p:nvPicPr>
              <p:cNvPr id="2" name="Ink 1">
                <a:extLst>
                  <a:ext uri="{FF2B5EF4-FFF2-40B4-BE49-F238E27FC236}">
                    <a16:creationId xmlns:a16="http://schemas.microsoft.com/office/drawing/2014/main" id="{657E656F-4AB4-4C55-A3E7-7276E2484C80}"/>
                  </a:ext>
                </a:extLst>
              </p:cNvPr>
              <p:cNvPicPr/>
              <p:nvPr/>
            </p:nvPicPr>
            <p:blipFill>
              <a:blip r:embed="rId4"/>
              <a:stretch>
                <a:fillRect/>
              </a:stretch>
            </p:blipFill>
            <p:spPr>
              <a:xfrm>
                <a:off x="1810080" y="1946520"/>
                <a:ext cx="7272720" cy="4500000"/>
              </a:xfrm>
              <a:prstGeom prst="rect">
                <a:avLst/>
              </a:prstGeom>
            </p:spPr>
          </p:pic>
        </mc:Fallback>
      </mc:AlternateContent>
    </p:spTree>
    <p:extLst>
      <p:ext uri="{BB962C8B-B14F-4D97-AF65-F5344CB8AC3E}">
        <p14:creationId xmlns:p14="http://schemas.microsoft.com/office/powerpoint/2010/main" val="2709588273"/>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01607-4577-41E1-B909-EB2BADA6533E}"/>
              </a:ext>
            </a:extLst>
          </p:cNvPr>
          <p:cNvSpPr>
            <a:spLocks noGrp="1"/>
          </p:cNvSpPr>
          <p:nvPr>
            <p:ph type="title"/>
          </p:nvPr>
        </p:nvSpPr>
        <p:spPr/>
        <p:txBody>
          <a:bodyPr/>
          <a:lstStyle/>
          <a:p>
            <a:endParaRPr lang="en-US"/>
          </a:p>
        </p:txBody>
      </p:sp>
      <p:pic>
        <p:nvPicPr>
          <p:cNvPr id="8" name="Content Placeholder 7" descr="A close up of a map&#10;&#10;Description automatically generated">
            <a:extLst>
              <a:ext uri="{FF2B5EF4-FFF2-40B4-BE49-F238E27FC236}">
                <a16:creationId xmlns:a16="http://schemas.microsoft.com/office/drawing/2014/main" id="{C7757474-E092-4A8D-B431-CCC380BFEBE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578637"/>
            <a:ext cx="9144000" cy="4534524"/>
          </a:xfrm>
        </p:spPr>
      </p:pic>
      <p:sp>
        <p:nvSpPr>
          <p:cNvPr id="4" name="Date Placeholder 3">
            <a:extLst>
              <a:ext uri="{FF2B5EF4-FFF2-40B4-BE49-F238E27FC236}">
                <a16:creationId xmlns:a16="http://schemas.microsoft.com/office/drawing/2014/main" id="{FDBFE986-4D49-48DC-A176-C89890A40E05}"/>
              </a:ext>
            </a:extLst>
          </p:cNvPr>
          <p:cNvSpPr>
            <a:spLocks noGrp="1"/>
          </p:cNvSpPr>
          <p:nvPr>
            <p:ph type="dt" sz="half" idx="10"/>
          </p:nvPr>
        </p:nvSpPr>
        <p:spPr/>
        <p:txBody>
          <a:bodyPr/>
          <a:lstStyle/>
          <a:p>
            <a:pPr>
              <a:defRPr/>
            </a:pPr>
            <a:fld id="{4723B69F-E4C4-41D6-81B4-6BB435832DF0}" type="datetime1">
              <a:rPr lang="en-US" smtClean="0"/>
              <a:t>4/17/2026</a:t>
            </a:fld>
            <a:endParaRPr lang="en-US"/>
          </a:p>
        </p:txBody>
      </p:sp>
      <p:sp>
        <p:nvSpPr>
          <p:cNvPr id="5" name="Footer Placeholder 4">
            <a:extLst>
              <a:ext uri="{FF2B5EF4-FFF2-40B4-BE49-F238E27FC236}">
                <a16:creationId xmlns:a16="http://schemas.microsoft.com/office/drawing/2014/main" id="{116AB1A4-1CED-46E9-82D5-B8199F3A7453}"/>
              </a:ext>
            </a:extLst>
          </p:cNvPr>
          <p:cNvSpPr>
            <a:spLocks noGrp="1"/>
          </p:cNvSpPr>
          <p:nvPr>
            <p:ph type="ftr" sz="quarter" idx="11"/>
          </p:nvPr>
        </p:nvSpPr>
        <p:spPr>
          <a:xfrm>
            <a:off x="1259633" y="6524625"/>
            <a:ext cx="7344816" cy="333375"/>
          </a:xfrm>
        </p:spPr>
        <p:txBody>
          <a:bodyPr/>
          <a:lstStyle/>
          <a:p>
            <a:pPr>
              <a:defRPr/>
            </a:pPr>
            <a:r>
              <a:rPr lang="en-US" altLang="zh-CN"/>
              <a:t>CT4ML (Control Theory for Machine Learning) - NorCal Control 2026 (15 min.)</a:t>
            </a:r>
            <a:endParaRPr lang="en-US" dirty="0"/>
          </a:p>
        </p:txBody>
      </p:sp>
      <p:sp>
        <p:nvSpPr>
          <p:cNvPr id="9" name="Rectangle 8">
            <a:extLst>
              <a:ext uri="{FF2B5EF4-FFF2-40B4-BE49-F238E27FC236}">
                <a16:creationId xmlns:a16="http://schemas.microsoft.com/office/drawing/2014/main" id="{3B7A5CAD-6167-40DD-A180-6C1D7B3784EC}"/>
              </a:ext>
            </a:extLst>
          </p:cNvPr>
          <p:cNvSpPr/>
          <p:nvPr/>
        </p:nvSpPr>
        <p:spPr>
          <a:xfrm>
            <a:off x="0" y="6322383"/>
            <a:ext cx="8928992" cy="261610"/>
          </a:xfrm>
          <a:prstGeom prst="rect">
            <a:avLst/>
          </a:prstGeom>
        </p:spPr>
        <p:txBody>
          <a:bodyPr wrap="square">
            <a:spAutoFit/>
          </a:bodyPr>
          <a:lstStyle/>
          <a:p>
            <a:r>
              <a:rPr lang="en-US" sz="1100" dirty="0"/>
              <a:t>https://math.stackexchange.com/questions/3664716/taxonomy-overview-of-optimization-methods</a:t>
            </a:r>
          </a:p>
        </p:txBody>
      </p:sp>
      <p:pic>
        <p:nvPicPr>
          <p:cNvPr id="10" name="内容占位符 20">
            <a:extLst>
              <a:ext uri="{FF2B5EF4-FFF2-40B4-BE49-F238E27FC236}">
                <a16:creationId xmlns:a16="http://schemas.microsoft.com/office/drawing/2014/main" id="{9EE2A085-D893-4CB2-B551-1E37AB02E55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bwMode="auto">
          <a:xfrm>
            <a:off x="4860032" y="4642821"/>
            <a:ext cx="2041063" cy="1515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内容占位符 20">
            <a:extLst>
              <a:ext uri="{FF2B5EF4-FFF2-40B4-BE49-F238E27FC236}">
                <a16:creationId xmlns:a16="http://schemas.microsoft.com/office/drawing/2014/main" id="{D5255BE6-D1F9-4EE6-BF6C-9BBFB215259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bwMode="auto">
          <a:xfrm>
            <a:off x="7006961" y="4520765"/>
            <a:ext cx="2088232" cy="1565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1">
            <a:extLst>
              <a:ext uri="{FF2B5EF4-FFF2-40B4-BE49-F238E27FC236}">
                <a16:creationId xmlns:a16="http://schemas.microsoft.com/office/drawing/2014/main" id="{FEEA1D70-AF14-4400-AE97-1D2C0C37F5DF}"/>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6552220" y="6149491"/>
            <a:ext cx="2448272" cy="339416"/>
          </a:xfrm>
          <a:prstGeom prst="rect">
            <a:avLst/>
          </a:prstGeom>
        </p:spPr>
      </p:pic>
      <p:sp>
        <p:nvSpPr>
          <p:cNvPr id="14" name="Rectangle 13">
            <a:extLst>
              <a:ext uri="{FF2B5EF4-FFF2-40B4-BE49-F238E27FC236}">
                <a16:creationId xmlns:a16="http://schemas.microsoft.com/office/drawing/2014/main" id="{20FE265F-F69C-47AD-AC5B-52D6429508B7}"/>
              </a:ext>
            </a:extLst>
          </p:cNvPr>
          <p:cNvSpPr/>
          <p:nvPr/>
        </p:nvSpPr>
        <p:spPr>
          <a:xfrm>
            <a:off x="7195407" y="4434576"/>
            <a:ext cx="1758687" cy="307777"/>
          </a:xfrm>
          <a:prstGeom prst="rect">
            <a:avLst/>
          </a:prstGeom>
        </p:spPr>
        <p:txBody>
          <a:bodyPr wrap="none">
            <a:spAutoFit/>
          </a:bodyPr>
          <a:lstStyle/>
          <a:p>
            <a:r>
              <a:rPr lang="en-US" sz="1400" dirty="0"/>
              <a:t>2-D Alpine function </a:t>
            </a:r>
          </a:p>
        </p:txBody>
      </p:sp>
      <p:sp>
        <p:nvSpPr>
          <p:cNvPr id="15" name="TextBox 14">
            <a:extLst>
              <a:ext uri="{FF2B5EF4-FFF2-40B4-BE49-F238E27FC236}">
                <a16:creationId xmlns:a16="http://schemas.microsoft.com/office/drawing/2014/main" id="{74763B80-34DC-46BE-B373-91662DDDF66E}"/>
              </a:ext>
            </a:extLst>
          </p:cNvPr>
          <p:cNvSpPr txBox="1"/>
          <p:nvPr/>
        </p:nvSpPr>
        <p:spPr>
          <a:xfrm>
            <a:off x="2576589" y="5242883"/>
            <a:ext cx="2571475" cy="1077218"/>
          </a:xfrm>
          <a:prstGeom prst="rect">
            <a:avLst/>
          </a:prstGeom>
          <a:noFill/>
        </p:spPr>
        <p:txBody>
          <a:bodyPr wrap="square">
            <a:spAutoFit/>
          </a:bodyPr>
          <a:lstStyle/>
          <a:p>
            <a:pPr marL="285750" indent="-285750">
              <a:buFont typeface="Arial" panose="020B0604020202020204" pitchFamily="34" charset="0"/>
              <a:buChar char="•"/>
            </a:pPr>
            <a:r>
              <a:rPr lang="en-US" sz="1600" b="1" dirty="0">
                <a:latin typeface="+mn-lt"/>
              </a:rPr>
              <a:t>Derivative-free: Direct Search, NM, PSO</a:t>
            </a:r>
          </a:p>
          <a:p>
            <a:pPr marL="285750" indent="-285750">
              <a:buFont typeface="Arial" panose="020B0604020202020204" pitchFamily="34" charset="0"/>
              <a:buChar char="•"/>
            </a:pPr>
            <a:r>
              <a:rPr lang="en-US" sz="1600" b="1" dirty="0">
                <a:latin typeface="+mn-lt"/>
              </a:rPr>
              <a:t>Gradient-based: GD and its variants</a:t>
            </a:r>
          </a:p>
        </p:txBody>
      </p:sp>
      <p:pic>
        <p:nvPicPr>
          <p:cNvPr id="17" name="Picture 16">
            <a:extLst>
              <a:ext uri="{FF2B5EF4-FFF2-40B4-BE49-F238E27FC236}">
                <a16:creationId xmlns:a16="http://schemas.microsoft.com/office/drawing/2014/main" id="{BEB1E0F5-46E4-4B99-8DE5-BEE5D9A13439}"/>
              </a:ext>
            </a:extLst>
          </p:cNvPr>
          <p:cNvPicPr>
            <a:picLocks noChangeAspect="1"/>
          </p:cNvPicPr>
          <p:nvPr/>
        </p:nvPicPr>
        <p:blipFill>
          <a:blip r:embed="rId7"/>
          <a:stretch>
            <a:fillRect/>
          </a:stretch>
        </p:blipFill>
        <p:spPr>
          <a:xfrm>
            <a:off x="85418" y="4983438"/>
            <a:ext cx="2491171" cy="1383304"/>
          </a:xfrm>
          <a:prstGeom prst="rect">
            <a:avLst/>
          </a:prstGeom>
        </p:spPr>
      </p:pic>
      <p:sp>
        <p:nvSpPr>
          <p:cNvPr id="7" name="AutoShape 2">
            <a:extLst>
              <a:ext uri="{FF2B5EF4-FFF2-40B4-BE49-F238E27FC236}">
                <a16:creationId xmlns:a16="http://schemas.microsoft.com/office/drawing/2014/main" id="{B775F7A8-44D1-3A50-3785-C5EBF1179EE1}"/>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6">
            <a:extLst>
              <a:ext uri="{FF2B5EF4-FFF2-40B4-BE49-F238E27FC236}">
                <a16:creationId xmlns:a16="http://schemas.microsoft.com/office/drawing/2014/main" id="{B01D75E5-BF0E-26F6-FBD5-62409CAA382C}"/>
              </a:ext>
            </a:extLst>
          </p:cNvPr>
          <p:cNvSpPr>
            <a:spLocks noChangeAspect="1" noChangeArrowheads="1"/>
          </p:cNvSpPr>
          <p:nvPr/>
        </p:nvSpPr>
        <p:spPr bwMode="auto">
          <a:xfrm>
            <a:off x="4572000" y="908720"/>
            <a:ext cx="2825080" cy="28250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8" name="Picture 17">
            <a:extLst>
              <a:ext uri="{FF2B5EF4-FFF2-40B4-BE49-F238E27FC236}">
                <a16:creationId xmlns:a16="http://schemas.microsoft.com/office/drawing/2014/main" id="{7CAFCEF8-457C-38FB-5173-35223134768F}"/>
              </a:ext>
            </a:extLst>
          </p:cNvPr>
          <p:cNvPicPr>
            <a:picLocks noChangeAspect="1"/>
          </p:cNvPicPr>
          <p:nvPr/>
        </p:nvPicPr>
        <p:blipFill>
          <a:blip r:embed="rId8"/>
          <a:stretch>
            <a:fillRect/>
          </a:stretch>
        </p:blipFill>
        <p:spPr>
          <a:xfrm>
            <a:off x="7581285" y="500484"/>
            <a:ext cx="1513908" cy="2280444"/>
          </a:xfrm>
          <a:prstGeom prst="rect">
            <a:avLst/>
          </a:prstGeom>
        </p:spPr>
      </p:pic>
      <p:sp>
        <p:nvSpPr>
          <p:cNvPr id="3" name="Slide Number Placeholder 2">
            <a:extLst>
              <a:ext uri="{FF2B5EF4-FFF2-40B4-BE49-F238E27FC236}">
                <a16:creationId xmlns:a16="http://schemas.microsoft.com/office/drawing/2014/main" id="{44C371AD-4B74-68F1-9560-208638088C0C}"/>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39</a:t>
            </a:fld>
            <a:r>
              <a:rPr lang="en-US"/>
              <a:t>/1024</a:t>
            </a:r>
            <a:endParaRPr lang="en-US" dirty="0"/>
          </a:p>
        </p:txBody>
      </p:sp>
    </p:spTree>
    <p:extLst>
      <p:ext uri="{BB962C8B-B14F-4D97-AF65-F5344CB8AC3E}">
        <p14:creationId xmlns:p14="http://schemas.microsoft.com/office/powerpoint/2010/main" val="96436193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BF7E1-43CE-18F4-A1CE-432FAC042194}"/>
              </a:ext>
            </a:extLst>
          </p:cNvPr>
          <p:cNvSpPr>
            <a:spLocks noGrp="1"/>
          </p:cNvSpPr>
          <p:nvPr>
            <p:ph type="title"/>
          </p:nvPr>
        </p:nvSpPr>
        <p:spPr/>
        <p:txBody>
          <a:bodyPr/>
          <a:lstStyle/>
          <a:p>
            <a:r>
              <a:rPr lang="en-US" dirty="0"/>
              <a:t>CT4ML why?</a:t>
            </a:r>
          </a:p>
        </p:txBody>
      </p:sp>
      <p:sp>
        <p:nvSpPr>
          <p:cNvPr id="3" name="Content Placeholder 2">
            <a:extLst>
              <a:ext uri="{FF2B5EF4-FFF2-40B4-BE49-F238E27FC236}">
                <a16:creationId xmlns:a16="http://schemas.microsoft.com/office/drawing/2014/main" id="{018CD068-F97A-3B1E-2A34-2D62D6604A9A}"/>
              </a:ext>
            </a:extLst>
          </p:cNvPr>
          <p:cNvSpPr>
            <a:spLocks noGrp="1"/>
          </p:cNvSpPr>
          <p:nvPr>
            <p:ph idx="1"/>
          </p:nvPr>
        </p:nvSpPr>
        <p:spPr>
          <a:xfrm>
            <a:off x="179387" y="1700213"/>
            <a:ext cx="8785225" cy="4321175"/>
          </a:xfrm>
        </p:spPr>
        <p:txBody>
          <a:bodyPr/>
          <a:lstStyle/>
          <a:p>
            <a:r>
              <a:rPr lang="en-US" dirty="0"/>
              <a:t>ML4CT vs. CT4ML</a:t>
            </a:r>
          </a:p>
          <a:p>
            <a:r>
              <a:rPr lang="en-US" dirty="0"/>
              <a:t>Two sides of a coin</a:t>
            </a:r>
          </a:p>
          <a:p>
            <a:endParaRPr lang="en-US" dirty="0"/>
          </a:p>
          <a:p>
            <a:r>
              <a:rPr lang="en-US" dirty="0"/>
              <a:t>Courage / Braveness  </a:t>
            </a:r>
          </a:p>
          <a:p>
            <a:endParaRPr lang="en-US" dirty="0"/>
          </a:p>
          <a:p>
            <a:r>
              <a:rPr lang="en-US" dirty="0"/>
              <a:t>Soldiers versus Researchers</a:t>
            </a:r>
          </a:p>
          <a:p>
            <a:endParaRPr lang="en-US" dirty="0"/>
          </a:p>
          <a:p>
            <a:r>
              <a:rPr lang="en-US" dirty="0"/>
              <a:t>So CT4ML needs some courage from you</a:t>
            </a:r>
          </a:p>
          <a:p>
            <a:endParaRPr lang="en-US" dirty="0"/>
          </a:p>
        </p:txBody>
      </p:sp>
      <p:sp>
        <p:nvSpPr>
          <p:cNvPr id="4" name="Date Placeholder 3">
            <a:extLst>
              <a:ext uri="{FF2B5EF4-FFF2-40B4-BE49-F238E27FC236}">
                <a16:creationId xmlns:a16="http://schemas.microsoft.com/office/drawing/2014/main" id="{5C836876-AF15-5823-4F24-C24A681686D2}"/>
              </a:ext>
            </a:extLst>
          </p:cNvPr>
          <p:cNvSpPr>
            <a:spLocks noGrp="1"/>
          </p:cNvSpPr>
          <p:nvPr>
            <p:ph type="dt" sz="half" idx="10"/>
          </p:nvPr>
        </p:nvSpPr>
        <p:spPr/>
        <p:txBody>
          <a:bodyPr/>
          <a:lstStyle/>
          <a:p>
            <a:pPr>
              <a:defRPr/>
            </a:pPr>
            <a:fld id="{B142BF6E-D406-464C-B416-C58BA191A712}" type="datetime1">
              <a:rPr lang="en-US" smtClean="0"/>
              <a:t>4/17/2026</a:t>
            </a:fld>
            <a:endParaRPr lang="en-US"/>
          </a:p>
        </p:txBody>
      </p:sp>
      <p:sp>
        <p:nvSpPr>
          <p:cNvPr id="5" name="Footer Placeholder 4">
            <a:extLst>
              <a:ext uri="{FF2B5EF4-FFF2-40B4-BE49-F238E27FC236}">
                <a16:creationId xmlns:a16="http://schemas.microsoft.com/office/drawing/2014/main" id="{4C4A2832-59FA-6BB1-AB5B-A4C446960712}"/>
              </a:ext>
            </a:extLst>
          </p:cNvPr>
          <p:cNvSpPr>
            <a:spLocks noGrp="1"/>
          </p:cNvSpPr>
          <p:nvPr>
            <p:ph type="ftr" sz="quarter" idx="11"/>
          </p:nvPr>
        </p:nvSpPr>
        <p:spPr/>
        <p:txBody>
          <a:bodyPr/>
          <a:lstStyle/>
          <a:p>
            <a:pPr>
              <a:defRPr/>
            </a:pPr>
            <a:r>
              <a:rPr lang="en-US"/>
              <a:t>CT4ML (Control Theory for Machine Learning) - NorCal Control 2026 (15 min.)</a:t>
            </a:r>
          </a:p>
        </p:txBody>
      </p:sp>
      <p:sp>
        <p:nvSpPr>
          <p:cNvPr id="6" name="Slide Number Placeholder 5">
            <a:extLst>
              <a:ext uri="{FF2B5EF4-FFF2-40B4-BE49-F238E27FC236}">
                <a16:creationId xmlns:a16="http://schemas.microsoft.com/office/drawing/2014/main" id="{6A87E05E-BDB4-AEE8-9008-62437202B231}"/>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4</a:t>
            </a:fld>
            <a:r>
              <a:rPr lang="en-US"/>
              <a:t>/1024</a:t>
            </a:r>
          </a:p>
        </p:txBody>
      </p:sp>
    </p:spTree>
    <p:extLst>
      <p:ext uri="{BB962C8B-B14F-4D97-AF65-F5344CB8AC3E}">
        <p14:creationId xmlns:p14="http://schemas.microsoft.com/office/powerpoint/2010/main" val="340496536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485368"/>
            <a:ext cx="9144000" cy="935038"/>
          </a:xfrm>
        </p:spPr>
        <p:txBody>
          <a:bodyPr/>
          <a:lstStyle/>
          <a:p>
            <a:r>
              <a:rPr lang="en-US" dirty="0"/>
              <a:t>GD and SGD</a:t>
            </a:r>
          </a:p>
        </p:txBody>
      </p:sp>
      <p:pic>
        <p:nvPicPr>
          <p:cNvPr id="7" name="Picture 6"/>
          <p:cNvPicPr>
            <a:picLocks noChangeAspect="1"/>
          </p:cNvPicPr>
          <p:nvPr/>
        </p:nvPicPr>
        <p:blipFill>
          <a:blip r:embed="rId2"/>
          <a:stretch>
            <a:fillRect/>
          </a:stretch>
        </p:blipFill>
        <p:spPr>
          <a:xfrm>
            <a:off x="35496" y="1572081"/>
            <a:ext cx="4844494" cy="728783"/>
          </a:xfrm>
          <a:prstGeom prst="rect">
            <a:avLst/>
          </a:prstGeom>
        </p:spPr>
      </p:pic>
      <p:pic>
        <p:nvPicPr>
          <p:cNvPr id="8" name="Picture 7"/>
          <p:cNvPicPr>
            <a:picLocks noChangeAspect="1"/>
          </p:cNvPicPr>
          <p:nvPr/>
        </p:nvPicPr>
        <p:blipFill>
          <a:blip r:embed="rId3"/>
          <a:stretch>
            <a:fillRect/>
          </a:stretch>
        </p:blipFill>
        <p:spPr>
          <a:xfrm>
            <a:off x="-30569" y="2280094"/>
            <a:ext cx="3916575" cy="3071100"/>
          </a:xfrm>
          <a:prstGeom prst="rect">
            <a:avLst/>
          </a:prstGeom>
        </p:spPr>
      </p:pic>
      <p:pic>
        <p:nvPicPr>
          <p:cNvPr id="9" name="Picture 8"/>
          <p:cNvPicPr>
            <a:picLocks noChangeAspect="1"/>
          </p:cNvPicPr>
          <p:nvPr/>
        </p:nvPicPr>
        <p:blipFill>
          <a:blip r:embed="rId4"/>
          <a:stretch>
            <a:fillRect/>
          </a:stretch>
        </p:blipFill>
        <p:spPr>
          <a:xfrm>
            <a:off x="721613" y="5231465"/>
            <a:ext cx="2534495" cy="1655483"/>
          </a:xfrm>
          <a:prstGeom prst="rect">
            <a:avLst/>
          </a:prstGeom>
        </p:spPr>
      </p:pic>
      <p:pic>
        <p:nvPicPr>
          <p:cNvPr id="10" name="Picture 9"/>
          <p:cNvPicPr>
            <a:picLocks noChangeAspect="1"/>
          </p:cNvPicPr>
          <p:nvPr/>
        </p:nvPicPr>
        <p:blipFill>
          <a:blip r:embed="rId5"/>
          <a:stretch>
            <a:fillRect/>
          </a:stretch>
        </p:blipFill>
        <p:spPr>
          <a:xfrm>
            <a:off x="4164318" y="1327992"/>
            <a:ext cx="4938911" cy="444824"/>
          </a:xfrm>
          <a:prstGeom prst="rect">
            <a:avLst/>
          </a:prstGeom>
        </p:spPr>
      </p:pic>
      <p:pic>
        <p:nvPicPr>
          <p:cNvPr id="11" name="Picture 10"/>
          <p:cNvPicPr>
            <a:picLocks noChangeAspect="1"/>
          </p:cNvPicPr>
          <p:nvPr/>
        </p:nvPicPr>
        <p:blipFill>
          <a:blip r:embed="rId6"/>
          <a:stretch>
            <a:fillRect/>
          </a:stretch>
        </p:blipFill>
        <p:spPr>
          <a:xfrm>
            <a:off x="4860032" y="2339111"/>
            <a:ext cx="3974513" cy="3047900"/>
          </a:xfrm>
          <a:prstGeom prst="rect">
            <a:avLst/>
          </a:prstGeom>
        </p:spPr>
      </p:pic>
      <p:pic>
        <p:nvPicPr>
          <p:cNvPr id="12" name="Picture 11"/>
          <p:cNvPicPr>
            <a:picLocks noChangeAspect="1"/>
          </p:cNvPicPr>
          <p:nvPr/>
        </p:nvPicPr>
        <p:blipFill>
          <a:blip r:embed="rId7"/>
          <a:stretch>
            <a:fillRect/>
          </a:stretch>
        </p:blipFill>
        <p:spPr>
          <a:xfrm>
            <a:off x="4995627" y="1788299"/>
            <a:ext cx="1995982" cy="355224"/>
          </a:xfrm>
          <a:prstGeom prst="rect">
            <a:avLst/>
          </a:prstGeom>
        </p:spPr>
      </p:pic>
      <p:pic>
        <p:nvPicPr>
          <p:cNvPr id="13" name="Picture 12"/>
          <p:cNvPicPr>
            <a:picLocks noChangeAspect="1"/>
          </p:cNvPicPr>
          <p:nvPr/>
        </p:nvPicPr>
        <p:blipFill>
          <a:blip r:embed="rId8"/>
          <a:stretch>
            <a:fillRect/>
          </a:stretch>
        </p:blipFill>
        <p:spPr>
          <a:xfrm>
            <a:off x="6588224" y="2127843"/>
            <a:ext cx="2448272" cy="407193"/>
          </a:xfrm>
          <a:prstGeom prst="rect">
            <a:avLst/>
          </a:prstGeom>
        </p:spPr>
      </p:pic>
      <p:pic>
        <p:nvPicPr>
          <p:cNvPr id="14" name="Picture 13"/>
          <p:cNvPicPr>
            <a:picLocks noChangeAspect="1"/>
          </p:cNvPicPr>
          <p:nvPr/>
        </p:nvPicPr>
        <p:blipFill>
          <a:blip r:embed="rId9"/>
          <a:stretch>
            <a:fillRect/>
          </a:stretch>
        </p:blipFill>
        <p:spPr>
          <a:xfrm>
            <a:off x="3532039" y="5276976"/>
            <a:ext cx="2311858" cy="1564460"/>
          </a:xfrm>
          <a:prstGeom prst="rect">
            <a:avLst/>
          </a:prstGeom>
        </p:spPr>
      </p:pic>
      <p:pic>
        <p:nvPicPr>
          <p:cNvPr id="15" name="Picture 14"/>
          <p:cNvPicPr>
            <a:picLocks noChangeAspect="1"/>
          </p:cNvPicPr>
          <p:nvPr/>
        </p:nvPicPr>
        <p:blipFill>
          <a:blip r:embed="rId10"/>
          <a:stretch>
            <a:fillRect/>
          </a:stretch>
        </p:blipFill>
        <p:spPr>
          <a:xfrm>
            <a:off x="6559257" y="5245982"/>
            <a:ext cx="1584176" cy="1596473"/>
          </a:xfrm>
          <a:prstGeom prst="rect">
            <a:avLst/>
          </a:prstGeom>
        </p:spPr>
      </p:pic>
      <p:sp>
        <p:nvSpPr>
          <p:cNvPr id="3" name="Date Placeholder 2">
            <a:extLst>
              <a:ext uri="{FF2B5EF4-FFF2-40B4-BE49-F238E27FC236}">
                <a16:creationId xmlns:a16="http://schemas.microsoft.com/office/drawing/2014/main" id="{DD8E2840-D4FF-422E-A574-82685113F67D}"/>
              </a:ext>
            </a:extLst>
          </p:cNvPr>
          <p:cNvSpPr>
            <a:spLocks noGrp="1"/>
          </p:cNvSpPr>
          <p:nvPr>
            <p:ph type="dt" sz="half" idx="10"/>
          </p:nvPr>
        </p:nvSpPr>
        <p:spPr/>
        <p:txBody>
          <a:bodyPr/>
          <a:lstStyle/>
          <a:p>
            <a:pPr>
              <a:defRPr/>
            </a:pPr>
            <a:fld id="{3504EE8B-FFDE-4838-B879-BBBB51CA915F}" type="datetime1">
              <a:rPr lang="en-US" smtClean="0"/>
              <a:t>4/17/2026</a:t>
            </a:fld>
            <a:endParaRPr lang="en-US"/>
          </a:p>
        </p:txBody>
      </p:sp>
      <p:sp>
        <p:nvSpPr>
          <p:cNvPr id="4" name="Footer Placeholder 3">
            <a:extLst>
              <a:ext uri="{FF2B5EF4-FFF2-40B4-BE49-F238E27FC236}">
                <a16:creationId xmlns:a16="http://schemas.microsoft.com/office/drawing/2014/main" id="{50FC2972-F777-4F4A-9D9E-4C39160A2090}"/>
              </a:ext>
            </a:extLst>
          </p:cNvPr>
          <p:cNvSpPr>
            <a:spLocks noGrp="1"/>
          </p:cNvSpPr>
          <p:nvPr>
            <p:ph type="ftr" sz="quarter" idx="11"/>
          </p:nvPr>
        </p:nvSpPr>
        <p:spPr>
          <a:xfrm>
            <a:off x="1691681" y="6524625"/>
            <a:ext cx="6912768" cy="316811"/>
          </a:xfrm>
        </p:spPr>
        <p:txBody>
          <a:bodyPr/>
          <a:lstStyle/>
          <a:p>
            <a:pPr>
              <a:defRPr/>
            </a:pPr>
            <a:r>
              <a:rPr lang="en-US" altLang="zh-CN"/>
              <a:t>CT4ML (Control Theory for Machine Learning) - NorCal Control 2026 (15 min.)</a:t>
            </a:r>
            <a:endParaRPr lang="en-US" dirty="0"/>
          </a:p>
        </p:txBody>
      </p:sp>
      <mc:AlternateContent xmlns:mc="http://schemas.openxmlformats.org/markup-compatibility/2006" xmlns:p14="http://schemas.microsoft.com/office/powerpoint/2010/main">
        <mc:Choice Requires="p14">
          <p:contentPart p14:bwMode="auto" r:id="rId11">
            <p14:nvContentPartPr>
              <p14:cNvPr id="5" name="Ink 4">
                <a:extLst>
                  <a:ext uri="{FF2B5EF4-FFF2-40B4-BE49-F238E27FC236}">
                    <a16:creationId xmlns:a16="http://schemas.microsoft.com/office/drawing/2014/main" id="{E75B25E5-46EB-48BA-9E3A-AA116412E505}"/>
                  </a:ext>
                </a:extLst>
              </p14:cNvPr>
              <p14:cNvContentPartPr/>
              <p14:nvPr/>
            </p14:nvContentPartPr>
            <p14:xfrm>
              <a:off x="5043600" y="1712520"/>
              <a:ext cx="2984760" cy="809280"/>
            </p14:xfrm>
          </p:contentPart>
        </mc:Choice>
        <mc:Fallback xmlns="">
          <p:pic>
            <p:nvPicPr>
              <p:cNvPr id="5" name="Ink 4">
                <a:extLst>
                  <a:ext uri="{FF2B5EF4-FFF2-40B4-BE49-F238E27FC236}">
                    <a16:creationId xmlns:a16="http://schemas.microsoft.com/office/drawing/2014/main" id="{E75B25E5-46EB-48BA-9E3A-AA116412E505}"/>
                  </a:ext>
                </a:extLst>
              </p:cNvPr>
              <p:cNvPicPr/>
              <p:nvPr/>
            </p:nvPicPr>
            <p:blipFill>
              <a:blip r:embed="rId12"/>
              <a:stretch>
                <a:fillRect/>
              </a:stretch>
            </p:blipFill>
            <p:spPr>
              <a:xfrm>
                <a:off x="5034240" y="1703160"/>
                <a:ext cx="3003480" cy="828000"/>
              </a:xfrm>
              <a:prstGeom prst="rect">
                <a:avLst/>
              </a:prstGeom>
            </p:spPr>
          </p:pic>
        </mc:Fallback>
      </mc:AlternateContent>
      <p:sp>
        <p:nvSpPr>
          <p:cNvPr id="6" name="Slide Number Placeholder 5">
            <a:extLst>
              <a:ext uri="{FF2B5EF4-FFF2-40B4-BE49-F238E27FC236}">
                <a16:creationId xmlns:a16="http://schemas.microsoft.com/office/drawing/2014/main" id="{C7847179-45D3-B8A8-AC00-EA288B2A964A}"/>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40</a:t>
            </a:fld>
            <a:r>
              <a:rPr lang="en-US"/>
              <a:t>/1024</a:t>
            </a:r>
            <a:endParaRPr lang="en-US" dirty="0"/>
          </a:p>
        </p:txBody>
      </p:sp>
    </p:spTree>
    <p:extLst>
      <p:ext uri="{BB962C8B-B14F-4D97-AF65-F5344CB8AC3E}">
        <p14:creationId xmlns:p14="http://schemas.microsoft.com/office/powerpoint/2010/main" val="12292865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23" y="612899"/>
            <a:ext cx="9144000" cy="935038"/>
          </a:xfrm>
        </p:spPr>
        <p:txBody>
          <a:bodyPr/>
          <a:lstStyle/>
          <a:p>
            <a:r>
              <a:rPr lang="en-US" dirty="0"/>
              <a:t>NAGD: </a:t>
            </a:r>
            <a:r>
              <a:rPr lang="en-US" dirty="0" err="1"/>
              <a:t>Nesterov</a:t>
            </a:r>
            <a:r>
              <a:rPr lang="en-US" dirty="0"/>
              <a:t> Accelerated GD</a:t>
            </a:r>
          </a:p>
        </p:txBody>
      </p:sp>
      <p:sp>
        <p:nvSpPr>
          <p:cNvPr id="7" name="Rectangle 6"/>
          <p:cNvSpPr/>
          <p:nvPr/>
        </p:nvSpPr>
        <p:spPr>
          <a:xfrm>
            <a:off x="-18479" y="5878294"/>
            <a:ext cx="9036496" cy="646331"/>
          </a:xfrm>
          <a:prstGeom prst="rect">
            <a:avLst/>
          </a:prstGeom>
        </p:spPr>
        <p:txBody>
          <a:bodyPr wrap="square">
            <a:spAutoFit/>
          </a:bodyPr>
          <a:lstStyle/>
          <a:p>
            <a:r>
              <a:rPr lang="en-US" sz="1800" dirty="0"/>
              <a:t>https://stats.stackexchange.com/questions/179915/whats-the-difference-between-momentum-based-gradient-descent-and-nesterovs-acc</a:t>
            </a:r>
          </a:p>
        </p:txBody>
      </p:sp>
      <p:pic>
        <p:nvPicPr>
          <p:cNvPr id="9" name="Picture 8"/>
          <p:cNvPicPr>
            <a:picLocks noChangeAspect="1"/>
          </p:cNvPicPr>
          <p:nvPr/>
        </p:nvPicPr>
        <p:blipFill>
          <a:blip r:embed="rId2"/>
          <a:stretch>
            <a:fillRect/>
          </a:stretch>
        </p:blipFill>
        <p:spPr>
          <a:xfrm>
            <a:off x="88553" y="1628800"/>
            <a:ext cx="4843488" cy="1343152"/>
          </a:xfrm>
          <a:prstGeom prst="rect">
            <a:avLst/>
          </a:prstGeom>
        </p:spPr>
      </p:pic>
      <mc:AlternateContent xmlns:mc="http://schemas.openxmlformats.org/markup-compatibility/2006" xmlns:a14="http://schemas.microsoft.com/office/drawing/2010/main">
        <mc:Choice Requires="a14">
          <p:sp>
            <p:nvSpPr>
              <p:cNvPr id="12" name="文本框 10">
                <a:extLst>
                  <a:ext uri="{FF2B5EF4-FFF2-40B4-BE49-F238E27FC236}">
                    <a16:creationId xmlns:a16="http://schemas.microsoft.com/office/drawing/2014/main" id="{04021DD3-021F-4094-9DAC-597DBE88B796}"/>
                  </a:ext>
                </a:extLst>
              </p:cNvPr>
              <p:cNvSpPr txBox="1"/>
              <p:nvPr/>
            </p:nvSpPr>
            <p:spPr>
              <a:xfrm>
                <a:off x="107505" y="3228616"/>
                <a:ext cx="4464495" cy="2144599"/>
              </a:xfrm>
              <a:prstGeom prst="rect">
                <a:avLst/>
              </a:prstGeom>
              <a:noFill/>
            </p:spPr>
            <p:txBody>
              <a:bodyPr wrap="square" rtlCol="0">
                <a:spAutoFit/>
              </a:bodyPr>
              <a:lstStyle/>
              <a:p>
                <a:pPr marL="285750" indent="-285750">
                  <a:buFont typeface="Wingdings" panose="05000000000000000000" pitchFamily="2" charset="2"/>
                  <a:buChar char="q"/>
                </a:pPr>
                <a:r>
                  <a:rPr lang="en-US" altLang="zh-CN" sz="2400" dirty="0"/>
                  <a:t>Set </a:t>
                </a:r>
                <a14:m>
                  <m:oMath xmlns:m="http://schemas.openxmlformats.org/officeDocument/2006/math">
                    <m:r>
                      <a:rPr lang="en-US" altLang="zh-CN" sz="2400" b="0" i="1" smtClean="0">
                        <a:latin typeface="Cambria Math" panose="02040503050406030204" pitchFamily="18" charset="0"/>
                      </a:rPr>
                      <m:t>𝑏</m:t>
                    </m:r>
                    <m:r>
                      <a:rPr lang="en-US" altLang="zh-CN" sz="2400" b="0" i="1" smtClean="0">
                        <a:latin typeface="Cambria Math" panose="02040503050406030204" pitchFamily="18" charset="0"/>
                      </a:rPr>
                      <m:t>=</m:t>
                    </m:r>
                    <m:f>
                      <m:fPr>
                        <m:ctrlPr>
                          <a:rPr lang="en-US" altLang="zh-CN" sz="2400" b="0" i="1" smtClean="0">
                            <a:latin typeface="Cambria Math" panose="02040503050406030204" pitchFamily="18" charset="0"/>
                          </a:rPr>
                        </m:ctrlPr>
                      </m:fPr>
                      <m:num>
                        <m:r>
                          <a:rPr lang="en-US" altLang="zh-CN" sz="2400" b="0" i="1" smtClean="0">
                            <a:latin typeface="Cambria Math" panose="02040503050406030204" pitchFamily="18" charset="0"/>
                          </a:rPr>
                          <m:t>−</m:t>
                        </m:r>
                        <m:r>
                          <a:rPr lang="en-US" altLang="zh-CN" sz="2400" b="0" i="1" smtClean="0">
                            <a:latin typeface="Cambria Math" panose="02040503050406030204" pitchFamily="18" charset="0"/>
                          </a:rPr>
                          <m:t>𝑎</m:t>
                        </m:r>
                      </m:num>
                      <m:den>
                        <m:r>
                          <a:rPr lang="en-US" altLang="zh-CN" sz="2400" b="0" i="1" smtClean="0">
                            <a:latin typeface="Cambria Math" panose="02040503050406030204" pitchFamily="18" charset="0"/>
                          </a:rPr>
                          <m:t>1+</m:t>
                        </m:r>
                        <m:r>
                          <a:rPr lang="en-US" altLang="zh-CN" sz="2400" b="0" i="1" smtClean="0">
                            <a:latin typeface="Cambria Math" panose="02040503050406030204" pitchFamily="18" charset="0"/>
                          </a:rPr>
                          <m:t>𝑎</m:t>
                        </m:r>
                      </m:den>
                    </m:f>
                  </m:oMath>
                </a14:m>
                <a:r>
                  <a:rPr lang="en-US" sz="2400" dirty="0"/>
                  <a:t> and one can derive the NAGD.</a:t>
                </a:r>
              </a:p>
              <a:p>
                <a:endParaRPr lang="en-US" sz="2400" dirty="0"/>
              </a:p>
              <a:p>
                <a:pPr marL="285750" indent="-285750">
                  <a:buFont typeface="Wingdings" panose="05000000000000000000" pitchFamily="2" charset="2"/>
                  <a:buChar char="q"/>
                </a:pPr>
                <a:r>
                  <a:rPr lang="en-US" sz="2400" dirty="0"/>
                  <a:t>Set </a:t>
                </a:r>
                <a:r>
                  <a:rPr lang="en-US" sz="2400" i="1" dirty="0"/>
                  <a:t>b</a:t>
                </a:r>
                <a:r>
                  <a:rPr lang="en-US" sz="2400" dirty="0"/>
                  <a:t>=0 and one can derive GDM.</a:t>
                </a:r>
              </a:p>
            </p:txBody>
          </p:sp>
        </mc:Choice>
        <mc:Fallback xmlns="">
          <p:sp>
            <p:nvSpPr>
              <p:cNvPr id="12" name="文本框 10">
                <a:extLst>
                  <a:ext uri="{FF2B5EF4-FFF2-40B4-BE49-F238E27FC236}">
                    <a16:creationId xmlns:a16="http://schemas.microsoft.com/office/drawing/2014/main" id="{04021DD3-021F-4094-9DAC-597DBE88B796}"/>
                  </a:ext>
                </a:extLst>
              </p:cNvPr>
              <p:cNvSpPr txBox="1">
                <a:spLocks noRot="1" noChangeAspect="1" noMove="1" noResize="1" noEditPoints="1" noAdjustHandles="1" noChangeArrowheads="1" noChangeShapeType="1" noTextEdit="1"/>
              </p:cNvSpPr>
              <p:nvPr/>
            </p:nvSpPr>
            <p:spPr>
              <a:xfrm>
                <a:off x="107505" y="3228616"/>
                <a:ext cx="4464495" cy="2144599"/>
              </a:xfrm>
              <a:prstGeom prst="rect">
                <a:avLst/>
              </a:prstGeom>
              <a:blipFill>
                <a:blip r:embed="rId3"/>
                <a:stretch>
                  <a:fillRect l="-1913" t="-855" b="-1994"/>
                </a:stretch>
              </a:blipFill>
            </p:spPr>
            <p:txBody>
              <a:bodyPr/>
              <a:lstStyle/>
              <a:p>
                <a:r>
                  <a:rPr lang="en-US">
                    <a:noFill/>
                  </a:rPr>
                  <a:t> </a:t>
                </a:r>
              </a:p>
            </p:txBody>
          </p:sp>
        </mc:Fallback>
      </mc:AlternateContent>
      <p:pic>
        <p:nvPicPr>
          <p:cNvPr id="13" name="Picture 2" descr="NAG better than CM (Momentum)"/>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617404" y="1971923"/>
            <a:ext cx="4486346" cy="3473301"/>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a:extLst>
              <a:ext uri="{FF2B5EF4-FFF2-40B4-BE49-F238E27FC236}">
                <a16:creationId xmlns:a16="http://schemas.microsoft.com/office/drawing/2014/main" id="{87D83C51-774D-40B2-A410-C057BBE9756A}"/>
              </a:ext>
            </a:extLst>
          </p:cNvPr>
          <p:cNvSpPr>
            <a:spLocks noGrp="1"/>
          </p:cNvSpPr>
          <p:nvPr>
            <p:ph type="dt" sz="half" idx="10"/>
          </p:nvPr>
        </p:nvSpPr>
        <p:spPr/>
        <p:txBody>
          <a:bodyPr/>
          <a:lstStyle/>
          <a:p>
            <a:pPr>
              <a:defRPr/>
            </a:pPr>
            <a:fld id="{3600F0CE-85DF-44F9-89A3-4DAD855669B2}" type="datetime1">
              <a:rPr lang="en-US" smtClean="0"/>
              <a:t>4/17/2026</a:t>
            </a:fld>
            <a:endParaRPr lang="en-US"/>
          </a:p>
        </p:txBody>
      </p:sp>
      <p:sp>
        <p:nvSpPr>
          <p:cNvPr id="4" name="Footer Placeholder 3">
            <a:extLst>
              <a:ext uri="{FF2B5EF4-FFF2-40B4-BE49-F238E27FC236}">
                <a16:creationId xmlns:a16="http://schemas.microsoft.com/office/drawing/2014/main" id="{D588B837-59BD-42A0-8DD2-469B0AA3C8A4}"/>
              </a:ext>
            </a:extLst>
          </p:cNvPr>
          <p:cNvSpPr>
            <a:spLocks noGrp="1"/>
          </p:cNvSpPr>
          <p:nvPr>
            <p:ph type="ftr" sz="quarter" idx="11"/>
          </p:nvPr>
        </p:nvSpPr>
        <p:spPr>
          <a:xfrm>
            <a:off x="1619673" y="6524625"/>
            <a:ext cx="6984776" cy="333375"/>
          </a:xfrm>
        </p:spPr>
        <p:txBody>
          <a:bodyPr/>
          <a:lstStyle/>
          <a:p>
            <a:pPr>
              <a:defRPr/>
            </a:pPr>
            <a:r>
              <a:rPr lang="en-US" altLang="zh-CN"/>
              <a:t>CT4ML (Control Theory for Machine Learning) - NorCal Control 2026 (15 min.)</a:t>
            </a:r>
            <a:endParaRPr lang="en-US" dirty="0"/>
          </a:p>
        </p:txBody>
      </p:sp>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62BACE7F-4E53-4F80-8248-4A68F1B6BD20}"/>
                  </a:ext>
                </a:extLst>
              </p14:cNvPr>
              <p14:cNvContentPartPr/>
              <p14:nvPr/>
            </p14:nvContentPartPr>
            <p14:xfrm>
              <a:off x="2043720" y="2228760"/>
              <a:ext cx="2058480" cy="456840"/>
            </p14:xfrm>
          </p:contentPart>
        </mc:Choice>
        <mc:Fallback xmlns="">
          <p:pic>
            <p:nvPicPr>
              <p:cNvPr id="5" name="Ink 4">
                <a:extLst>
                  <a:ext uri="{FF2B5EF4-FFF2-40B4-BE49-F238E27FC236}">
                    <a16:creationId xmlns:a16="http://schemas.microsoft.com/office/drawing/2014/main" id="{62BACE7F-4E53-4F80-8248-4A68F1B6BD20}"/>
                  </a:ext>
                </a:extLst>
              </p:cNvPr>
              <p:cNvPicPr/>
              <p:nvPr/>
            </p:nvPicPr>
            <p:blipFill>
              <a:blip r:embed="rId6"/>
              <a:stretch>
                <a:fillRect/>
              </a:stretch>
            </p:blipFill>
            <p:spPr>
              <a:xfrm>
                <a:off x="2034360" y="2219400"/>
                <a:ext cx="2077200" cy="475560"/>
              </a:xfrm>
              <a:prstGeom prst="rect">
                <a:avLst/>
              </a:prstGeom>
            </p:spPr>
          </p:pic>
        </mc:Fallback>
      </mc:AlternateContent>
      <p:sp>
        <p:nvSpPr>
          <p:cNvPr id="6" name="Slide Number Placeholder 5">
            <a:extLst>
              <a:ext uri="{FF2B5EF4-FFF2-40B4-BE49-F238E27FC236}">
                <a16:creationId xmlns:a16="http://schemas.microsoft.com/office/drawing/2014/main" id="{ECF1998B-4417-81C6-FA49-1C8FE97E3982}"/>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41</a:t>
            </a:fld>
            <a:r>
              <a:rPr lang="en-US"/>
              <a:t>/1024</a:t>
            </a:r>
            <a:endParaRPr lang="en-US" dirty="0"/>
          </a:p>
        </p:txBody>
      </p:sp>
    </p:spTree>
    <p:extLst>
      <p:ext uri="{BB962C8B-B14F-4D97-AF65-F5344CB8AC3E}">
        <p14:creationId xmlns:p14="http://schemas.microsoft.com/office/powerpoint/2010/main" val="1371577259"/>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76CAC160-EE2D-45E5-A7CD-C44F858269D3}"/>
              </a:ext>
            </a:extLst>
          </p:cNvPr>
          <p:cNvSpPr txBox="1"/>
          <p:nvPr/>
        </p:nvSpPr>
        <p:spPr>
          <a:xfrm>
            <a:off x="35063" y="572098"/>
            <a:ext cx="6746918" cy="461665"/>
          </a:xfrm>
          <a:prstGeom prst="rect">
            <a:avLst/>
          </a:prstGeom>
          <a:noFill/>
        </p:spPr>
        <p:txBody>
          <a:bodyPr wrap="square" rtlCol="0">
            <a:spAutoFit/>
          </a:bodyPr>
          <a:lstStyle/>
          <a:p>
            <a:r>
              <a:rPr lang="en-US" sz="2400" b="1" dirty="0">
                <a:highlight>
                  <a:srgbClr val="FFFF00"/>
                </a:highlight>
                <a:latin typeface="+mn-lt"/>
              </a:rPr>
              <a:t>Review of Michael Jordan’s work:</a:t>
            </a:r>
          </a:p>
        </p:txBody>
      </p:sp>
      <p:sp>
        <p:nvSpPr>
          <p:cNvPr id="8" name="文本框 7">
            <a:extLst>
              <a:ext uri="{FF2B5EF4-FFF2-40B4-BE49-F238E27FC236}">
                <a16:creationId xmlns:a16="http://schemas.microsoft.com/office/drawing/2014/main" id="{1BBF83A6-0040-4FAE-9973-8DB06FF24E4F}"/>
              </a:ext>
            </a:extLst>
          </p:cNvPr>
          <p:cNvSpPr txBox="1"/>
          <p:nvPr/>
        </p:nvSpPr>
        <p:spPr>
          <a:xfrm>
            <a:off x="107504" y="3680791"/>
            <a:ext cx="5112568" cy="3046988"/>
          </a:xfrm>
          <a:prstGeom prst="rect">
            <a:avLst/>
          </a:prstGeom>
          <a:noFill/>
        </p:spPr>
        <p:txBody>
          <a:bodyPr wrap="square" rtlCol="0">
            <a:spAutoFit/>
          </a:bodyPr>
          <a:lstStyle/>
          <a:p>
            <a:pPr marL="285750" indent="-285750">
              <a:buFont typeface="Wingdings" panose="05000000000000000000" pitchFamily="2" charset="2"/>
              <a:buChar char="q"/>
            </a:pPr>
            <a:r>
              <a:rPr lang="en-US" sz="2400" dirty="0"/>
              <a:t>analyze the iteration algorithm in </a:t>
            </a:r>
            <a:r>
              <a:rPr lang="en-US" sz="2400" i="1" u="sng" dirty="0"/>
              <a:t>the continuous-time domain</a:t>
            </a:r>
            <a:r>
              <a:rPr lang="en-US" sz="2400" dirty="0"/>
              <a:t>.</a:t>
            </a:r>
          </a:p>
          <a:p>
            <a:pPr marL="285750" indent="-285750">
              <a:buFont typeface="Wingdings" panose="05000000000000000000" pitchFamily="2" charset="2"/>
              <a:buChar char="q"/>
            </a:pPr>
            <a:r>
              <a:rPr lang="en-US" sz="2400" dirty="0"/>
              <a:t>one can use </a:t>
            </a:r>
            <a:r>
              <a:rPr lang="en-US" sz="2400" i="1" u="sng" dirty="0"/>
              <a:t>Lyapunov method or variational method</a:t>
            </a:r>
            <a:r>
              <a:rPr lang="en-US" sz="2400" dirty="0"/>
              <a:t> to analyze</a:t>
            </a:r>
          </a:p>
          <a:p>
            <a:pPr marL="285750" indent="-285750">
              <a:buFont typeface="Wingdings" panose="05000000000000000000" pitchFamily="2" charset="2"/>
              <a:buChar char="q"/>
            </a:pPr>
            <a:r>
              <a:rPr lang="en-US" sz="2400" dirty="0">
                <a:highlight>
                  <a:srgbClr val="FFFF00"/>
                </a:highlight>
              </a:rPr>
              <a:t>Exciting </a:t>
            </a:r>
            <a:r>
              <a:rPr lang="en-US" sz="2400" b="1" dirty="0">
                <a:solidFill>
                  <a:srgbClr val="FF0000"/>
                </a:solidFill>
                <a:highlight>
                  <a:srgbClr val="FFFF00"/>
                </a:highlight>
              </a:rPr>
              <a:t>new</a:t>
            </a:r>
            <a:r>
              <a:rPr lang="en-US" sz="2400" dirty="0">
                <a:highlight>
                  <a:srgbClr val="FFFF00"/>
                </a:highlight>
              </a:rPr>
              <a:t> Fact: </a:t>
            </a:r>
            <a:r>
              <a:rPr lang="en-US" sz="2400" dirty="0">
                <a:solidFill>
                  <a:srgbClr val="FF0000"/>
                </a:solidFill>
              </a:rPr>
              <a:t>Optimization algorithms can be systematically </a:t>
            </a:r>
            <a:r>
              <a:rPr lang="en-US" sz="2400" b="1" dirty="0">
                <a:solidFill>
                  <a:srgbClr val="FF0000"/>
                </a:solidFill>
              </a:rPr>
              <a:t>synthesized</a:t>
            </a:r>
            <a:r>
              <a:rPr lang="en-US" sz="2400" dirty="0">
                <a:solidFill>
                  <a:srgbClr val="FF0000"/>
                </a:solidFill>
              </a:rPr>
              <a:t> using </a:t>
            </a:r>
            <a:r>
              <a:rPr lang="en-US" sz="2400" dirty="0" err="1">
                <a:solidFill>
                  <a:srgbClr val="FF0000"/>
                </a:solidFill>
              </a:rPr>
              <a:t>Lagrangian</a:t>
            </a:r>
            <a:r>
              <a:rPr lang="en-US" sz="2400" dirty="0">
                <a:solidFill>
                  <a:srgbClr val="FF0000"/>
                </a:solidFill>
              </a:rPr>
              <a:t> mechanics (E-L) EOM</a:t>
            </a:r>
          </a:p>
        </p:txBody>
      </p:sp>
      <p:pic>
        <p:nvPicPr>
          <p:cNvPr id="7" name="Picture 2" descr="NAG better than CM (Momentum)">
            <a:extLst>
              <a:ext uri="{FF2B5EF4-FFF2-40B4-BE49-F238E27FC236}">
                <a16:creationId xmlns:a16="http://schemas.microsoft.com/office/drawing/2014/main" id="{CD180B34-ED08-4065-BB75-6AC2EE92A5F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735479" y="16512"/>
            <a:ext cx="3384683" cy="2620400"/>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9">
            <a:extLst>
              <a:ext uri="{FF2B5EF4-FFF2-40B4-BE49-F238E27FC236}">
                <a16:creationId xmlns:a16="http://schemas.microsoft.com/office/drawing/2014/main" id="{1ECFE69A-9A8F-4B1E-B393-52D0B07E2500}"/>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179512" y="1120599"/>
            <a:ext cx="7792213" cy="2494788"/>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6E20EFD-8292-4D61-881D-96DE65F9AA26}"/>
                  </a:ext>
                </a:extLst>
              </p:cNvPr>
              <p:cNvSpPr txBox="1"/>
              <p:nvPr/>
            </p:nvSpPr>
            <p:spPr>
              <a:xfrm>
                <a:off x="6268119" y="3073433"/>
                <a:ext cx="2736304" cy="79280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3600" b="0" i="1" smtClean="0">
                              <a:solidFill>
                                <a:srgbClr val="00B0F0"/>
                              </a:solidFill>
                              <a:latin typeface="Cambria Math" panose="02040503050406030204" pitchFamily="18" charset="0"/>
                            </a:rPr>
                          </m:ctrlPr>
                        </m:accPr>
                        <m:e>
                          <m:r>
                            <a:rPr lang="en-US" sz="3600" b="0" i="1" smtClean="0">
                              <a:solidFill>
                                <a:srgbClr val="00B0F0"/>
                              </a:solidFill>
                              <a:latin typeface="Cambria Math" panose="02040503050406030204" pitchFamily="18" charset="0"/>
                            </a:rPr>
                            <m:t>𝑥</m:t>
                          </m:r>
                        </m:e>
                      </m:acc>
                      <m:r>
                        <a:rPr lang="en-US" sz="3600" b="0" i="1" smtClean="0">
                          <a:solidFill>
                            <a:srgbClr val="00B0F0"/>
                          </a:solidFill>
                          <a:latin typeface="Cambria Math" panose="02040503050406030204" pitchFamily="18" charset="0"/>
                        </a:rPr>
                        <m:t>(</m:t>
                      </m:r>
                      <m:r>
                        <a:rPr lang="en-US" sz="3600" b="0" i="1" smtClean="0">
                          <a:solidFill>
                            <a:srgbClr val="00B0F0"/>
                          </a:solidFill>
                          <a:latin typeface="Cambria Math" panose="02040503050406030204" pitchFamily="18" charset="0"/>
                        </a:rPr>
                        <m:t>𝑡</m:t>
                      </m:r>
                      <m:r>
                        <a:rPr lang="en-US" sz="3600" b="0" i="1" smtClean="0">
                          <a:solidFill>
                            <a:srgbClr val="00B0F0"/>
                          </a:solidFill>
                          <a:latin typeface="Cambria Math" panose="02040503050406030204" pitchFamily="18" charset="0"/>
                        </a:rPr>
                        <m:t>)</m:t>
                      </m:r>
                      <m:groupChr>
                        <m:groupChrPr>
                          <m:chr m:val="⇒"/>
                          <m:vertJc m:val="bot"/>
                          <m:ctrlPr>
                            <a:rPr lang="en-US" sz="3600" b="0" i="1" smtClean="0">
                              <a:solidFill>
                                <a:srgbClr val="00B0F0"/>
                              </a:solidFill>
                              <a:latin typeface="Cambria Math" panose="02040503050406030204" pitchFamily="18" charset="0"/>
                            </a:rPr>
                          </m:ctrlPr>
                        </m:groupChrPr>
                        <m:e/>
                      </m:groupChr>
                      <m:r>
                        <a:rPr lang="en-US" sz="3600" b="0" i="1" smtClean="0">
                          <a:solidFill>
                            <a:srgbClr val="00B0F0"/>
                          </a:solidFill>
                          <a:latin typeface="Cambria Math" panose="02040503050406030204" pitchFamily="18" charset="0"/>
                        </a:rPr>
                        <m:t> </m:t>
                      </m:r>
                      <m:sSup>
                        <m:sSupPr>
                          <m:ctrlPr>
                            <a:rPr lang="en-US" sz="3600" b="0" i="1" smtClean="0">
                              <a:solidFill>
                                <a:srgbClr val="00B0F0"/>
                              </a:solidFill>
                              <a:latin typeface="Cambria Math" panose="02040503050406030204" pitchFamily="18" charset="0"/>
                            </a:rPr>
                          </m:ctrlPr>
                        </m:sSupPr>
                        <m:e>
                          <m:r>
                            <a:rPr lang="en-US" sz="3600" b="0" i="1" smtClean="0">
                              <a:solidFill>
                                <a:srgbClr val="00B0F0"/>
                              </a:solidFill>
                              <a:latin typeface="Cambria Math" panose="02040503050406030204" pitchFamily="18" charset="0"/>
                            </a:rPr>
                            <m:t>𝑥</m:t>
                          </m:r>
                        </m:e>
                        <m:sup>
                          <m:r>
                            <a:rPr lang="en-US" sz="3600" b="0" i="1" smtClean="0">
                              <a:solidFill>
                                <a:srgbClr val="00B0F0"/>
                              </a:solidFill>
                              <a:latin typeface="Cambria Math" panose="02040503050406030204" pitchFamily="18" charset="0"/>
                            </a:rPr>
                            <m:t>(</m:t>
                          </m:r>
                          <m:r>
                            <a:rPr lang="en-US" sz="3600" b="0" i="1" smtClean="0">
                              <a:solidFill>
                                <a:srgbClr val="00B0F0"/>
                              </a:solidFill>
                              <a:latin typeface="Cambria Math" panose="02040503050406030204" pitchFamily="18" charset="0"/>
                              <a:ea typeface="Cambria Math" panose="02040503050406030204" pitchFamily="18" charset="0"/>
                            </a:rPr>
                            <m:t>𝛼</m:t>
                          </m:r>
                          <m:r>
                            <a:rPr lang="en-US" sz="3600" b="0" i="1" smtClean="0">
                              <a:solidFill>
                                <a:srgbClr val="00B0F0"/>
                              </a:solidFill>
                              <a:latin typeface="Cambria Math" panose="02040503050406030204" pitchFamily="18" charset="0"/>
                            </a:rPr>
                            <m:t>)</m:t>
                          </m:r>
                        </m:sup>
                      </m:sSup>
                      <m:sSup>
                        <m:sSupPr>
                          <m:ctrlPr>
                            <a:rPr lang="en-US" sz="3600" b="0" i="1" smtClean="0">
                              <a:solidFill>
                                <a:srgbClr val="00B0F0"/>
                              </a:solidFill>
                              <a:latin typeface="Cambria Math" panose="02040503050406030204" pitchFamily="18" charset="0"/>
                            </a:rPr>
                          </m:ctrlPr>
                        </m:sSupPr>
                        <m:e>
                          <m:r>
                            <a:rPr lang="en-US" sz="3600" b="0" i="1" smtClean="0">
                              <a:solidFill>
                                <a:srgbClr val="00B0F0"/>
                              </a:solidFill>
                              <a:latin typeface="Cambria Math" panose="02040503050406030204" pitchFamily="18" charset="0"/>
                            </a:rPr>
                            <m:t>(</m:t>
                          </m:r>
                          <m:r>
                            <a:rPr lang="en-US" sz="3600" b="0" i="1" smtClean="0">
                              <a:solidFill>
                                <a:srgbClr val="00B0F0"/>
                              </a:solidFill>
                              <a:latin typeface="Cambria Math" panose="02040503050406030204" pitchFamily="18" charset="0"/>
                            </a:rPr>
                            <m:t>𝑡</m:t>
                          </m:r>
                          <m:r>
                            <a:rPr lang="en-US" sz="3600" b="0" i="1" smtClean="0">
                              <a:solidFill>
                                <a:srgbClr val="00B0F0"/>
                              </a:solidFill>
                              <a:latin typeface="Cambria Math" panose="02040503050406030204" pitchFamily="18" charset="0"/>
                            </a:rPr>
                            <m:t>)</m:t>
                          </m:r>
                        </m:e>
                        <m:sup/>
                      </m:sSup>
                    </m:oMath>
                  </m:oMathPara>
                </a14:m>
                <a:endParaRPr lang="en-US" sz="3600" dirty="0">
                  <a:solidFill>
                    <a:srgbClr val="00B0F0"/>
                  </a:solidFill>
                </a:endParaRPr>
              </a:p>
            </p:txBody>
          </p:sp>
        </mc:Choice>
        <mc:Fallback xmlns="">
          <p:sp>
            <p:nvSpPr>
              <p:cNvPr id="9" name="TextBox 8">
                <a:extLst>
                  <a:ext uri="{FF2B5EF4-FFF2-40B4-BE49-F238E27FC236}">
                    <a16:creationId xmlns:a16="http://schemas.microsoft.com/office/drawing/2014/main" id="{86E20EFD-8292-4D61-881D-96DE65F9AA26}"/>
                  </a:ext>
                </a:extLst>
              </p:cNvPr>
              <p:cNvSpPr txBox="1">
                <a:spLocks noRot="1" noChangeAspect="1" noMove="1" noResize="1" noEditPoints="1" noAdjustHandles="1" noChangeArrowheads="1" noChangeShapeType="1" noTextEdit="1"/>
              </p:cNvSpPr>
              <p:nvPr/>
            </p:nvSpPr>
            <p:spPr>
              <a:xfrm>
                <a:off x="6268119" y="3073433"/>
                <a:ext cx="2736304" cy="792801"/>
              </a:xfrm>
              <a:prstGeom prst="rect">
                <a:avLst/>
              </a:prstGeom>
              <a:blipFill>
                <a:blip r:embed="rId5"/>
                <a:stretch>
                  <a:fillRect r="-2673"/>
                </a:stretch>
              </a:blipFill>
            </p:spPr>
            <p:txBody>
              <a:bodyPr/>
              <a:lstStyle/>
              <a:p>
                <a:r>
                  <a:rPr lang="en-US">
                    <a:noFill/>
                  </a:rPr>
                  <a:t> </a:t>
                </a:r>
              </a:p>
            </p:txBody>
          </p:sp>
        </mc:Fallback>
      </mc:AlternateContent>
      <p:sp>
        <p:nvSpPr>
          <p:cNvPr id="11" name="Rectangle 10">
            <a:extLst>
              <a:ext uri="{FF2B5EF4-FFF2-40B4-BE49-F238E27FC236}">
                <a16:creationId xmlns:a16="http://schemas.microsoft.com/office/drawing/2014/main" id="{7BDA4223-F5B8-4DB8-97AC-99E0CC57A369}"/>
              </a:ext>
            </a:extLst>
          </p:cNvPr>
          <p:cNvSpPr/>
          <p:nvPr/>
        </p:nvSpPr>
        <p:spPr>
          <a:xfrm>
            <a:off x="5436096" y="3933055"/>
            <a:ext cx="3684066" cy="3046988"/>
          </a:xfrm>
          <a:prstGeom prst="rect">
            <a:avLst/>
          </a:prstGeom>
        </p:spPr>
        <p:txBody>
          <a:bodyPr wrap="square">
            <a:spAutoFit/>
          </a:bodyPr>
          <a:lstStyle/>
          <a:p>
            <a:r>
              <a:rPr lang="en-US" dirty="0">
                <a:latin typeface="+mn-lt"/>
              </a:rPr>
              <a:t>Fractional-order damping “</a:t>
            </a:r>
            <a:r>
              <a:rPr lang="en-US" dirty="0">
                <a:solidFill>
                  <a:srgbClr val="FF0000"/>
                </a:solidFill>
                <a:latin typeface="+mn-lt"/>
              </a:rPr>
              <a:t>More</a:t>
            </a:r>
            <a:r>
              <a:rPr lang="en-US" dirty="0">
                <a:latin typeface="+mn-lt"/>
              </a:rPr>
              <a:t> Optimal”? (Better than the best)</a:t>
            </a:r>
            <a:r>
              <a:rPr lang="en-US" b="1" dirty="0">
                <a:solidFill>
                  <a:srgbClr val="FF0000"/>
                </a:solidFill>
                <a:latin typeface="+mn-lt"/>
              </a:rPr>
              <a:t> </a:t>
            </a:r>
            <a:r>
              <a:rPr lang="en-US" i="1" dirty="0">
                <a:solidFill>
                  <a:srgbClr val="FF0000"/>
                </a:solidFill>
                <a:latin typeface="+mn-lt"/>
              </a:rPr>
              <a:t>Fractional calculus of variation (FOCV), FO E-L equation</a:t>
            </a:r>
            <a:br>
              <a:rPr lang="en-US" dirty="0">
                <a:latin typeface="+mn-lt"/>
              </a:rPr>
            </a:br>
            <a:endParaRPr lang="en-US" dirty="0">
              <a:latin typeface="+mn-lt"/>
            </a:endParaRPr>
          </a:p>
          <a:p>
            <a:r>
              <a:rPr lang="en-US" u="sng" dirty="0">
                <a:highlight>
                  <a:srgbClr val="FFFF00"/>
                </a:highlight>
                <a:latin typeface="+mn-lt"/>
              </a:rPr>
              <a:t>Go “fractional” to be more optimal ! </a:t>
            </a:r>
            <a:endParaRPr lang="en-US" u="sng" dirty="0">
              <a:latin typeface="+mn-lt"/>
            </a:endParaRPr>
          </a:p>
        </p:txBody>
      </p:sp>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02E7EE2B-0028-4D30-98D7-66DE3E703562}"/>
                  </a:ext>
                </a:extLst>
              </p14:cNvPr>
              <p14:cNvContentPartPr/>
              <p14:nvPr/>
            </p14:nvContentPartPr>
            <p14:xfrm>
              <a:off x="104400" y="1227600"/>
              <a:ext cx="8923680" cy="2858040"/>
            </p14:xfrm>
          </p:contentPart>
        </mc:Choice>
        <mc:Fallback xmlns="">
          <p:pic>
            <p:nvPicPr>
              <p:cNvPr id="2" name="Ink 1">
                <a:extLst>
                  <a:ext uri="{FF2B5EF4-FFF2-40B4-BE49-F238E27FC236}">
                    <a16:creationId xmlns:a16="http://schemas.microsoft.com/office/drawing/2014/main" id="{02E7EE2B-0028-4D30-98D7-66DE3E703562}"/>
                  </a:ext>
                </a:extLst>
              </p:cNvPr>
              <p:cNvPicPr/>
              <p:nvPr/>
            </p:nvPicPr>
            <p:blipFill>
              <a:blip r:embed="rId7"/>
              <a:stretch>
                <a:fillRect/>
              </a:stretch>
            </p:blipFill>
            <p:spPr>
              <a:xfrm>
                <a:off x="95040" y="1218240"/>
                <a:ext cx="8942400" cy="2876760"/>
              </a:xfrm>
              <a:prstGeom prst="rect">
                <a:avLst/>
              </a:prstGeom>
            </p:spPr>
          </p:pic>
        </mc:Fallback>
      </mc:AlternateContent>
    </p:spTree>
    <p:extLst>
      <p:ext uri="{BB962C8B-B14F-4D97-AF65-F5344CB8AC3E}">
        <p14:creationId xmlns:p14="http://schemas.microsoft.com/office/powerpoint/2010/main" val="1756590830"/>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90294-9B62-3326-E4F6-9CB1AE43153C}"/>
              </a:ext>
            </a:extLst>
          </p:cNvPr>
          <p:cNvSpPr>
            <a:spLocks noGrp="1"/>
          </p:cNvSpPr>
          <p:nvPr>
            <p:ph type="title"/>
          </p:nvPr>
        </p:nvSpPr>
        <p:spPr/>
        <p:txBody>
          <a:bodyPr/>
          <a:lstStyle/>
          <a:p>
            <a:r>
              <a:rPr lang="en-US" dirty="0"/>
              <a:t>From Ravine to Nesterov to Ravine</a:t>
            </a:r>
          </a:p>
        </p:txBody>
      </p:sp>
      <p:sp>
        <p:nvSpPr>
          <p:cNvPr id="3" name="Content Placeholder 2">
            <a:extLst>
              <a:ext uri="{FF2B5EF4-FFF2-40B4-BE49-F238E27FC236}">
                <a16:creationId xmlns:a16="http://schemas.microsoft.com/office/drawing/2014/main" id="{7DCDDCFD-A193-BADF-0490-3C9253103F37}"/>
              </a:ext>
            </a:extLst>
          </p:cNvPr>
          <p:cNvSpPr>
            <a:spLocks noGrp="1"/>
          </p:cNvSpPr>
          <p:nvPr>
            <p:ph idx="1"/>
          </p:nvPr>
        </p:nvSpPr>
        <p:spPr/>
        <p:txBody>
          <a:bodyPr/>
          <a:lstStyle/>
          <a:p>
            <a:r>
              <a:rPr lang="en-US" dirty="0"/>
              <a:t>2022 Hedy </a:t>
            </a:r>
            <a:r>
              <a:rPr lang="en-US" dirty="0" err="1"/>
              <a:t>Attouch</a:t>
            </a:r>
            <a:r>
              <a:rPr lang="en-US" dirty="0"/>
              <a:t> </a:t>
            </a:r>
          </a:p>
        </p:txBody>
      </p:sp>
      <p:sp>
        <p:nvSpPr>
          <p:cNvPr id="4" name="Date Placeholder 3">
            <a:extLst>
              <a:ext uri="{FF2B5EF4-FFF2-40B4-BE49-F238E27FC236}">
                <a16:creationId xmlns:a16="http://schemas.microsoft.com/office/drawing/2014/main" id="{A24C4B67-36D8-28B7-E7D9-48A494EAFABF}"/>
              </a:ext>
            </a:extLst>
          </p:cNvPr>
          <p:cNvSpPr>
            <a:spLocks noGrp="1"/>
          </p:cNvSpPr>
          <p:nvPr>
            <p:ph type="dt" sz="half" idx="10"/>
          </p:nvPr>
        </p:nvSpPr>
        <p:spPr/>
        <p:txBody>
          <a:bodyPr/>
          <a:lstStyle/>
          <a:p>
            <a:pPr>
              <a:defRPr/>
            </a:pPr>
            <a:fld id="{10D78299-F544-4FD1-8DA4-7DC650460CC8}" type="datetime1">
              <a:rPr lang="en-US" smtClean="0"/>
              <a:t>4/17/2026</a:t>
            </a:fld>
            <a:endParaRPr lang="en-US" dirty="0"/>
          </a:p>
        </p:txBody>
      </p:sp>
      <p:sp>
        <p:nvSpPr>
          <p:cNvPr id="5" name="Footer Placeholder 4">
            <a:extLst>
              <a:ext uri="{FF2B5EF4-FFF2-40B4-BE49-F238E27FC236}">
                <a16:creationId xmlns:a16="http://schemas.microsoft.com/office/drawing/2014/main" id="{CB8A8FF6-66C6-CB50-961B-D6B99B6F4A78}"/>
              </a:ext>
            </a:extLst>
          </p:cNvPr>
          <p:cNvSpPr>
            <a:spLocks noGrp="1"/>
          </p:cNvSpPr>
          <p:nvPr>
            <p:ph type="ftr" sz="quarter" idx="11"/>
          </p:nvPr>
        </p:nvSpPr>
        <p:spPr/>
        <p:txBody>
          <a:bodyPr/>
          <a:lstStyle/>
          <a:p>
            <a:r>
              <a:rPr lang="en-US" altLang="zh-CN"/>
              <a:t>CT4ML (Control Theory for Machine Learning) - NorCal Control 2026 (15 min.)</a:t>
            </a:r>
            <a:endParaRPr lang="en-US" dirty="0"/>
          </a:p>
        </p:txBody>
      </p:sp>
      <p:sp>
        <p:nvSpPr>
          <p:cNvPr id="6" name="Slide Number Placeholder 5">
            <a:extLst>
              <a:ext uri="{FF2B5EF4-FFF2-40B4-BE49-F238E27FC236}">
                <a16:creationId xmlns:a16="http://schemas.microsoft.com/office/drawing/2014/main" id="{C15D41F0-0D97-E597-91E1-F23D3E3F6EEF}"/>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43</a:t>
            </a:fld>
            <a:r>
              <a:rPr lang="en-US"/>
              <a:t>/1024</a:t>
            </a:r>
            <a:endParaRPr lang="en-US" dirty="0"/>
          </a:p>
        </p:txBody>
      </p:sp>
      <p:pic>
        <p:nvPicPr>
          <p:cNvPr id="1026" name="Picture 2">
            <a:extLst>
              <a:ext uri="{FF2B5EF4-FFF2-40B4-BE49-F238E27FC236}">
                <a16:creationId xmlns:a16="http://schemas.microsoft.com/office/drawing/2014/main" id="{AAFC49C5-B99D-5C2C-13EB-5AB57362303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9952" y="1767494"/>
            <a:ext cx="4425752" cy="331989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DD9919A-886B-31C2-C46B-71407D53EE78}"/>
              </a:ext>
            </a:extLst>
          </p:cNvPr>
          <p:cNvSpPr txBox="1"/>
          <p:nvPr/>
        </p:nvSpPr>
        <p:spPr>
          <a:xfrm>
            <a:off x="3977409" y="5324296"/>
            <a:ext cx="4621876" cy="1200329"/>
          </a:xfrm>
          <a:prstGeom prst="rect">
            <a:avLst/>
          </a:prstGeom>
          <a:noFill/>
        </p:spPr>
        <p:txBody>
          <a:bodyPr wrap="square">
            <a:spAutoFit/>
          </a:bodyPr>
          <a:lstStyle/>
          <a:p>
            <a:pPr algn="ctr"/>
            <a:r>
              <a:rPr lang="en-US" dirty="0"/>
              <a:t>1949-2023</a:t>
            </a:r>
          </a:p>
          <a:p>
            <a:r>
              <a:rPr lang="en-US" dirty="0"/>
              <a:t>https://euromathsoc.org/magazine/articles/194</a:t>
            </a:r>
          </a:p>
        </p:txBody>
      </p:sp>
    </p:spTree>
    <p:extLst>
      <p:ext uri="{BB962C8B-B14F-4D97-AF65-F5344CB8AC3E}">
        <p14:creationId xmlns:p14="http://schemas.microsoft.com/office/powerpoint/2010/main" val="3425051289"/>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90ACF-F2CE-2EC3-5EAC-6109A628CBA0}"/>
              </a:ext>
            </a:extLst>
          </p:cNvPr>
          <p:cNvSpPr>
            <a:spLocks noGrp="1"/>
          </p:cNvSpPr>
          <p:nvPr>
            <p:ph type="title"/>
          </p:nvPr>
        </p:nvSpPr>
        <p:spPr/>
        <p:txBody>
          <a:bodyPr/>
          <a:lstStyle/>
          <a:p>
            <a:r>
              <a:rPr lang="en-US" b="1" dirty="0"/>
              <a:t>Dynamical systems viewpoint on optimization</a:t>
            </a:r>
            <a:endParaRPr lang="en-US" dirty="0"/>
          </a:p>
        </p:txBody>
      </p:sp>
      <p:sp>
        <p:nvSpPr>
          <p:cNvPr id="3" name="Content Placeholder 2">
            <a:extLst>
              <a:ext uri="{FF2B5EF4-FFF2-40B4-BE49-F238E27FC236}">
                <a16:creationId xmlns:a16="http://schemas.microsoft.com/office/drawing/2014/main" id="{224DB42C-9CB5-3164-09E9-76F8D37D3CF7}"/>
              </a:ext>
            </a:extLst>
          </p:cNvPr>
          <p:cNvSpPr>
            <a:spLocks noGrp="1"/>
          </p:cNvSpPr>
          <p:nvPr>
            <p:ph idx="1"/>
          </p:nvPr>
        </p:nvSpPr>
        <p:spPr>
          <a:xfrm>
            <a:off x="107156" y="1853879"/>
            <a:ext cx="8785225" cy="4321175"/>
          </a:xfrm>
        </p:spPr>
        <p:txBody>
          <a:bodyPr/>
          <a:lstStyle/>
          <a:p>
            <a:r>
              <a:rPr lang="en-US" sz="2400" dirty="0" err="1"/>
              <a:t>Attouch</a:t>
            </a:r>
            <a:r>
              <a:rPr lang="en-US" sz="2400" dirty="0"/>
              <a:t> was </a:t>
            </a:r>
            <a:r>
              <a:rPr lang="en-US" sz="2400" dirty="0">
                <a:solidFill>
                  <a:srgbClr val="FF0000"/>
                </a:solidFill>
              </a:rPr>
              <a:t>a leading figure in treating optimization algorithms as </a:t>
            </a:r>
            <a:r>
              <a:rPr lang="en-US" sz="2400" b="1" dirty="0" err="1">
                <a:solidFill>
                  <a:srgbClr val="FF0000"/>
                </a:solidFill>
              </a:rPr>
              <a:t>discretizations</a:t>
            </a:r>
            <a:r>
              <a:rPr lang="en-US" sz="2400" b="1" dirty="0">
                <a:solidFill>
                  <a:srgbClr val="FF0000"/>
                </a:solidFill>
              </a:rPr>
              <a:t> of dissipative dynamical systems</a:t>
            </a:r>
            <a:r>
              <a:rPr lang="en-US" sz="2400" dirty="0">
                <a:solidFill>
                  <a:srgbClr val="FF0000"/>
                </a:solidFill>
              </a:rPr>
              <a:t>.</a:t>
            </a:r>
          </a:p>
          <a:p>
            <a:r>
              <a:rPr lang="en-US" sz="2400" b="1" dirty="0"/>
              <a:t>Heavy ball with friction and inertial dynamics</a:t>
            </a:r>
            <a:endParaRPr lang="en-US" sz="2400" dirty="0"/>
          </a:p>
          <a:p>
            <a:pPr lvl="1"/>
            <a:r>
              <a:rPr lang="en-US" sz="2000" dirty="0"/>
              <a:t>With </a:t>
            </a:r>
            <a:r>
              <a:rPr lang="en-US" sz="2000" dirty="0" err="1"/>
              <a:t>Goudou</a:t>
            </a:r>
            <a:r>
              <a:rPr lang="en-US" sz="2000" dirty="0"/>
              <a:t> and </a:t>
            </a:r>
            <a:r>
              <a:rPr lang="en-US" sz="2000" dirty="0" err="1"/>
              <a:t>Redont</a:t>
            </a:r>
            <a:r>
              <a:rPr lang="en-US" sz="2000" dirty="0"/>
              <a:t>, he analyzed the </a:t>
            </a:r>
            <a:r>
              <a:rPr lang="en-US" sz="2000" b="1" dirty="0"/>
              <a:t>heavy ball with friction method</a:t>
            </a:r>
            <a:r>
              <a:rPr lang="en-US" sz="2000" dirty="0"/>
              <a:t> (second-order ODE</a:t>
            </a:r>
            <a:br>
              <a:rPr lang="en-US" sz="2000" dirty="0"/>
            </a:br>
            <a:r>
              <a:rPr lang="en-US" sz="2000" dirty="0"/>
              <a:t>(\</a:t>
            </a:r>
            <a:r>
              <a:rPr lang="en-US" sz="2000" dirty="0" err="1"/>
              <a:t>ddot</a:t>
            </a:r>
            <a:r>
              <a:rPr lang="en-US" sz="2000" dirty="0"/>
              <a:t> x + \lambda \dot x + \</a:t>
            </a:r>
            <a:r>
              <a:rPr lang="en-US" sz="2000" dirty="0" err="1"/>
              <a:t>nabla</a:t>
            </a:r>
            <a:r>
              <a:rPr lang="en-US" sz="2000" dirty="0"/>
              <a:t> \Phi(x) = 0)) as a tool to explore local minima and showed convergence properties in both continuous and discrete time. (</a:t>
            </a:r>
            <a:r>
              <a:rPr lang="en-US" sz="2000" u="sng" dirty="0">
                <a:hlinkClick r:id="rId2" tooltip="Hédy Attouch (1949-2023)"/>
              </a:rPr>
              <a:t>AIMS</a:t>
            </a:r>
            <a:r>
              <a:rPr lang="en-US" sz="2000" dirty="0"/>
              <a:t>)</a:t>
            </a:r>
          </a:p>
          <a:p>
            <a:pPr lvl="1"/>
            <a:r>
              <a:rPr lang="en-US" sz="2000" dirty="0"/>
              <a:t>With various coauthors, he studied </a:t>
            </a:r>
            <a:r>
              <a:rPr lang="en-US" sz="2000" b="1" dirty="0"/>
              <a:t>Newton-like inertial systems</a:t>
            </a:r>
            <a:r>
              <a:rPr lang="en-US" sz="2000" dirty="0"/>
              <a:t>, multi-scale couplings, and </a:t>
            </a:r>
            <a:r>
              <a:rPr lang="en-US" sz="2000" b="1" dirty="0"/>
              <a:t>Tikhonov-type regularization dynamics</a:t>
            </a:r>
            <a:r>
              <a:rPr lang="en-US" sz="2000" dirty="0"/>
              <a:t>, linking asymptotic behavior of ODEs/inclusions to minimization of possibly </a:t>
            </a:r>
            <a:r>
              <a:rPr lang="en-US" sz="2000" dirty="0" err="1"/>
              <a:t>nonsmooth</a:t>
            </a:r>
            <a:r>
              <a:rPr lang="en-US" sz="2000" dirty="0"/>
              <a:t>, nonconvex energies. (</a:t>
            </a:r>
            <a:r>
              <a:rPr lang="en-US" sz="2000" u="sng" dirty="0">
                <a:hlinkClick r:id="rId2" tooltip="Hédy Attouch (1949-2023)"/>
              </a:rPr>
              <a:t>AIMS</a:t>
            </a:r>
            <a:r>
              <a:rPr lang="en-US" sz="2000" dirty="0"/>
              <a:t>)</a:t>
            </a:r>
          </a:p>
          <a:p>
            <a:endParaRPr lang="en-US" sz="2400" dirty="0"/>
          </a:p>
        </p:txBody>
      </p:sp>
      <p:sp>
        <p:nvSpPr>
          <p:cNvPr id="4" name="Date Placeholder 3">
            <a:extLst>
              <a:ext uri="{FF2B5EF4-FFF2-40B4-BE49-F238E27FC236}">
                <a16:creationId xmlns:a16="http://schemas.microsoft.com/office/drawing/2014/main" id="{EA592A42-C9E2-E7A8-CBA8-3940A984B901}"/>
              </a:ext>
            </a:extLst>
          </p:cNvPr>
          <p:cNvSpPr>
            <a:spLocks noGrp="1"/>
          </p:cNvSpPr>
          <p:nvPr>
            <p:ph type="dt" sz="half" idx="10"/>
          </p:nvPr>
        </p:nvSpPr>
        <p:spPr/>
        <p:txBody>
          <a:bodyPr/>
          <a:lstStyle/>
          <a:p>
            <a:pPr>
              <a:defRPr/>
            </a:pPr>
            <a:fld id="{22BB6965-E929-4E9D-BFE4-CE73449FD1AB}" type="datetime1">
              <a:rPr lang="en-US" smtClean="0"/>
              <a:t>4/17/2026</a:t>
            </a:fld>
            <a:endParaRPr lang="en-US" dirty="0"/>
          </a:p>
        </p:txBody>
      </p:sp>
      <p:sp>
        <p:nvSpPr>
          <p:cNvPr id="5" name="Footer Placeholder 4">
            <a:extLst>
              <a:ext uri="{FF2B5EF4-FFF2-40B4-BE49-F238E27FC236}">
                <a16:creationId xmlns:a16="http://schemas.microsoft.com/office/drawing/2014/main" id="{34EB4B8F-7F69-7B50-5177-8DCDC2300DD6}"/>
              </a:ext>
            </a:extLst>
          </p:cNvPr>
          <p:cNvSpPr>
            <a:spLocks noGrp="1"/>
          </p:cNvSpPr>
          <p:nvPr>
            <p:ph type="ftr" sz="quarter" idx="11"/>
          </p:nvPr>
        </p:nvSpPr>
        <p:spPr/>
        <p:txBody>
          <a:bodyPr/>
          <a:lstStyle/>
          <a:p>
            <a:r>
              <a:rPr lang="en-US" altLang="zh-CN"/>
              <a:t>CT4ML (Control Theory for Machine Learning) - NorCal Control 2026 (15 min.)</a:t>
            </a:r>
            <a:endParaRPr lang="en-US" dirty="0"/>
          </a:p>
        </p:txBody>
      </p:sp>
      <p:sp>
        <p:nvSpPr>
          <p:cNvPr id="6" name="Slide Number Placeholder 5">
            <a:extLst>
              <a:ext uri="{FF2B5EF4-FFF2-40B4-BE49-F238E27FC236}">
                <a16:creationId xmlns:a16="http://schemas.microsoft.com/office/drawing/2014/main" id="{8B9CAFF6-A138-E99F-B367-622504824DD0}"/>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44</a:t>
            </a:fld>
            <a:r>
              <a:rPr lang="en-US"/>
              <a:t>/1024</a:t>
            </a:r>
            <a:endParaRPr lang="en-US" dirty="0"/>
          </a:p>
        </p:txBody>
      </p:sp>
    </p:spTree>
    <p:extLst>
      <p:ext uri="{BB962C8B-B14F-4D97-AF65-F5344CB8AC3E}">
        <p14:creationId xmlns:p14="http://schemas.microsoft.com/office/powerpoint/2010/main" val="1104291412"/>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2ADFC-2E83-3224-38C1-75CBF507A71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6CE45F2-9593-B9D3-73D2-8C835E97F291}"/>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86BDD905-7BED-DC71-D31B-F8D7DC078B2F}"/>
              </a:ext>
            </a:extLst>
          </p:cNvPr>
          <p:cNvSpPr>
            <a:spLocks noGrp="1"/>
          </p:cNvSpPr>
          <p:nvPr>
            <p:ph type="dt" sz="half" idx="10"/>
          </p:nvPr>
        </p:nvSpPr>
        <p:spPr/>
        <p:txBody>
          <a:bodyPr/>
          <a:lstStyle/>
          <a:p>
            <a:pPr>
              <a:defRPr/>
            </a:pPr>
            <a:fld id="{BF62FF79-3A84-4BAB-BADC-90057F66F32E}" type="datetime1">
              <a:rPr lang="en-US" smtClean="0"/>
              <a:t>4/17/2026</a:t>
            </a:fld>
            <a:endParaRPr lang="en-US" dirty="0"/>
          </a:p>
        </p:txBody>
      </p:sp>
      <p:sp>
        <p:nvSpPr>
          <p:cNvPr id="5" name="Footer Placeholder 4">
            <a:extLst>
              <a:ext uri="{FF2B5EF4-FFF2-40B4-BE49-F238E27FC236}">
                <a16:creationId xmlns:a16="http://schemas.microsoft.com/office/drawing/2014/main" id="{115A5CDA-FCDF-ECFA-A0A0-84595B444B4D}"/>
              </a:ext>
            </a:extLst>
          </p:cNvPr>
          <p:cNvSpPr>
            <a:spLocks noGrp="1"/>
          </p:cNvSpPr>
          <p:nvPr>
            <p:ph type="ftr" sz="quarter" idx="11"/>
          </p:nvPr>
        </p:nvSpPr>
        <p:spPr/>
        <p:txBody>
          <a:bodyPr/>
          <a:lstStyle/>
          <a:p>
            <a:r>
              <a:rPr lang="en-US" altLang="zh-CN"/>
              <a:t>CT4ML (Control Theory for Machine Learning) - NorCal Control 2026 (15 min.)</a:t>
            </a:r>
            <a:endParaRPr lang="en-US" dirty="0"/>
          </a:p>
        </p:txBody>
      </p:sp>
      <p:sp>
        <p:nvSpPr>
          <p:cNvPr id="6" name="Slide Number Placeholder 5">
            <a:extLst>
              <a:ext uri="{FF2B5EF4-FFF2-40B4-BE49-F238E27FC236}">
                <a16:creationId xmlns:a16="http://schemas.microsoft.com/office/drawing/2014/main" id="{B2F135CD-F532-EFE8-5A52-0FA2195FBA2D}"/>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45</a:t>
            </a:fld>
            <a:r>
              <a:rPr lang="en-US"/>
              <a:t>/1024</a:t>
            </a:r>
            <a:endParaRPr lang="en-US" dirty="0"/>
          </a:p>
        </p:txBody>
      </p:sp>
      <p:pic>
        <p:nvPicPr>
          <p:cNvPr id="10" name="Picture 9">
            <a:extLst>
              <a:ext uri="{FF2B5EF4-FFF2-40B4-BE49-F238E27FC236}">
                <a16:creationId xmlns:a16="http://schemas.microsoft.com/office/drawing/2014/main" id="{DDC12F52-636D-8B62-C2C6-699C2F74C65D}"/>
              </a:ext>
            </a:extLst>
          </p:cNvPr>
          <p:cNvPicPr>
            <a:picLocks noChangeAspect="1"/>
          </p:cNvPicPr>
          <p:nvPr/>
        </p:nvPicPr>
        <p:blipFill>
          <a:blip r:embed="rId2"/>
          <a:stretch>
            <a:fillRect/>
          </a:stretch>
        </p:blipFill>
        <p:spPr>
          <a:xfrm>
            <a:off x="73654" y="609123"/>
            <a:ext cx="8996691" cy="6225388"/>
          </a:xfrm>
          <a:prstGeom prst="rect">
            <a:avLst/>
          </a:prstGeom>
        </p:spPr>
      </p:pic>
    </p:spTree>
    <p:extLst>
      <p:ext uri="{BB962C8B-B14F-4D97-AF65-F5344CB8AC3E}">
        <p14:creationId xmlns:p14="http://schemas.microsoft.com/office/powerpoint/2010/main" val="3961037364"/>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C0E0C-3923-3B91-F441-E97CD8CF0E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0D1F1D-6B5C-F291-3F50-D81E38C2C55D}"/>
              </a:ext>
            </a:extLst>
          </p:cNvPr>
          <p:cNvSpPr>
            <a:spLocks noGrp="1"/>
          </p:cNvSpPr>
          <p:nvPr>
            <p:ph type="title"/>
          </p:nvPr>
        </p:nvSpPr>
        <p:spPr>
          <a:xfrm>
            <a:off x="0" y="1496500"/>
            <a:ext cx="9144000" cy="935038"/>
          </a:xfrm>
        </p:spPr>
        <p:txBody>
          <a:bodyPr/>
          <a:lstStyle/>
          <a:p>
            <a:r>
              <a:rPr lang="en-US" dirty="0"/>
              <a:t>A roadmap – </a:t>
            </a:r>
            <a:br>
              <a:rPr lang="en-US" dirty="0"/>
            </a:br>
            <a:r>
              <a:rPr lang="en-US" dirty="0">
                <a:highlight>
                  <a:srgbClr val="FFFF00"/>
                </a:highlight>
              </a:rPr>
              <a:t>from variational principle </a:t>
            </a:r>
            <a:br>
              <a:rPr lang="en-US" dirty="0">
                <a:highlight>
                  <a:srgbClr val="FFFF00"/>
                </a:highlight>
              </a:rPr>
            </a:br>
            <a:r>
              <a:rPr lang="en-US" dirty="0">
                <a:highlight>
                  <a:srgbClr val="FFFF00"/>
                </a:highlight>
              </a:rPr>
              <a:t>to machine learning</a:t>
            </a:r>
          </a:p>
        </p:txBody>
      </p:sp>
      <p:sp>
        <p:nvSpPr>
          <p:cNvPr id="3" name="Content Placeholder 2">
            <a:extLst>
              <a:ext uri="{FF2B5EF4-FFF2-40B4-BE49-F238E27FC236}">
                <a16:creationId xmlns:a16="http://schemas.microsoft.com/office/drawing/2014/main" id="{350E8D74-336E-C466-E06D-B058E792051D}"/>
              </a:ext>
            </a:extLst>
          </p:cNvPr>
          <p:cNvSpPr>
            <a:spLocks noGrp="1"/>
          </p:cNvSpPr>
          <p:nvPr>
            <p:ph idx="1"/>
          </p:nvPr>
        </p:nvSpPr>
        <p:spPr>
          <a:xfrm>
            <a:off x="179387" y="3284984"/>
            <a:ext cx="8785225" cy="1512887"/>
          </a:xfrm>
        </p:spPr>
        <p:txBody>
          <a:bodyPr/>
          <a:lstStyle/>
          <a:p>
            <a:r>
              <a:rPr lang="en-US" dirty="0"/>
              <a:t>CoV </a:t>
            </a:r>
            <a:r>
              <a:rPr lang="en-US" b="1" dirty="0">
                <a:solidFill>
                  <a:srgbClr val="FF0000"/>
                </a:solidFill>
                <a:highlight>
                  <a:srgbClr val="FFFF00"/>
                </a:highlight>
              </a:rPr>
              <a:t>=&gt;</a:t>
            </a:r>
            <a:r>
              <a:rPr lang="en-US" dirty="0"/>
              <a:t> OCP </a:t>
            </a:r>
            <a:r>
              <a:rPr lang="en-US" b="1" dirty="0">
                <a:solidFill>
                  <a:srgbClr val="FF0000"/>
                </a:solidFill>
                <a:highlight>
                  <a:srgbClr val="FFFF00"/>
                </a:highlight>
              </a:rPr>
              <a:t>=&gt;</a:t>
            </a:r>
            <a:r>
              <a:rPr lang="en-US" dirty="0"/>
              <a:t> PMP </a:t>
            </a:r>
            <a:r>
              <a:rPr lang="en-US" b="1" dirty="0">
                <a:solidFill>
                  <a:srgbClr val="FF0000"/>
                </a:solidFill>
                <a:highlight>
                  <a:srgbClr val="FFFF00"/>
                </a:highlight>
              </a:rPr>
              <a:t>=&gt; </a:t>
            </a:r>
            <a:r>
              <a:rPr lang="en-US" dirty="0"/>
              <a:t>TPBVP </a:t>
            </a:r>
            <a:r>
              <a:rPr lang="en-US" b="1" dirty="0">
                <a:solidFill>
                  <a:srgbClr val="FF0000"/>
                </a:solidFill>
                <a:highlight>
                  <a:srgbClr val="FFFF00"/>
                </a:highlight>
              </a:rPr>
              <a:t>=&gt;</a:t>
            </a:r>
            <a:r>
              <a:rPr lang="en-US" dirty="0"/>
              <a:t> NN BP algorithm (Le Cunn 1988) </a:t>
            </a:r>
            <a:r>
              <a:rPr lang="en-US" b="1" dirty="0">
                <a:solidFill>
                  <a:srgbClr val="FF0000"/>
                </a:solidFill>
                <a:highlight>
                  <a:srgbClr val="FFFF00"/>
                </a:highlight>
              </a:rPr>
              <a:t>=&gt;</a:t>
            </a:r>
            <a:r>
              <a:rPr lang="en-US" dirty="0"/>
              <a:t> GD </a:t>
            </a:r>
            <a:r>
              <a:rPr lang="en-US" b="1" dirty="0">
                <a:solidFill>
                  <a:srgbClr val="FF0000"/>
                </a:solidFill>
                <a:highlight>
                  <a:srgbClr val="FFFF00"/>
                </a:highlight>
              </a:rPr>
              <a:t>=&gt;</a:t>
            </a:r>
            <a:r>
              <a:rPr lang="en-US" dirty="0"/>
              <a:t> Optimization </a:t>
            </a:r>
            <a:r>
              <a:rPr lang="en-US" b="1" dirty="0">
                <a:solidFill>
                  <a:srgbClr val="FF0000"/>
                </a:solidFill>
                <a:highlight>
                  <a:srgbClr val="FFFF00"/>
                </a:highlight>
              </a:rPr>
              <a:t>=&gt;</a:t>
            </a:r>
            <a:r>
              <a:rPr lang="en-US" dirty="0"/>
              <a:t> Machine Learning</a:t>
            </a:r>
          </a:p>
        </p:txBody>
      </p:sp>
      <p:sp>
        <p:nvSpPr>
          <p:cNvPr id="4" name="Date Placeholder 3">
            <a:extLst>
              <a:ext uri="{FF2B5EF4-FFF2-40B4-BE49-F238E27FC236}">
                <a16:creationId xmlns:a16="http://schemas.microsoft.com/office/drawing/2014/main" id="{9C5DD7B0-28E5-DDA8-6AAE-0FDFE354A1B5}"/>
              </a:ext>
            </a:extLst>
          </p:cNvPr>
          <p:cNvSpPr>
            <a:spLocks noGrp="1"/>
          </p:cNvSpPr>
          <p:nvPr>
            <p:ph type="dt" sz="half" idx="10"/>
          </p:nvPr>
        </p:nvSpPr>
        <p:spPr/>
        <p:txBody>
          <a:bodyPr/>
          <a:lstStyle/>
          <a:p>
            <a:pPr>
              <a:defRPr/>
            </a:pPr>
            <a:fld id="{A09AD361-E777-4AD7-A3F0-A52DE91AA4E1}" type="datetime1">
              <a:rPr lang="en-US" smtClean="0"/>
              <a:t>4/17/2026</a:t>
            </a:fld>
            <a:endParaRPr lang="en-US"/>
          </a:p>
        </p:txBody>
      </p:sp>
      <p:sp>
        <p:nvSpPr>
          <p:cNvPr id="5" name="Footer Placeholder 4">
            <a:extLst>
              <a:ext uri="{FF2B5EF4-FFF2-40B4-BE49-F238E27FC236}">
                <a16:creationId xmlns:a16="http://schemas.microsoft.com/office/drawing/2014/main" id="{52547FD0-8712-65A1-AD4D-6F53DECA414C}"/>
              </a:ext>
            </a:extLst>
          </p:cNvPr>
          <p:cNvSpPr>
            <a:spLocks noGrp="1"/>
          </p:cNvSpPr>
          <p:nvPr>
            <p:ph type="ftr" sz="quarter" idx="11"/>
          </p:nvPr>
        </p:nvSpPr>
        <p:spPr/>
        <p:txBody>
          <a:bodyPr/>
          <a:lstStyle/>
          <a:p>
            <a:pPr>
              <a:defRPr/>
            </a:pPr>
            <a:r>
              <a:rPr lang="en-US"/>
              <a:t>CT4ML (Control Theory for Machine Learning) - NorCal Control 2026 (15 min.)</a:t>
            </a:r>
          </a:p>
        </p:txBody>
      </p:sp>
      <p:sp>
        <p:nvSpPr>
          <p:cNvPr id="6" name="Slide Number Placeholder 5">
            <a:extLst>
              <a:ext uri="{FF2B5EF4-FFF2-40B4-BE49-F238E27FC236}">
                <a16:creationId xmlns:a16="http://schemas.microsoft.com/office/drawing/2014/main" id="{95455E2B-4864-CB56-0389-38255573F64D}"/>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46</a:t>
            </a:fld>
            <a:r>
              <a:rPr lang="en-US"/>
              <a:t>/1024</a:t>
            </a:r>
          </a:p>
        </p:txBody>
      </p:sp>
    </p:spTree>
    <p:extLst>
      <p:ext uri="{BB962C8B-B14F-4D97-AF65-F5344CB8AC3E}">
        <p14:creationId xmlns:p14="http://schemas.microsoft.com/office/powerpoint/2010/main" val="2056418621"/>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18B31-DE82-95C2-BDB8-D6F938F0D513}"/>
              </a:ext>
            </a:extLst>
          </p:cNvPr>
          <p:cNvSpPr>
            <a:spLocks noGrp="1"/>
          </p:cNvSpPr>
          <p:nvPr>
            <p:ph type="title"/>
          </p:nvPr>
        </p:nvSpPr>
        <p:spPr/>
        <p:txBody>
          <a:bodyPr/>
          <a:lstStyle/>
          <a:p>
            <a:r>
              <a:rPr lang="en-US" dirty="0"/>
              <a:t>M</a:t>
            </a:r>
          </a:p>
        </p:txBody>
      </p:sp>
      <p:sp>
        <p:nvSpPr>
          <p:cNvPr id="3" name="Content Placeholder 2">
            <a:extLst>
              <a:ext uri="{FF2B5EF4-FFF2-40B4-BE49-F238E27FC236}">
                <a16:creationId xmlns:a16="http://schemas.microsoft.com/office/drawing/2014/main" id="{6C47EE11-7D50-26E1-409A-33684C7B5D13}"/>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51437841-32D5-DB12-04DA-5C226E046279}"/>
              </a:ext>
            </a:extLst>
          </p:cNvPr>
          <p:cNvSpPr>
            <a:spLocks noGrp="1"/>
          </p:cNvSpPr>
          <p:nvPr>
            <p:ph type="dt" sz="half" idx="10"/>
          </p:nvPr>
        </p:nvSpPr>
        <p:spPr/>
        <p:txBody>
          <a:bodyPr/>
          <a:lstStyle/>
          <a:p>
            <a:pPr>
              <a:defRPr/>
            </a:pPr>
            <a:fld id="{D64D0D08-9F24-4AD7-A7E3-ADACCCAE4029}" type="datetime1">
              <a:rPr lang="en-US" smtClean="0"/>
              <a:t>4/17/2026</a:t>
            </a:fld>
            <a:endParaRPr lang="en-US" dirty="0"/>
          </a:p>
        </p:txBody>
      </p:sp>
      <p:sp>
        <p:nvSpPr>
          <p:cNvPr id="5" name="Footer Placeholder 4">
            <a:extLst>
              <a:ext uri="{FF2B5EF4-FFF2-40B4-BE49-F238E27FC236}">
                <a16:creationId xmlns:a16="http://schemas.microsoft.com/office/drawing/2014/main" id="{3AE258BD-59BB-D988-930D-B2E9A8607774}"/>
              </a:ext>
            </a:extLst>
          </p:cNvPr>
          <p:cNvSpPr>
            <a:spLocks noGrp="1"/>
          </p:cNvSpPr>
          <p:nvPr>
            <p:ph type="ftr" sz="quarter" idx="11"/>
          </p:nvPr>
        </p:nvSpPr>
        <p:spPr/>
        <p:txBody>
          <a:bodyPr/>
          <a:lstStyle/>
          <a:p>
            <a:r>
              <a:rPr lang="en-US" altLang="zh-CN"/>
              <a:t>CT4ML (Control Theory for Machine Learning) - NorCal Control 2026 (15 min.)</a:t>
            </a:r>
            <a:endParaRPr lang="en-US" dirty="0"/>
          </a:p>
        </p:txBody>
      </p:sp>
      <p:sp>
        <p:nvSpPr>
          <p:cNvPr id="6" name="Slide Number Placeholder 5">
            <a:extLst>
              <a:ext uri="{FF2B5EF4-FFF2-40B4-BE49-F238E27FC236}">
                <a16:creationId xmlns:a16="http://schemas.microsoft.com/office/drawing/2014/main" id="{3ED83D26-2336-7EAF-CC7C-E9549F6CB6AD}"/>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47</a:t>
            </a:fld>
            <a:r>
              <a:rPr lang="en-US"/>
              <a:t>/1024</a:t>
            </a:r>
            <a:endParaRPr lang="en-US" dirty="0"/>
          </a:p>
        </p:txBody>
      </p:sp>
      <p:pic>
        <p:nvPicPr>
          <p:cNvPr id="8" name="Picture 7">
            <a:extLst>
              <a:ext uri="{FF2B5EF4-FFF2-40B4-BE49-F238E27FC236}">
                <a16:creationId xmlns:a16="http://schemas.microsoft.com/office/drawing/2014/main" id="{876B4FF8-66D4-B5AB-B9ED-8F75EFA5ECC2}"/>
              </a:ext>
            </a:extLst>
          </p:cNvPr>
          <p:cNvPicPr>
            <a:picLocks noChangeAspect="1"/>
          </p:cNvPicPr>
          <p:nvPr/>
        </p:nvPicPr>
        <p:blipFill>
          <a:blip r:embed="rId2"/>
          <a:stretch>
            <a:fillRect/>
          </a:stretch>
        </p:blipFill>
        <p:spPr>
          <a:xfrm>
            <a:off x="35496" y="1772893"/>
            <a:ext cx="9246830" cy="4035278"/>
          </a:xfrm>
          <a:prstGeom prst="rect">
            <a:avLst/>
          </a:prstGeom>
        </p:spPr>
      </p:pic>
    </p:spTree>
    <p:extLst>
      <p:ext uri="{BB962C8B-B14F-4D97-AF65-F5344CB8AC3E}">
        <p14:creationId xmlns:p14="http://schemas.microsoft.com/office/powerpoint/2010/main" val="2276033852"/>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EE1A9-41E2-9F39-B9CC-654910AD3AE0}"/>
              </a:ext>
            </a:extLst>
          </p:cNvPr>
          <p:cNvSpPr>
            <a:spLocks noGrp="1"/>
          </p:cNvSpPr>
          <p:nvPr>
            <p:ph type="title"/>
          </p:nvPr>
        </p:nvSpPr>
        <p:spPr/>
        <p:txBody>
          <a:bodyPr/>
          <a:lstStyle/>
          <a:p>
            <a:r>
              <a:rPr lang="en-US" dirty="0"/>
              <a:t>A</a:t>
            </a:r>
          </a:p>
        </p:txBody>
      </p:sp>
      <p:sp>
        <p:nvSpPr>
          <p:cNvPr id="3" name="Content Placeholder 2">
            <a:extLst>
              <a:ext uri="{FF2B5EF4-FFF2-40B4-BE49-F238E27FC236}">
                <a16:creationId xmlns:a16="http://schemas.microsoft.com/office/drawing/2014/main" id="{4197F281-B38E-AF17-A325-EBC97A1CAA98}"/>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CD818EE6-1FF7-0238-0187-A56F6F6D0651}"/>
              </a:ext>
            </a:extLst>
          </p:cNvPr>
          <p:cNvSpPr>
            <a:spLocks noGrp="1"/>
          </p:cNvSpPr>
          <p:nvPr>
            <p:ph type="dt" sz="half" idx="10"/>
          </p:nvPr>
        </p:nvSpPr>
        <p:spPr/>
        <p:txBody>
          <a:bodyPr/>
          <a:lstStyle/>
          <a:p>
            <a:pPr>
              <a:defRPr/>
            </a:pPr>
            <a:fld id="{628505A4-3A27-4FAD-8848-5F0AA158299A}" type="datetime1">
              <a:rPr lang="en-US" smtClean="0"/>
              <a:t>4/17/2026</a:t>
            </a:fld>
            <a:endParaRPr lang="en-US" dirty="0"/>
          </a:p>
        </p:txBody>
      </p:sp>
      <p:sp>
        <p:nvSpPr>
          <p:cNvPr id="5" name="Footer Placeholder 4">
            <a:extLst>
              <a:ext uri="{FF2B5EF4-FFF2-40B4-BE49-F238E27FC236}">
                <a16:creationId xmlns:a16="http://schemas.microsoft.com/office/drawing/2014/main" id="{BC6C0236-D347-2142-E26E-F3258A3C53D8}"/>
              </a:ext>
            </a:extLst>
          </p:cNvPr>
          <p:cNvSpPr>
            <a:spLocks noGrp="1"/>
          </p:cNvSpPr>
          <p:nvPr>
            <p:ph type="ftr" sz="quarter" idx="11"/>
          </p:nvPr>
        </p:nvSpPr>
        <p:spPr/>
        <p:txBody>
          <a:bodyPr/>
          <a:lstStyle/>
          <a:p>
            <a:r>
              <a:rPr lang="en-US" altLang="zh-CN"/>
              <a:t>CT4ML (Control Theory for Machine Learning) - NorCal Control 2026 (15 min.)</a:t>
            </a:r>
            <a:endParaRPr lang="en-US" dirty="0"/>
          </a:p>
        </p:txBody>
      </p:sp>
      <p:sp>
        <p:nvSpPr>
          <p:cNvPr id="6" name="Slide Number Placeholder 5">
            <a:extLst>
              <a:ext uri="{FF2B5EF4-FFF2-40B4-BE49-F238E27FC236}">
                <a16:creationId xmlns:a16="http://schemas.microsoft.com/office/drawing/2014/main" id="{05C11F9C-0B79-8332-03B6-54EF09F13EFF}"/>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48</a:t>
            </a:fld>
            <a:r>
              <a:rPr lang="en-US"/>
              <a:t>/1024</a:t>
            </a:r>
            <a:endParaRPr lang="en-US" dirty="0"/>
          </a:p>
        </p:txBody>
      </p:sp>
      <p:pic>
        <p:nvPicPr>
          <p:cNvPr id="8" name="Picture 7">
            <a:extLst>
              <a:ext uri="{FF2B5EF4-FFF2-40B4-BE49-F238E27FC236}">
                <a16:creationId xmlns:a16="http://schemas.microsoft.com/office/drawing/2014/main" id="{93EE21F0-06DB-BD8B-0170-733BA4673A81}"/>
              </a:ext>
            </a:extLst>
          </p:cNvPr>
          <p:cNvPicPr>
            <a:picLocks noChangeAspect="1"/>
          </p:cNvPicPr>
          <p:nvPr/>
        </p:nvPicPr>
        <p:blipFill>
          <a:blip r:embed="rId2"/>
          <a:stretch>
            <a:fillRect/>
          </a:stretch>
        </p:blipFill>
        <p:spPr>
          <a:xfrm>
            <a:off x="-26531" y="1916113"/>
            <a:ext cx="9197062" cy="3702066"/>
          </a:xfrm>
          <a:prstGeom prst="rect">
            <a:avLst/>
          </a:prstGeom>
        </p:spPr>
      </p:pic>
    </p:spTree>
    <p:extLst>
      <p:ext uri="{BB962C8B-B14F-4D97-AF65-F5344CB8AC3E}">
        <p14:creationId xmlns:p14="http://schemas.microsoft.com/office/powerpoint/2010/main" val="2672933168"/>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86EF0-A843-BB5A-8704-BC21317272E8}"/>
              </a:ext>
            </a:extLst>
          </p:cNvPr>
          <p:cNvSpPr>
            <a:spLocks noGrp="1"/>
          </p:cNvSpPr>
          <p:nvPr>
            <p:ph type="title"/>
          </p:nvPr>
        </p:nvSpPr>
        <p:spPr/>
        <p:txBody>
          <a:bodyPr/>
          <a:lstStyle/>
          <a:p>
            <a:r>
              <a:rPr lang="en-US" dirty="0"/>
              <a:t>D</a:t>
            </a:r>
          </a:p>
        </p:txBody>
      </p:sp>
      <p:sp>
        <p:nvSpPr>
          <p:cNvPr id="3" name="Content Placeholder 2">
            <a:extLst>
              <a:ext uri="{FF2B5EF4-FFF2-40B4-BE49-F238E27FC236}">
                <a16:creationId xmlns:a16="http://schemas.microsoft.com/office/drawing/2014/main" id="{4A7A5F2E-169B-88CD-B11C-A521C08F2C58}"/>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E11C1375-10F5-B715-A60A-8D4B8ABA7C0A}"/>
              </a:ext>
            </a:extLst>
          </p:cNvPr>
          <p:cNvSpPr>
            <a:spLocks noGrp="1"/>
          </p:cNvSpPr>
          <p:nvPr>
            <p:ph type="dt" sz="half" idx="10"/>
          </p:nvPr>
        </p:nvSpPr>
        <p:spPr/>
        <p:txBody>
          <a:bodyPr/>
          <a:lstStyle/>
          <a:p>
            <a:pPr>
              <a:defRPr/>
            </a:pPr>
            <a:fld id="{E7C696A3-DD2F-4E86-94C1-52FAE96122C3}" type="datetime1">
              <a:rPr lang="en-US" smtClean="0"/>
              <a:t>4/17/2026</a:t>
            </a:fld>
            <a:endParaRPr lang="en-US" dirty="0"/>
          </a:p>
        </p:txBody>
      </p:sp>
      <p:sp>
        <p:nvSpPr>
          <p:cNvPr id="5" name="Footer Placeholder 4">
            <a:extLst>
              <a:ext uri="{FF2B5EF4-FFF2-40B4-BE49-F238E27FC236}">
                <a16:creationId xmlns:a16="http://schemas.microsoft.com/office/drawing/2014/main" id="{C51283DC-38CD-0B8C-4E08-A2B2C6248BA7}"/>
              </a:ext>
            </a:extLst>
          </p:cNvPr>
          <p:cNvSpPr>
            <a:spLocks noGrp="1"/>
          </p:cNvSpPr>
          <p:nvPr>
            <p:ph type="ftr" sz="quarter" idx="11"/>
          </p:nvPr>
        </p:nvSpPr>
        <p:spPr/>
        <p:txBody>
          <a:bodyPr/>
          <a:lstStyle/>
          <a:p>
            <a:r>
              <a:rPr lang="en-US" altLang="zh-CN"/>
              <a:t>CT4ML (Control Theory for Machine Learning) - NorCal Control 2026 (15 min.)</a:t>
            </a:r>
            <a:endParaRPr lang="en-US" dirty="0"/>
          </a:p>
        </p:txBody>
      </p:sp>
      <p:sp>
        <p:nvSpPr>
          <p:cNvPr id="6" name="Slide Number Placeholder 5">
            <a:extLst>
              <a:ext uri="{FF2B5EF4-FFF2-40B4-BE49-F238E27FC236}">
                <a16:creationId xmlns:a16="http://schemas.microsoft.com/office/drawing/2014/main" id="{EFAABB6E-87F2-C146-D4E9-C0DBC1A30D4C}"/>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49</a:t>
            </a:fld>
            <a:r>
              <a:rPr lang="en-US"/>
              <a:t>/1024</a:t>
            </a:r>
            <a:endParaRPr lang="en-US" dirty="0"/>
          </a:p>
        </p:txBody>
      </p:sp>
      <p:pic>
        <p:nvPicPr>
          <p:cNvPr id="8" name="Picture 7">
            <a:extLst>
              <a:ext uri="{FF2B5EF4-FFF2-40B4-BE49-F238E27FC236}">
                <a16:creationId xmlns:a16="http://schemas.microsoft.com/office/drawing/2014/main" id="{625D4FED-6878-7D3C-6D36-318387635CD1}"/>
              </a:ext>
            </a:extLst>
          </p:cNvPr>
          <p:cNvPicPr>
            <a:picLocks noChangeAspect="1"/>
          </p:cNvPicPr>
          <p:nvPr/>
        </p:nvPicPr>
        <p:blipFill>
          <a:blip r:embed="rId2"/>
          <a:stretch>
            <a:fillRect/>
          </a:stretch>
        </p:blipFill>
        <p:spPr>
          <a:xfrm>
            <a:off x="467543" y="1462804"/>
            <a:ext cx="8019885" cy="5395196"/>
          </a:xfrm>
          <a:prstGeom prst="rect">
            <a:avLst/>
          </a:prstGeom>
        </p:spPr>
      </p:pic>
    </p:spTree>
    <p:extLst>
      <p:ext uri="{BB962C8B-B14F-4D97-AF65-F5344CB8AC3E}">
        <p14:creationId xmlns:p14="http://schemas.microsoft.com/office/powerpoint/2010/main" val="61114670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10FD3-049C-7471-B648-88DC2A874178}"/>
              </a:ext>
            </a:extLst>
          </p:cNvPr>
          <p:cNvSpPr>
            <a:spLocks noGrp="1"/>
          </p:cNvSpPr>
          <p:nvPr>
            <p:ph type="title"/>
          </p:nvPr>
        </p:nvSpPr>
        <p:spPr>
          <a:xfrm>
            <a:off x="0" y="765175"/>
            <a:ext cx="9144000" cy="647601"/>
          </a:xfrm>
        </p:spPr>
        <p:txBody>
          <a:bodyPr/>
          <a:lstStyle/>
          <a:p>
            <a:r>
              <a:rPr lang="en-US" sz="3600" dirty="0"/>
              <a:t>what is the earliest paper on using neural networks in (for) control (</a:t>
            </a:r>
            <a:r>
              <a:rPr lang="en-US" sz="3600" dirty="0">
                <a:highlight>
                  <a:srgbClr val="FFFF00"/>
                </a:highlight>
              </a:rPr>
              <a:t>ML4CT</a:t>
            </a:r>
            <a:r>
              <a:rPr lang="en-US" sz="3600" dirty="0"/>
              <a:t>)?</a:t>
            </a:r>
          </a:p>
        </p:txBody>
      </p:sp>
      <p:sp>
        <p:nvSpPr>
          <p:cNvPr id="3" name="Content Placeholder 2">
            <a:extLst>
              <a:ext uri="{FF2B5EF4-FFF2-40B4-BE49-F238E27FC236}">
                <a16:creationId xmlns:a16="http://schemas.microsoft.com/office/drawing/2014/main" id="{5BCC9CEA-82B1-5398-F126-0D9BC4C1877C}"/>
              </a:ext>
            </a:extLst>
          </p:cNvPr>
          <p:cNvSpPr>
            <a:spLocks noGrp="1"/>
          </p:cNvSpPr>
          <p:nvPr>
            <p:ph idx="1"/>
          </p:nvPr>
        </p:nvSpPr>
        <p:spPr>
          <a:xfrm>
            <a:off x="-34941" y="1523133"/>
            <a:ext cx="9144000" cy="4321175"/>
          </a:xfrm>
        </p:spPr>
        <p:txBody>
          <a:bodyPr/>
          <a:lstStyle/>
          <a:p>
            <a:r>
              <a:rPr lang="en-US" sz="2400" dirty="0"/>
              <a:t>Who/when/where (conference): Bernard </a:t>
            </a:r>
            <a:r>
              <a:rPr lang="en-US" sz="2400" dirty="0" err="1"/>
              <a:t>Widrow</a:t>
            </a:r>
            <a:r>
              <a:rPr lang="en-US" sz="2400" dirty="0"/>
              <a:t>, “</a:t>
            </a:r>
            <a:r>
              <a:rPr lang="en-US" sz="2400" i="1" dirty="0"/>
              <a:t>Pattern Recognition and Adaptive Control.</a:t>
            </a:r>
            <a:r>
              <a:rPr lang="en-US" sz="2400" dirty="0"/>
              <a:t>” Presented at the IRE–AIEE Joint Automatic Control Conference, New York, NY, June 27–29, 1962. (</a:t>
            </a:r>
            <a:r>
              <a:rPr lang="en-US" sz="2400" dirty="0" err="1"/>
              <a:t>Widrow’s</a:t>
            </a:r>
            <a:r>
              <a:rPr lang="en-US" sz="2400" dirty="0"/>
              <a:t> publications list records this conference paper.) www-</a:t>
            </a:r>
            <a:r>
              <a:rPr lang="en-US" sz="2400" dirty="0" err="1"/>
              <a:t>isl.stanford.eduEarliest</a:t>
            </a:r>
            <a:r>
              <a:rPr lang="en-US" sz="2400" dirty="0"/>
              <a:t> </a:t>
            </a:r>
          </a:p>
          <a:p>
            <a:r>
              <a:rPr lang="en-US" sz="2400" dirty="0"/>
              <a:t>journal version: Bernard </a:t>
            </a:r>
            <a:r>
              <a:rPr lang="en-US" sz="2400" dirty="0" err="1"/>
              <a:t>Widrow</a:t>
            </a:r>
            <a:r>
              <a:rPr lang="en-US" sz="2400" dirty="0"/>
              <a:t>, IEEE Transactions on Applications and Industry, Sept. 1964. The paper explicitly states that “a digital controller made of adaptive neurons comprises a pattern-recognizing control system,” tying ADALINE/MADALINE neural nets directly to control. </a:t>
            </a:r>
            <a:r>
              <a:rPr lang="en-US" sz="2400" dirty="0" err="1"/>
              <a:t>isl.stanford.eduEarliest</a:t>
            </a:r>
            <a:r>
              <a:rPr lang="en-US" sz="2400" dirty="0"/>
              <a:t> </a:t>
            </a:r>
          </a:p>
          <a:p>
            <a:r>
              <a:rPr lang="en-US" sz="2400" dirty="0"/>
              <a:t>experimental demo (for context): An ADALINE controller balancing an inverted pendulum (“broom-balancer”) was built at Stanford in 1963; </a:t>
            </a:r>
            <a:r>
              <a:rPr lang="en-US" sz="2400" dirty="0" err="1"/>
              <a:t>Widrow</a:t>
            </a:r>
            <a:r>
              <a:rPr lang="en-US" sz="2400" dirty="0"/>
              <a:t> later documented it in 1987. www-isl.stanford.edu</a:t>
            </a:r>
          </a:p>
        </p:txBody>
      </p:sp>
      <p:sp>
        <p:nvSpPr>
          <p:cNvPr id="4" name="Date Placeholder 3">
            <a:extLst>
              <a:ext uri="{FF2B5EF4-FFF2-40B4-BE49-F238E27FC236}">
                <a16:creationId xmlns:a16="http://schemas.microsoft.com/office/drawing/2014/main" id="{AEB63E56-66E7-7D34-4C30-1B5AB7175E5A}"/>
              </a:ext>
            </a:extLst>
          </p:cNvPr>
          <p:cNvSpPr>
            <a:spLocks noGrp="1"/>
          </p:cNvSpPr>
          <p:nvPr>
            <p:ph type="dt" sz="half" idx="10"/>
          </p:nvPr>
        </p:nvSpPr>
        <p:spPr/>
        <p:txBody>
          <a:bodyPr/>
          <a:lstStyle/>
          <a:p>
            <a:pPr>
              <a:defRPr/>
            </a:pPr>
            <a:fld id="{D35A18F0-4F1F-4045-9131-0CB66816080C}" type="datetime1">
              <a:rPr lang="en-US" smtClean="0"/>
              <a:t>4/17/2026</a:t>
            </a:fld>
            <a:endParaRPr lang="en-US"/>
          </a:p>
        </p:txBody>
      </p:sp>
      <p:sp>
        <p:nvSpPr>
          <p:cNvPr id="5" name="Footer Placeholder 4">
            <a:extLst>
              <a:ext uri="{FF2B5EF4-FFF2-40B4-BE49-F238E27FC236}">
                <a16:creationId xmlns:a16="http://schemas.microsoft.com/office/drawing/2014/main" id="{80C9D753-E96B-CE6D-C04F-F60303469CC1}"/>
              </a:ext>
            </a:extLst>
          </p:cNvPr>
          <p:cNvSpPr>
            <a:spLocks noGrp="1"/>
          </p:cNvSpPr>
          <p:nvPr>
            <p:ph type="ftr" sz="quarter" idx="11"/>
          </p:nvPr>
        </p:nvSpPr>
        <p:spPr/>
        <p:txBody>
          <a:bodyPr/>
          <a:lstStyle/>
          <a:p>
            <a:pPr>
              <a:defRPr/>
            </a:pPr>
            <a:r>
              <a:rPr lang="en-US"/>
              <a:t>CT4ML (Control Theory for Machine Learning) - NorCal Control 2026 (15 min.)</a:t>
            </a:r>
          </a:p>
        </p:txBody>
      </p:sp>
      <p:sp>
        <p:nvSpPr>
          <p:cNvPr id="6" name="Slide Number Placeholder 5">
            <a:extLst>
              <a:ext uri="{FF2B5EF4-FFF2-40B4-BE49-F238E27FC236}">
                <a16:creationId xmlns:a16="http://schemas.microsoft.com/office/drawing/2014/main" id="{5CD330AB-EC35-754F-04E2-C557A859DD36}"/>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5</a:t>
            </a:fld>
            <a:r>
              <a:rPr lang="en-US"/>
              <a:t>/1024</a:t>
            </a:r>
          </a:p>
        </p:txBody>
      </p:sp>
    </p:spTree>
    <p:extLst>
      <p:ext uri="{BB962C8B-B14F-4D97-AF65-F5344CB8AC3E}">
        <p14:creationId xmlns:p14="http://schemas.microsoft.com/office/powerpoint/2010/main" val="861901627"/>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445E3-4E80-D7F8-2A39-223A61B131C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1919CD1-A2AB-CDD4-AB45-ACD3CE358C68}"/>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CEFCBDAA-73BD-1115-7EF0-9821F6B102D7}"/>
              </a:ext>
            </a:extLst>
          </p:cNvPr>
          <p:cNvSpPr>
            <a:spLocks noGrp="1"/>
          </p:cNvSpPr>
          <p:nvPr>
            <p:ph type="dt" sz="half" idx="10"/>
          </p:nvPr>
        </p:nvSpPr>
        <p:spPr/>
        <p:txBody>
          <a:bodyPr/>
          <a:lstStyle/>
          <a:p>
            <a:pPr>
              <a:defRPr/>
            </a:pPr>
            <a:fld id="{2C459D42-D4AC-478D-9B9F-5AC961767ACD}" type="datetime1">
              <a:rPr lang="en-US" smtClean="0"/>
              <a:t>4/17/2026</a:t>
            </a:fld>
            <a:endParaRPr lang="en-US" dirty="0"/>
          </a:p>
        </p:txBody>
      </p:sp>
      <p:sp>
        <p:nvSpPr>
          <p:cNvPr id="5" name="Footer Placeholder 4">
            <a:extLst>
              <a:ext uri="{FF2B5EF4-FFF2-40B4-BE49-F238E27FC236}">
                <a16:creationId xmlns:a16="http://schemas.microsoft.com/office/drawing/2014/main" id="{2CD485C1-3D36-3986-C9A8-399C8F42027A}"/>
              </a:ext>
            </a:extLst>
          </p:cNvPr>
          <p:cNvSpPr>
            <a:spLocks noGrp="1"/>
          </p:cNvSpPr>
          <p:nvPr>
            <p:ph type="ftr" sz="quarter" idx="11"/>
          </p:nvPr>
        </p:nvSpPr>
        <p:spPr/>
        <p:txBody>
          <a:bodyPr/>
          <a:lstStyle/>
          <a:p>
            <a:r>
              <a:rPr lang="en-US" altLang="zh-CN"/>
              <a:t>CT4ML (Control Theory for Machine Learning) - NorCal Control 2026 (15 min.)</a:t>
            </a:r>
            <a:endParaRPr lang="en-US" dirty="0"/>
          </a:p>
        </p:txBody>
      </p:sp>
      <p:sp>
        <p:nvSpPr>
          <p:cNvPr id="6" name="Slide Number Placeholder 5">
            <a:extLst>
              <a:ext uri="{FF2B5EF4-FFF2-40B4-BE49-F238E27FC236}">
                <a16:creationId xmlns:a16="http://schemas.microsoft.com/office/drawing/2014/main" id="{38B3E232-9C27-A9DD-9F23-CCB8D276331B}"/>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50</a:t>
            </a:fld>
            <a:r>
              <a:rPr lang="en-US"/>
              <a:t>/1024</a:t>
            </a:r>
            <a:endParaRPr lang="en-US" dirty="0"/>
          </a:p>
        </p:txBody>
      </p:sp>
      <p:pic>
        <p:nvPicPr>
          <p:cNvPr id="8" name="Picture 7">
            <a:extLst>
              <a:ext uri="{FF2B5EF4-FFF2-40B4-BE49-F238E27FC236}">
                <a16:creationId xmlns:a16="http://schemas.microsoft.com/office/drawing/2014/main" id="{84E1E61F-F8D2-FB5C-0E2C-2EAA16C87138}"/>
              </a:ext>
            </a:extLst>
          </p:cNvPr>
          <p:cNvPicPr>
            <a:picLocks noChangeAspect="1"/>
          </p:cNvPicPr>
          <p:nvPr/>
        </p:nvPicPr>
        <p:blipFill>
          <a:blip r:embed="rId2"/>
          <a:stretch>
            <a:fillRect/>
          </a:stretch>
        </p:blipFill>
        <p:spPr>
          <a:xfrm>
            <a:off x="437922" y="616876"/>
            <a:ext cx="8268156" cy="6241124"/>
          </a:xfrm>
          <a:prstGeom prst="rect">
            <a:avLst/>
          </a:prstGeom>
        </p:spPr>
      </p:pic>
    </p:spTree>
    <p:extLst>
      <p:ext uri="{BB962C8B-B14F-4D97-AF65-F5344CB8AC3E}">
        <p14:creationId xmlns:p14="http://schemas.microsoft.com/office/powerpoint/2010/main" val="2761766402"/>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18A00-67E3-FB98-FC46-DE65A520E89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2103464-38DC-6CF6-C514-71FCB7D5B056}"/>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EAF7508C-FB62-167C-0ECF-FF95379C2718}"/>
              </a:ext>
            </a:extLst>
          </p:cNvPr>
          <p:cNvSpPr>
            <a:spLocks noGrp="1"/>
          </p:cNvSpPr>
          <p:nvPr>
            <p:ph type="dt" sz="half" idx="10"/>
          </p:nvPr>
        </p:nvSpPr>
        <p:spPr/>
        <p:txBody>
          <a:bodyPr/>
          <a:lstStyle/>
          <a:p>
            <a:pPr>
              <a:defRPr/>
            </a:pPr>
            <a:fld id="{CACCEF14-C7D8-4BAB-8708-7E87F0F5D1C6}" type="datetime1">
              <a:rPr lang="en-US" smtClean="0"/>
              <a:t>4/17/2026</a:t>
            </a:fld>
            <a:endParaRPr lang="en-US" dirty="0"/>
          </a:p>
        </p:txBody>
      </p:sp>
      <p:sp>
        <p:nvSpPr>
          <p:cNvPr id="5" name="Footer Placeholder 4">
            <a:extLst>
              <a:ext uri="{FF2B5EF4-FFF2-40B4-BE49-F238E27FC236}">
                <a16:creationId xmlns:a16="http://schemas.microsoft.com/office/drawing/2014/main" id="{96B07446-C528-DBFA-69E1-08F87113F26B}"/>
              </a:ext>
            </a:extLst>
          </p:cNvPr>
          <p:cNvSpPr>
            <a:spLocks noGrp="1"/>
          </p:cNvSpPr>
          <p:nvPr>
            <p:ph type="ftr" sz="quarter" idx="11"/>
          </p:nvPr>
        </p:nvSpPr>
        <p:spPr/>
        <p:txBody>
          <a:bodyPr/>
          <a:lstStyle/>
          <a:p>
            <a:r>
              <a:rPr lang="en-US" altLang="zh-CN"/>
              <a:t>CT4ML (Control Theory for Machine Learning) - NorCal Control 2026 (15 min.)</a:t>
            </a:r>
            <a:endParaRPr lang="en-US" dirty="0"/>
          </a:p>
        </p:txBody>
      </p:sp>
      <p:sp>
        <p:nvSpPr>
          <p:cNvPr id="6" name="Slide Number Placeholder 5">
            <a:extLst>
              <a:ext uri="{FF2B5EF4-FFF2-40B4-BE49-F238E27FC236}">
                <a16:creationId xmlns:a16="http://schemas.microsoft.com/office/drawing/2014/main" id="{EDC02B53-76A5-564E-950C-BFA8BA809C9B}"/>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51</a:t>
            </a:fld>
            <a:r>
              <a:rPr lang="en-US"/>
              <a:t>/1024</a:t>
            </a:r>
            <a:endParaRPr lang="en-US" dirty="0"/>
          </a:p>
        </p:txBody>
      </p:sp>
      <p:pic>
        <p:nvPicPr>
          <p:cNvPr id="8" name="Picture 7">
            <a:extLst>
              <a:ext uri="{FF2B5EF4-FFF2-40B4-BE49-F238E27FC236}">
                <a16:creationId xmlns:a16="http://schemas.microsoft.com/office/drawing/2014/main" id="{2EE5DE19-3111-3C37-D4B8-CEED3C805FF1}"/>
              </a:ext>
            </a:extLst>
          </p:cNvPr>
          <p:cNvPicPr>
            <a:picLocks noChangeAspect="1"/>
          </p:cNvPicPr>
          <p:nvPr/>
        </p:nvPicPr>
        <p:blipFill>
          <a:blip r:embed="rId2"/>
          <a:stretch>
            <a:fillRect/>
          </a:stretch>
        </p:blipFill>
        <p:spPr>
          <a:xfrm>
            <a:off x="467544" y="620712"/>
            <a:ext cx="8361047" cy="6237288"/>
          </a:xfrm>
          <a:prstGeom prst="rect">
            <a:avLst/>
          </a:prstGeom>
        </p:spPr>
      </p:pic>
    </p:spTree>
    <p:extLst>
      <p:ext uri="{BB962C8B-B14F-4D97-AF65-F5344CB8AC3E}">
        <p14:creationId xmlns:p14="http://schemas.microsoft.com/office/powerpoint/2010/main" val="4007073060"/>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74E2C-849B-206D-191E-5578570EEF2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5877FF5-0B3E-5553-E854-43873BC2E258}"/>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6478B7C2-2057-AB65-5585-36B259ACDD50}"/>
              </a:ext>
            </a:extLst>
          </p:cNvPr>
          <p:cNvSpPr>
            <a:spLocks noGrp="1"/>
          </p:cNvSpPr>
          <p:nvPr>
            <p:ph type="dt" sz="half" idx="10"/>
          </p:nvPr>
        </p:nvSpPr>
        <p:spPr/>
        <p:txBody>
          <a:bodyPr/>
          <a:lstStyle/>
          <a:p>
            <a:pPr>
              <a:defRPr/>
            </a:pPr>
            <a:fld id="{FFADC67C-2DD3-438E-B483-539C7E14A215}" type="datetime1">
              <a:rPr lang="en-US" smtClean="0"/>
              <a:t>4/17/2026</a:t>
            </a:fld>
            <a:endParaRPr lang="en-US" dirty="0"/>
          </a:p>
        </p:txBody>
      </p:sp>
      <p:sp>
        <p:nvSpPr>
          <p:cNvPr id="5" name="Footer Placeholder 4">
            <a:extLst>
              <a:ext uri="{FF2B5EF4-FFF2-40B4-BE49-F238E27FC236}">
                <a16:creationId xmlns:a16="http://schemas.microsoft.com/office/drawing/2014/main" id="{82045DBC-35D1-15E7-6126-7AB34FF33848}"/>
              </a:ext>
            </a:extLst>
          </p:cNvPr>
          <p:cNvSpPr>
            <a:spLocks noGrp="1"/>
          </p:cNvSpPr>
          <p:nvPr>
            <p:ph type="ftr" sz="quarter" idx="11"/>
          </p:nvPr>
        </p:nvSpPr>
        <p:spPr/>
        <p:txBody>
          <a:bodyPr/>
          <a:lstStyle/>
          <a:p>
            <a:r>
              <a:rPr lang="en-US" altLang="zh-CN"/>
              <a:t>CT4ML (Control Theory for Machine Learning) - NorCal Control 2026 (15 min.)</a:t>
            </a:r>
            <a:endParaRPr lang="en-US" dirty="0"/>
          </a:p>
        </p:txBody>
      </p:sp>
      <p:sp>
        <p:nvSpPr>
          <p:cNvPr id="6" name="Slide Number Placeholder 5">
            <a:extLst>
              <a:ext uri="{FF2B5EF4-FFF2-40B4-BE49-F238E27FC236}">
                <a16:creationId xmlns:a16="http://schemas.microsoft.com/office/drawing/2014/main" id="{00031EEB-2526-C52B-60E6-DF3DF0A8BC6F}"/>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52</a:t>
            </a:fld>
            <a:r>
              <a:rPr lang="en-US"/>
              <a:t>/1024</a:t>
            </a:r>
            <a:endParaRPr lang="en-US" dirty="0"/>
          </a:p>
        </p:txBody>
      </p:sp>
      <p:pic>
        <p:nvPicPr>
          <p:cNvPr id="8" name="Picture 7">
            <a:extLst>
              <a:ext uri="{FF2B5EF4-FFF2-40B4-BE49-F238E27FC236}">
                <a16:creationId xmlns:a16="http://schemas.microsoft.com/office/drawing/2014/main" id="{D5BACC9D-F764-7DFD-FACE-3ABAD7B2DDF6}"/>
              </a:ext>
            </a:extLst>
          </p:cNvPr>
          <p:cNvPicPr>
            <a:picLocks noChangeAspect="1"/>
          </p:cNvPicPr>
          <p:nvPr/>
        </p:nvPicPr>
        <p:blipFill>
          <a:blip r:embed="rId2"/>
          <a:stretch>
            <a:fillRect/>
          </a:stretch>
        </p:blipFill>
        <p:spPr>
          <a:xfrm>
            <a:off x="305730" y="620712"/>
            <a:ext cx="8388077" cy="6237288"/>
          </a:xfrm>
          <a:prstGeom prst="rect">
            <a:avLst/>
          </a:prstGeom>
        </p:spPr>
      </p:pic>
    </p:spTree>
    <p:extLst>
      <p:ext uri="{BB962C8B-B14F-4D97-AF65-F5344CB8AC3E}">
        <p14:creationId xmlns:p14="http://schemas.microsoft.com/office/powerpoint/2010/main" val="1487916661"/>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64193-71FE-233B-B726-44FEC2E1FFF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34D426E-7F38-6CBF-32AD-D9243A17AE41}"/>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42D6DCC7-22FB-8855-9DE1-7381108B23F1}"/>
              </a:ext>
            </a:extLst>
          </p:cNvPr>
          <p:cNvSpPr>
            <a:spLocks noGrp="1"/>
          </p:cNvSpPr>
          <p:nvPr>
            <p:ph type="dt" sz="half" idx="10"/>
          </p:nvPr>
        </p:nvSpPr>
        <p:spPr/>
        <p:txBody>
          <a:bodyPr/>
          <a:lstStyle/>
          <a:p>
            <a:pPr>
              <a:defRPr/>
            </a:pPr>
            <a:fld id="{C18D1A4E-E052-4AF6-BCD8-E0E6067F4BFC}" type="datetime1">
              <a:rPr lang="en-US" smtClean="0"/>
              <a:t>4/17/2026</a:t>
            </a:fld>
            <a:endParaRPr lang="en-US"/>
          </a:p>
        </p:txBody>
      </p:sp>
      <p:sp>
        <p:nvSpPr>
          <p:cNvPr id="5" name="Footer Placeholder 4">
            <a:extLst>
              <a:ext uri="{FF2B5EF4-FFF2-40B4-BE49-F238E27FC236}">
                <a16:creationId xmlns:a16="http://schemas.microsoft.com/office/drawing/2014/main" id="{A6ED66F4-1F33-A412-C3EF-FECA45E71E1E}"/>
              </a:ext>
            </a:extLst>
          </p:cNvPr>
          <p:cNvSpPr>
            <a:spLocks noGrp="1"/>
          </p:cNvSpPr>
          <p:nvPr>
            <p:ph type="ftr" sz="quarter" idx="11"/>
          </p:nvPr>
        </p:nvSpPr>
        <p:spPr/>
        <p:txBody>
          <a:bodyPr/>
          <a:lstStyle/>
          <a:p>
            <a:pPr>
              <a:defRPr/>
            </a:pPr>
            <a:r>
              <a:rPr lang="en-US"/>
              <a:t>CT4ML (Control Theory for Machine Learning) - NorCal Control 2026 (15 min.)</a:t>
            </a:r>
          </a:p>
        </p:txBody>
      </p:sp>
      <p:sp>
        <p:nvSpPr>
          <p:cNvPr id="6" name="Slide Number Placeholder 5">
            <a:extLst>
              <a:ext uri="{FF2B5EF4-FFF2-40B4-BE49-F238E27FC236}">
                <a16:creationId xmlns:a16="http://schemas.microsoft.com/office/drawing/2014/main" id="{0860DF92-DEC1-0E08-4BE2-E6374FE71DA1}"/>
              </a:ext>
            </a:extLst>
          </p:cNvPr>
          <p:cNvSpPr>
            <a:spLocks noGrp="1"/>
          </p:cNvSpPr>
          <p:nvPr>
            <p:ph type="sldNum" sz="quarter" idx="12"/>
          </p:nvPr>
        </p:nvSpPr>
        <p:spPr/>
        <p:txBody>
          <a:bodyPr/>
          <a:lstStyle/>
          <a:p>
            <a:pPr>
              <a:defRPr/>
            </a:pPr>
            <a:r>
              <a:rPr lang="en-US"/>
              <a:t>https://www.ieeecss.org/presentation/conference-plenary-lecture/dissipativity-design-controllers-optimization</a:t>
            </a:r>
          </a:p>
        </p:txBody>
      </p:sp>
      <p:pic>
        <p:nvPicPr>
          <p:cNvPr id="8" name="Picture 7">
            <a:extLst>
              <a:ext uri="{FF2B5EF4-FFF2-40B4-BE49-F238E27FC236}">
                <a16:creationId xmlns:a16="http://schemas.microsoft.com/office/drawing/2014/main" id="{B02B8538-FC1A-7725-1676-118E26546E81}"/>
              </a:ext>
            </a:extLst>
          </p:cNvPr>
          <p:cNvPicPr>
            <a:picLocks noChangeAspect="1"/>
          </p:cNvPicPr>
          <p:nvPr/>
        </p:nvPicPr>
        <p:blipFill>
          <a:blip r:embed="rId2"/>
          <a:stretch>
            <a:fillRect/>
          </a:stretch>
        </p:blipFill>
        <p:spPr>
          <a:xfrm>
            <a:off x="0" y="381000"/>
            <a:ext cx="9144000" cy="6096000"/>
          </a:xfrm>
          <a:prstGeom prst="rect">
            <a:avLst/>
          </a:prstGeom>
        </p:spPr>
      </p:pic>
      <p:sp>
        <p:nvSpPr>
          <p:cNvPr id="9" name="TextBox 8">
            <a:extLst>
              <a:ext uri="{FF2B5EF4-FFF2-40B4-BE49-F238E27FC236}">
                <a16:creationId xmlns:a16="http://schemas.microsoft.com/office/drawing/2014/main" id="{90357343-AD6B-83BB-A208-9FB0840A9D64}"/>
              </a:ext>
            </a:extLst>
          </p:cNvPr>
          <p:cNvSpPr txBox="1"/>
          <p:nvPr/>
        </p:nvSpPr>
        <p:spPr>
          <a:xfrm>
            <a:off x="2545403" y="384175"/>
            <a:ext cx="6598597" cy="584775"/>
          </a:xfrm>
          <a:prstGeom prst="rect">
            <a:avLst/>
          </a:prstGeom>
          <a:noFill/>
        </p:spPr>
        <p:txBody>
          <a:bodyPr wrap="square">
            <a:spAutoFit/>
          </a:bodyPr>
          <a:lstStyle/>
          <a:p>
            <a:r>
              <a:rPr lang="en-US" sz="1600" dirty="0">
                <a:highlight>
                  <a:srgbClr val="FFFF00"/>
                </a:highlight>
                <a:hlinkClick r:id="rId3"/>
              </a:rPr>
              <a:t>https://www.ieeecss.org/presentation/conference-plenary-lecture/dissipativity-design-controllers-optimization</a:t>
            </a:r>
            <a:r>
              <a:rPr lang="en-US" sz="1600" dirty="0">
                <a:highlight>
                  <a:srgbClr val="FFFF00"/>
                </a:highlight>
              </a:rPr>
              <a:t> </a:t>
            </a:r>
          </a:p>
        </p:txBody>
      </p:sp>
    </p:spTree>
    <p:extLst>
      <p:ext uri="{BB962C8B-B14F-4D97-AF65-F5344CB8AC3E}">
        <p14:creationId xmlns:p14="http://schemas.microsoft.com/office/powerpoint/2010/main" val="99267647"/>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956DD-40A5-24CB-0317-CCB9B83A730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042A199-84F5-0F37-0043-467ADCDF3C6B}"/>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64CECB59-199A-EECC-DE6E-8FAB4FC24E3D}"/>
              </a:ext>
            </a:extLst>
          </p:cNvPr>
          <p:cNvSpPr>
            <a:spLocks noGrp="1"/>
          </p:cNvSpPr>
          <p:nvPr>
            <p:ph type="dt" sz="half" idx="10"/>
          </p:nvPr>
        </p:nvSpPr>
        <p:spPr/>
        <p:txBody>
          <a:bodyPr/>
          <a:lstStyle/>
          <a:p>
            <a:pPr>
              <a:defRPr/>
            </a:pPr>
            <a:fld id="{A7BE98AA-03E9-468D-B9DD-69F5ADAF7F8D}" type="datetime1">
              <a:rPr lang="en-US" smtClean="0"/>
              <a:t>4/17/2026</a:t>
            </a:fld>
            <a:endParaRPr lang="en-US"/>
          </a:p>
        </p:txBody>
      </p:sp>
      <p:sp>
        <p:nvSpPr>
          <p:cNvPr id="5" name="Footer Placeholder 4">
            <a:extLst>
              <a:ext uri="{FF2B5EF4-FFF2-40B4-BE49-F238E27FC236}">
                <a16:creationId xmlns:a16="http://schemas.microsoft.com/office/drawing/2014/main" id="{BAF234A7-BCD4-FD31-FC26-EE99B16BDB7B}"/>
              </a:ext>
            </a:extLst>
          </p:cNvPr>
          <p:cNvSpPr>
            <a:spLocks noGrp="1"/>
          </p:cNvSpPr>
          <p:nvPr>
            <p:ph type="ftr" sz="quarter" idx="11"/>
          </p:nvPr>
        </p:nvSpPr>
        <p:spPr/>
        <p:txBody>
          <a:bodyPr/>
          <a:lstStyle/>
          <a:p>
            <a:pPr>
              <a:defRPr/>
            </a:pPr>
            <a:r>
              <a:rPr lang="en-US"/>
              <a:t>CT4ML (Control Theory for Machine Learning) - NorCal Control 2026 (15 min.)</a:t>
            </a:r>
          </a:p>
        </p:txBody>
      </p:sp>
      <p:sp>
        <p:nvSpPr>
          <p:cNvPr id="6" name="Slide Number Placeholder 5">
            <a:extLst>
              <a:ext uri="{FF2B5EF4-FFF2-40B4-BE49-F238E27FC236}">
                <a16:creationId xmlns:a16="http://schemas.microsoft.com/office/drawing/2014/main" id="{12D5E3EC-DC19-D4B8-81B1-D4347F84FDCE}"/>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54</a:t>
            </a:fld>
            <a:r>
              <a:rPr lang="en-US"/>
              <a:t>/1024</a:t>
            </a:r>
          </a:p>
        </p:txBody>
      </p:sp>
      <p:pic>
        <p:nvPicPr>
          <p:cNvPr id="8" name="Picture 7">
            <a:extLst>
              <a:ext uri="{FF2B5EF4-FFF2-40B4-BE49-F238E27FC236}">
                <a16:creationId xmlns:a16="http://schemas.microsoft.com/office/drawing/2014/main" id="{3AB70E0C-CD35-0D93-0A4E-F47441F02253}"/>
              </a:ext>
            </a:extLst>
          </p:cNvPr>
          <p:cNvPicPr>
            <a:picLocks noChangeAspect="1"/>
          </p:cNvPicPr>
          <p:nvPr/>
        </p:nvPicPr>
        <p:blipFill>
          <a:blip r:embed="rId2"/>
          <a:stretch>
            <a:fillRect/>
          </a:stretch>
        </p:blipFill>
        <p:spPr>
          <a:xfrm>
            <a:off x="0" y="692150"/>
            <a:ext cx="9108504" cy="5674510"/>
          </a:xfrm>
          <a:prstGeom prst="rect">
            <a:avLst/>
          </a:prstGeom>
        </p:spPr>
      </p:pic>
    </p:spTree>
    <p:extLst>
      <p:ext uri="{BB962C8B-B14F-4D97-AF65-F5344CB8AC3E}">
        <p14:creationId xmlns:p14="http://schemas.microsoft.com/office/powerpoint/2010/main" val="752188567"/>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EECC2-0DDF-C334-998D-691E505FF9E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4B43CC9-D172-4BAE-1C4F-2D90D92A6EA1}"/>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A5D51DCD-D2D9-8456-27FE-9E157F6EB65D}"/>
              </a:ext>
            </a:extLst>
          </p:cNvPr>
          <p:cNvSpPr>
            <a:spLocks noGrp="1"/>
          </p:cNvSpPr>
          <p:nvPr>
            <p:ph type="dt" sz="half" idx="10"/>
          </p:nvPr>
        </p:nvSpPr>
        <p:spPr/>
        <p:txBody>
          <a:bodyPr/>
          <a:lstStyle/>
          <a:p>
            <a:pPr>
              <a:defRPr/>
            </a:pPr>
            <a:fld id="{E5F41B74-C51A-4636-9FC6-2F8D4B4F4922}" type="datetime1">
              <a:rPr lang="en-US" smtClean="0"/>
              <a:t>4/17/2026</a:t>
            </a:fld>
            <a:endParaRPr lang="en-US"/>
          </a:p>
        </p:txBody>
      </p:sp>
      <p:sp>
        <p:nvSpPr>
          <p:cNvPr id="5" name="Footer Placeholder 4">
            <a:extLst>
              <a:ext uri="{FF2B5EF4-FFF2-40B4-BE49-F238E27FC236}">
                <a16:creationId xmlns:a16="http://schemas.microsoft.com/office/drawing/2014/main" id="{CD547F8E-76A3-B26F-B00C-88EBBFFE54B0}"/>
              </a:ext>
            </a:extLst>
          </p:cNvPr>
          <p:cNvSpPr>
            <a:spLocks noGrp="1"/>
          </p:cNvSpPr>
          <p:nvPr>
            <p:ph type="ftr" sz="quarter" idx="11"/>
          </p:nvPr>
        </p:nvSpPr>
        <p:spPr/>
        <p:txBody>
          <a:bodyPr/>
          <a:lstStyle/>
          <a:p>
            <a:pPr>
              <a:defRPr/>
            </a:pPr>
            <a:r>
              <a:rPr lang="en-US"/>
              <a:t>CT4ML (Control Theory for Machine Learning) - NorCal Control 2026 (15 min.)</a:t>
            </a:r>
          </a:p>
        </p:txBody>
      </p:sp>
      <p:sp>
        <p:nvSpPr>
          <p:cNvPr id="6" name="Slide Number Placeholder 5">
            <a:extLst>
              <a:ext uri="{FF2B5EF4-FFF2-40B4-BE49-F238E27FC236}">
                <a16:creationId xmlns:a16="http://schemas.microsoft.com/office/drawing/2014/main" id="{5C9E87AA-C3F6-63C0-FC95-8C364F681E91}"/>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55</a:t>
            </a:fld>
            <a:r>
              <a:rPr lang="en-US"/>
              <a:t>/1024</a:t>
            </a:r>
          </a:p>
        </p:txBody>
      </p:sp>
      <p:pic>
        <p:nvPicPr>
          <p:cNvPr id="8" name="Picture 7">
            <a:extLst>
              <a:ext uri="{FF2B5EF4-FFF2-40B4-BE49-F238E27FC236}">
                <a16:creationId xmlns:a16="http://schemas.microsoft.com/office/drawing/2014/main" id="{1D1E40E2-BED2-AF40-3D03-F41C9ACCEB95}"/>
              </a:ext>
            </a:extLst>
          </p:cNvPr>
          <p:cNvPicPr>
            <a:picLocks noChangeAspect="1"/>
          </p:cNvPicPr>
          <p:nvPr/>
        </p:nvPicPr>
        <p:blipFill>
          <a:blip r:embed="rId2"/>
          <a:stretch>
            <a:fillRect/>
          </a:stretch>
        </p:blipFill>
        <p:spPr>
          <a:xfrm>
            <a:off x="27384" y="12464"/>
            <a:ext cx="9059194" cy="6845536"/>
          </a:xfrm>
          <a:prstGeom prst="rect">
            <a:avLst/>
          </a:prstGeom>
        </p:spPr>
      </p:pic>
    </p:spTree>
    <p:extLst>
      <p:ext uri="{BB962C8B-B14F-4D97-AF65-F5344CB8AC3E}">
        <p14:creationId xmlns:p14="http://schemas.microsoft.com/office/powerpoint/2010/main" val="3375726858"/>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A2880-B88B-DF68-C5B3-6582ED08D93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8DE5FAF-1815-D626-21AB-B0E72EE8E258}"/>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DC6B0743-52E8-C95A-CCCB-5C6B3D004565}"/>
              </a:ext>
            </a:extLst>
          </p:cNvPr>
          <p:cNvSpPr>
            <a:spLocks noGrp="1"/>
          </p:cNvSpPr>
          <p:nvPr>
            <p:ph type="dt" sz="half" idx="10"/>
          </p:nvPr>
        </p:nvSpPr>
        <p:spPr/>
        <p:txBody>
          <a:bodyPr/>
          <a:lstStyle/>
          <a:p>
            <a:pPr>
              <a:defRPr/>
            </a:pPr>
            <a:fld id="{EDC1C5EA-363D-4B33-AB2F-6DFC7ECADF97}" type="datetime1">
              <a:rPr lang="en-US" smtClean="0"/>
              <a:t>4/17/2026</a:t>
            </a:fld>
            <a:endParaRPr lang="en-US"/>
          </a:p>
        </p:txBody>
      </p:sp>
      <p:sp>
        <p:nvSpPr>
          <p:cNvPr id="5" name="Footer Placeholder 4">
            <a:extLst>
              <a:ext uri="{FF2B5EF4-FFF2-40B4-BE49-F238E27FC236}">
                <a16:creationId xmlns:a16="http://schemas.microsoft.com/office/drawing/2014/main" id="{2334506A-4533-087A-22EA-66C0A1343E9C}"/>
              </a:ext>
            </a:extLst>
          </p:cNvPr>
          <p:cNvSpPr>
            <a:spLocks noGrp="1"/>
          </p:cNvSpPr>
          <p:nvPr>
            <p:ph type="ftr" sz="quarter" idx="11"/>
          </p:nvPr>
        </p:nvSpPr>
        <p:spPr/>
        <p:txBody>
          <a:bodyPr/>
          <a:lstStyle/>
          <a:p>
            <a:pPr>
              <a:defRPr/>
            </a:pPr>
            <a:r>
              <a:rPr lang="en-US"/>
              <a:t>CT4ML (Control Theory for Machine Learning) - NorCal Control 2026 (15 min.)</a:t>
            </a:r>
          </a:p>
        </p:txBody>
      </p:sp>
      <p:sp>
        <p:nvSpPr>
          <p:cNvPr id="6" name="Slide Number Placeholder 5">
            <a:extLst>
              <a:ext uri="{FF2B5EF4-FFF2-40B4-BE49-F238E27FC236}">
                <a16:creationId xmlns:a16="http://schemas.microsoft.com/office/drawing/2014/main" id="{D78A7B1D-8D82-BA2F-702E-639BD71640D4}"/>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56</a:t>
            </a:fld>
            <a:r>
              <a:rPr lang="en-US"/>
              <a:t>/1024</a:t>
            </a:r>
          </a:p>
        </p:txBody>
      </p:sp>
      <p:pic>
        <p:nvPicPr>
          <p:cNvPr id="8" name="Picture 7">
            <a:extLst>
              <a:ext uri="{FF2B5EF4-FFF2-40B4-BE49-F238E27FC236}">
                <a16:creationId xmlns:a16="http://schemas.microsoft.com/office/drawing/2014/main" id="{1667FD8E-D29C-42FA-6BC4-D3F28823DC6D}"/>
              </a:ext>
            </a:extLst>
          </p:cNvPr>
          <p:cNvPicPr>
            <a:picLocks noChangeAspect="1"/>
          </p:cNvPicPr>
          <p:nvPr/>
        </p:nvPicPr>
        <p:blipFill>
          <a:blip r:embed="rId2"/>
          <a:stretch>
            <a:fillRect/>
          </a:stretch>
        </p:blipFill>
        <p:spPr>
          <a:xfrm>
            <a:off x="0" y="630054"/>
            <a:ext cx="9117216" cy="5679265"/>
          </a:xfrm>
          <a:prstGeom prst="rect">
            <a:avLst/>
          </a:prstGeom>
        </p:spPr>
      </p:pic>
    </p:spTree>
    <p:extLst>
      <p:ext uri="{BB962C8B-B14F-4D97-AF65-F5344CB8AC3E}">
        <p14:creationId xmlns:p14="http://schemas.microsoft.com/office/powerpoint/2010/main" val="3003252952"/>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066D5-6A2B-9715-2D29-0D17D019F76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ED08F0A-88A7-0227-C365-119DB61603AD}"/>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14BCB65B-60A4-68A4-F402-61F0670BA8A8}"/>
              </a:ext>
            </a:extLst>
          </p:cNvPr>
          <p:cNvSpPr>
            <a:spLocks noGrp="1"/>
          </p:cNvSpPr>
          <p:nvPr>
            <p:ph type="dt" sz="half" idx="10"/>
          </p:nvPr>
        </p:nvSpPr>
        <p:spPr/>
        <p:txBody>
          <a:bodyPr/>
          <a:lstStyle/>
          <a:p>
            <a:pPr>
              <a:defRPr/>
            </a:pPr>
            <a:fld id="{1525DF85-4669-4EE7-B242-F24B45207585}" type="datetime1">
              <a:rPr lang="en-US" smtClean="0"/>
              <a:t>4/17/2026</a:t>
            </a:fld>
            <a:endParaRPr lang="en-US"/>
          </a:p>
        </p:txBody>
      </p:sp>
      <p:sp>
        <p:nvSpPr>
          <p:cNvPr id="5" name="Footer Placeholder 4">
            <a:extLst>
              <a:ext uri="{FF2B5EF4-FFF2-40B4-BE49-F238E27FC236}">
                <a16:creationId xmlns:a16="http://schemas.microsoft.com/office/drawing/2014/main" id="{EC23C470-31E3-C59A-3A1C-EF49F14F1348}"/>
              </a:ext>
            </a:extLst>
          </p:cNvPr>
          <p:cNvSpPr>
            <a:spLocks noGrp="1"/>
          </p:cNvSpPr>
          <p:nvPr>
            <p:ph type="ftr" sz="quarter" idx="11"/>
          </p:nvPr>
        </p:nvSpPr>
        <p:spPr/>
        <p:txBody>
          <a:bodyPr/>
          <a:lstStyle/>
          <a:p>
            <a:pPr>
              <a:defRPr/>
            </a:pPr>
            <a:r>
              <a:rPr lang="en-US"/>
              <a:t>CT4ML (Control Theory for Machine Learning) - NorCal Control 2026 (15 min.)</a:t>
            </a:r>
          </a:p>
        </p:txBody>
      </p:sp>
      <p:sp>
        <p:nvSpPr>
          <p:cNvPr id="6" name="Slide Number Placeholder 5">
            <a:extLst>
              <a:ext uri="{FF2B5EF4-FFF2-40B4-BE49-F238E27FC236}">
                <a16:creationId xmlns:a16="http://schemas.microsoft.com/office/drawing/2014/main" id="{2FB769CE-753D-ECBE-7A7B-43AA29DE4E5D}"/>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57</a:t>
            </a:fld>
            <a:r>
              <a:rPr lang="en-US"/>
              <a:t>/1024</a:t>
            </a:r>
          </a:p>
        </p:txBody>
      </p:sp>
      <p:pic>
        <p:nvPicPr>
          <p:cNvPr id="8" name="Picture 7">
            <a:extLst>
              <a:ext uri="{FF2B5EF4-FFF2-40B4-BE49-F238E27FC236}">
                <a16:creationId xmlns:a16="http://schemas.microsoft.com/office/drawing/2014/main" id="{5C76B0D3-03CD-F875-56D1-319F6901FCE6}"/>
              </a:ext>
            </a:extLst>
          </p:cNvPr>
          <p:cNvPicPr>
            <a:picLocks noChangeAspect="1"/>
          </p:cNvPicPr>
          <p:nvPr/>
        </p:nvPicPr>
        <p:blipFill>
          <a:blip r:embed="rId2"/>
          <a:stretch>
            <a:fillRect/>
          </a:stretch>
        </p:blipFill>
        <p:spPr>
          <a:xfrm>
            <a:off x="0" y="916556"/>
            <a:ext cx="9144000" cy="5024887"/>
          </a:xfrm>
          <a:prstGeom prst="rect">
            <a:avLst/>
          </a:prstGeom>
        </p:spPr>
      </p:pic>
    </p:spTree>
    <p:extLst>
      <p:ext uri="{BB962C8B-B14F-4D97-AF65-F5344CB8AC3E}">
        <p14:creationId xmlns:p14="http://schemas.microsoft.com/office/powerpoint/2010/main" val="2252055508"/>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29081-AF4B-5F70-49C1-0FA92DF65A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17C390-BA76-EADA-6F69-F52A4817B948}"/>
              </a:ext>
            </a:extLst>
          </p:cNvPr>
          <p:cNvSpPr>
            <a:spLocks noGrp="1"/>
          </p:cNvSpPr>
          <p:nvPr>
            <p:ph type="title"/>
          </p:nvPr>
        </p:nvSpPr>
        <p:spPr/>
        <p:txBody>
          <a:bodyPr/>
          <a:lstStyle/>
          <a:p>
            <a:r>
              <a:rPr lang="en-US" dirty="0"/>
              <a:t>(algebraic) tail</a:t>
            </a:r>
          </a:p>
        </p:txBody>
      </p:sp>
      <p:sp>
        <p:nvSpPr>
          <p:cNvPr id="3" name="Content Placeholder 2">
            <a:extLst>
              <a:ext uri="{FF2B5EF4-FFF2-40B4-BE49-F238E27FC236}">
                <a16:creationId xmlns:a16="http://schemas.microsoft.com/office/drawing/2014/main" id="{6F8CC532-69C0-C0C7-9AD9-5E4251FDE598}"/>
              </a:ext>
            </a:extLst>
          </p:cNvPr>
          <p:cNvSpPr>
            <a:spLocks noGrp="1"/>
          </p:cNvSpPr>
          <p:nvPr>
            <p:ph idx="1"/>
          </p:nvPr>
        </p:nvSpPr>
        <p:spPr/>
        <p:txBody>
          <a:bodyPr/>
          <a:lstStyle/>
          <a:p>
            <a:r>
              <a:rPr lang="en-US" dirty="0"/>
              <a:t>Statistical sense (PDF, ACF …)</a:t>
            </a:r>
          </a:p>
          <a:p>
            <a:r>
              <a:rPr lang="en-US" dirty="0"/>
              <a:t>Spectral sense</a:t>
            </a:r>
          </a:p>
          <a:p>
            <a:r>
              <a:rPr lang="en-US" dirty="0"/>
              <a:t>Relaxation sense (aging, rehabilitation, healing)</a:t>
            </a:r>
          </a:p>
          <a:p>
            <a:r>
              <a:rPr lang="en-US" dirty="0"/>
              <a:t>…</a:t>
            </a:r>
          </a:p>
          <a:p>
            <a:endParaRPr lang="en-US" dirty="0"/>
          </a:p>
        </p:txBody>
      </p:sp>
      <p:sp>
        <p:nvSpPr>
          <p:cNvPr id="4" name="Date Placeholder 3">
            <a:extLst>
              <a:ext uri="{FF2B5EF4-FFF2-40B4-BE49-F238E27FC236}">
                <a16:creationId xmlns:a16="http://schemas.microsoft.com/office/drawing/2014/main" id="{641D8589-1C20-11F2-B10F-4A3A39FCD433}"/>
              </a:ext>
            </a:extLst>
          </p:cNvPr>
          <p:cNvSpPr>
            <a:spLocks noGrp="1"/>
          </p:cNvSpPr>
          <p:nvPr>
            <p:ph type="dt" sz="half" idx="10"/>
          </p:nvPr>
        </p:nvSpPr>
        <p:spPr/>
        <p:txBody>
          <a:bodyPr/>
          <a:lstStyle/>
          <a:p>
            <a:pPr>
              <a:defRPr/>
            </a:pPr>
            <a:fld id="{4C45265B-B633-4B6B-927B-B6F1E3BA6B6F}" type="datetime1">
              <a:rPr lang="en-US" smtClean="0"/>
              <a:t>4/17/2026</a:t>
            </a:fld>
            <a:endParaRPr lang="en-US"/>
          </a:p>
        </p:txBody>
      </p:sp>
      <p:sp>
        <p:nvSpPr>
          <p:cNvPr id="5" name="Footer Placeholder 4">
            <a:extLst>
              <a:ext uri="{FF2B5EF4-FFF2-40B4-BE49-F238E27FC236}">
                <a16:creationId xmlns:a16="http://schemas.microsoft.com/office/drawing/2014/main" id="{56868C51-C25D-2366-F48D-B60416778CB3}"/>
              </a:ext>
            </a:extLst>
          </p:cNvPr>
          <p:cNvSpPr>
            <a:spLocks noGrp="1"/>
          </p:cNvSpPr>
          <p:nvPr>
            <p:ph type="ftr" sz="quarter" idx="11"/>
          </p:nvPr>
        </p:nvSpPr>
        <p:spPr/>
        <p:txBody>
          <a:bodyPr/>
          <a:lstStyle/>
          <a:p>
            <a:pPr>
              <a:defRPr/>
            </a:pPr>
            <a:r>
              <a:rPr lang="en-US" altLang="zh-CN"/>
              <a:t>CT4ML (Control Theory for Machine Learning) - NorCal Control 2026 (15 min.)</a:t>
            </a:r>
            <a:endParaRPr lang="en-US"/>
          </a:p>
        </p:txBody>
      </p:sp>
      <p:sp>
        <p:nvSpPr>
          <p:cNvPr id="6" name="Slide Number Placeholder 5">
            <a:extLst>
              <a:ext uri="{FF2B5EF4-FFF2-40B4-BE49-F238E27FC236}">
                <a16:creationId xmlns:a16="http://schemas.microsoft.com/office/drawing/2014/main" id="{D2B504BE-9729-05ED-C71E-6D4D40A9AC7F}"/>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58</a:t>
            </a:fld>
            <a:r>
              <a:rPr lang="en-US"/>
              <a:t>/1024</a:t>
            </a:r>
          </a:p>
        </p:txBody>
      </p:sp>
      <p:pic>
        <p:nvPicPr>
          <p:cNvPr id="7" name="Picture 6">
            <a:extLst>
              <a:ext uri="{FF2B5EF4-FFF2-40B4-BE49-F238E27FC236}">
                <a16:creationId xmlns:a16="http://schemas.microsoft.com/office/drawing/2014/main" id="{F8C0DCEB-AEA9-F4AF-AA6F-42022381E44D}"/>
              </a:ext>
            </a:extLst>
          </p:cNvPr>
          <p:cNvPicPr>
            <a:picLocks noChangeAspect="1"/>
          </p:cNvPicPr>
          <p:nvPr/>
        </p:nvPicPr>
        <p:blipFill>
          <a:blip r:embed="rId2"/>
          <a:stretch>
            <a:fillRect/>
          </a:stretch>
        </p:blipFill>
        <p:spPr>
          <a:xfrm>
            <a:off x="2663788" y="4111101"/>
            <a:ext cx="3816424" cy="2269856"/>
          </a:xfrm>
          <a:prstGeom prst="rect">
            <a:avLst/>
          </a:prstGeom>
          <a:solidFill>
            <a:schemeClr val="accent1"/>
          </a:solidFill>
          <a:effectLst>
            <a:glow rad="63500">
              <a:schemeClr val="accent1">
                <a:satMod val="175000"/>
                <a:alpha val="40000"/>
              </a:schemeClr>
            </a:glow>
          </a:effectLst>
        </p:spPr>
      </p:pic>
    </p:spTree>
    <p:extLst>
      <p:ext uri="{BB962C8B-B14F-4D97-AF65-F5344CB8AC3E}">
        <p14:creationId xmlns:p14="http://schemas.microsoft.com/office/powerpoint/2010/main" val="2476244036"/>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DE775-5B18-61FC-9239-56D69DF40B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CC8362-1477-6ABB-8858-22C521039F0D}"/>
              </a:ext>
            </a:extLst>
          </p:cNvPr>
          <p:cNvSpPr>
            <a:spLocks noGrp="1"/>
          </p:cNvSpPr>
          <p:nvPr>
            <p:ph type="title"/>
          </p:nvPr>
        </p:nvSpPr>
        <p:spPr>
          <a:xfrm>
            <a:off x="0" y="765175"/>
            <a:ext cx="8388424" cy="935038"/>
          </a:xfrm>
        </p:spPr>
        <p:txBody>
          <a:bodyPr/>
          <a:lstStyle/>
          <a:p>
            <a:r>
              <a:rPr lang="en-US" dirty="0"/>
              <a:t>Tails matter</a:t>
            </a:r>
          </a:p>
        </p:txBody>
      </p:sp>
      <p:sp>
        <p:nvSpPr>
          <p:cNvPr id="4" name="Date Placeholder 3">
            <a:extLst>
              <a:ext uri="{FF2B5EF4-FFF2-40B4-BE49-F238E27FC236}">
                <a16:creationId xmlns:a16="http://schemas.microsoft.com/office/drawing/2014/main" id="{56FA6B24-9467-A272-359B-E43551626FA3}"/>
              </a:ext>
            </a:extLst>
          </p:cNvPr>
          <p:cNvSpPr>
            <a:spLocks noGrp="1"/>
          </p:cNvSpPr>
          <p:nvPr>
            <p:ph type="dt" sz="half" idx="10"/>
          </p:nvPr>
        </p:nvSpPr>
        <p:spPr/>
        <p:txBody>
          <a:bodyPr/>
          <a:lstStyle/>
          <a:p>
            <a:pPr>
              <a:defRPr/>
            </a:pPr>
            <a:fld id="{B0B44B60-3886-43BD-B6D4-EE066E522020}" type="datetime1">
              <a:rPr lang="en-US" smtClean="0"/>
              <a:t>4/17/2026</a:t>
            </a:fld>
            <a:endParaRPr lang="en-US"/>
          </a:p>
        </p:txBody>
      </p:sp>
      <p:sp>
        <p:nvSpPr>
          <p:cNvPr id="5" name="Footer Placeholder 4">
            <a:extLst>
              <a:ext uri="{FF2B5EF4-FFF2-40B4-BE49-F238E27FC236}">
                <a16:creationId xmlns:a16="http://schemas.microsoft.com/office/drawing/2014/main" id="{B87E03E3-8E92-CA5A-6BA0-5B39C5A31273}"/>
              </a:ext>
            </a:extLst>
          </p:cNvPr>
          <p:cNvSpPr>
            <a:spLocks noGrp="1"/>
          </p:cNvSpPr>
          <p:nvPr>
            <p:ph type="ftr" sz="quarter" idx="11"/>
          </p:nvPr>
        </p:nvSpPr>
        <p:spPr/>
        <p:txBody>
          <a:bodyPr/>
          <a:lstStyle/>
          <a:p>
            <a:pPr>
              <a:defRPr/>
            </a:pPr>
            <a:r>
              <a:rPr lang="en-US" altLang="zh-CN"/>
              <a:t>CT4ML (Control Theory for Machine Learning) - NorCal Control 2026 (15 min.)</a:t>
            </a:r>
            <a:endParaRPr lang="en-US"/>
          </a:p>
        </p:txBody>
      </p:sp>
      <p:sp>
        <p:nvSpPr>
          <p:cNvPr id="6" name="Slide Number Placeholder 5">
            <a:extLst>
              <a:ext uri="{FF2B5EF4-FFF2-40B4-BE49-F238E27FC236}">
                <a16:creationId xmlns:a16="http://schemas.microsoft.com/office/drawing/2014/main" id="{499D94C1-0D25-D639-E1DE-6A245EFE34C4}"/>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59</a:t>
            </a:fld>
            <a:r>
              <a:rPr lang="en-US"/>
              <a:t>/1024</a:t>
            </a:r>
          </a:p>
        </p:txBody>
      </p:sp>
      <p:pic>
        <p:nvPicPr>
          <p:cNvPr id="7" name="Picture 6">
            <a:extLst>
              <a:ext uri="{FF2B5EF4-FFF2-40B4-BE49-F238E27FC236}">
                <a16:creationId xmlns:a16="http://schemas.microsoft.com/office/drawing/2014/main" id="{E6F159A5-8A69-0F4E-6551-0AEA80AD56C8}"/>
              </a:ext>
            </a:extLst>
          </p:cNvPr>
          <p:cNvPicPr>
            <a:picLocks noChangeAspect="1"/>
          </p:cNvPicPr>
          <p:nvPr/>
        </p:nvPicPr>
        <p:blipFill>
          <a:blip r:embed="rId2"/>
          <a:stretch>
            <a:fillRect/>
          </a:stretch>
        </p:blipFill>
        <p:spPr>
          <a:xfrm>
            <a:off x="251520" y="765175"/>
            <a:ext cx="3598995" cy="2140538"/>
          </a:xfrm>
          <a:prstGeom prst="rect">
            <a:avLst/>
          </a:prstGeom>
        </p:spPr>
      </p:pic>
      <p:pic>
        <p:nvPicPr>
          <p:cNvPr id="9" name="Picture 8">
            <a:extLst>
              <a:ext uri="{FF2B5EF4-FFF2-40B4-BE49-F238E27FC236}">
                <a16:creationId xmlns:a16="http://schemas.microsoft.com/office/drawing/2014/main" id="{07A9E0D2-8BD3-AFF6-58B9-9FE2C6805D06}"/>
              </a:ext>
            </a:extLst>
          </p:cNvPr>
          <p:cNvPicPr>
            <a:picLocks noChangeAspect="1"/>
          </p:cNvPicPr>
          <p:nvPr/>
        </p:nvPicPr>
        <p:blipFill>
          <a:blip r:embed="rId3"/>
          <a:stretch>
            <a:fillRect/>
          </a:stretch>
        </p:blipFill>
        <p:spPr>
          <a:xfrm>
            <a:off x="107156" y="3081781"/>
            <a:ext cx="8785225" cy="3742506"/>
          </a:xfrm>
          <a:prstGeom prst="rect">
            <a:avLst/>
          </a:prstGeom>
        </p:spPr>
      </p:pic>
      <p:pic>
        <p:nvPicPr>
          <p:cNvPr id="10" name="Picture 4">
            <a:extLst>
              <a:ext uri="{FF2B5EF4-FFF2-40B4-BE49-F238E27FC236}">
                <a16:creationId xmlns:a16="http://schemas.microsoft.com/office/drawing/2014/main" id="{BC1C0470-43E5-5A9A-6D79-1DFE446D097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74443" y="699865"/>
            <a:ext cx="3469557" cy="2097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Oval 10">
            <a:extLst>
              <a:ext uri="{FF2B5EF4-FFF2-40B4-BE49-F238E27FC236}">
                <a16:creationId xmlns:a16="http://schemas.microsoft.com/office/drawing/2014/main" id="{EC3CD7D3-82E0-E3B8-5253-6928D3DEA421}"/>
              </a:ext>
            </a:extLst>
          </p:cNvPr>
          <p:cNvSpPr/>
          <p:nvPr/>
        </p:nvSpPr>
        <p:spPr bwMode="auto">
          <a:xfrm>
            <a:off x="7394502" y="1549265"/>
            <a:ext cx="563490" cy="1002246"/>
          </a:xfrm>
          <a:prstGeom prst="ellipse">
            <a:avLst/>
          </a:prstGeom>
          <a:noFill/>
          <a:ln w="762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pitchFamily="34" charset="0"/>
            </a:endParaRPr>
          </a:p>
        </p:txBody>
      </p:sp>
      <p:cxnSp>
        <p:nvCxnSpPr>
          <p:cNvPr id="12" name="Straight Arrow Connector 11">
            <a:extLst>
              <a:ext uri="{FF2B5EF4-FFF2-40B4-BE49-F238E27FC236}">
                <a16:creationId xmlns:a16="http://schemas.microsoft.com/office/drawing/2014/main" id="{E45F7A8A-946F-EBF7-C71F-E6A66D9616F0}"/>
              </a:ext>
            </a:extLst>
          </p:cNvPr>
          <p:cNvCxnSpPr>
            <a:cxnSpLocks/>
          </p:cNvCxnSpPr>
          <p:nvPr/>
        </p:nvCxnSpPr>
        <p:spPr bwMode="auto">
          <a:xfrm flipV="1">
            <a:off x="6410328" y="2011451"/>
            <a:ext cx="971600" cy="374657"/>
          </a:xfrm>
          <a:prstGeom prst="straightConnector1">
            <a:avLst/>
          </a:prstGeom>
          <a:solidFill>
            <a:schemeClr val="accent1"/>
          </a:solidFill>
          <a:ln w="57150" cap="flat" cmpd="sng" algn="ctr">
            <a:solidFill>
              <a:srgbClr val="0070C0"/>
            </a:solidFill>
            <a:prstDash val="solid"/>
            <a:miter lim="800000"/>
            <a:headEnd type="none" w="med" len="med"/>
            <a:tailEnd type="arrow"/>
          </a:ln>
          <a:effectLst/>
        </p:spPr>
      </p:cxnSp>
      <p:sp>
        <p:nvSpPr>
          <p:cNvPr id="13" name="TextBox 12">
            <a:extLst>
              <a:ext uri="{FF2B5EF4-FFF2-40B4-BE49-F238E27FC236}">
                <a16:creationId xmlns:a16="http://schemas.microsoft.com/office/drawing/2014/main" id="{84201D25-6806-6756-9FB8-8E0E51BC1BBD}"/>
              </a:ext>
            </a:extLst>
          </p:cNvPr>
          <p:cNvSpPr txBox="1"/>
          <p:nvPr/>
        </p:nvSpPr>
        <p:spPr>
          <a:xfrm>
            <a:off x="5851676" y="2198779"/>
            <a:ext cx="2045056" cy="338554"/>
          </a:xfrm>
          <a:prstGeom prst="rect">
            <a:avLst/>
          </a:prstGeom>
          <a:noFill/>
          <a:ln>
            <a:solidFill>
              <a:srgbClr val="FF0000"/>
            </a:solidFill>
          </a:ln>
        </p:spPr>
        <p:txBody>
          <a:bodyPr wrap="square" rtlCol="0">
            <a:spAutoFit/>
          </a:bodyPr>
          <a:lstStyle/>
          <a:p>
            <a:r>
              <a:rPr lang="en-US" sz="1600" b="1" dirty="0">
                <a:solidFill>
                  <a:srgbClr val="FF0000"/>
                </a:solidFill>
              </a:rPr>
              <a:t>Tail MATTERS!</a:t>
            </a:r>
          </a:p>
        </p:txBody>
      </p:sp>
      <p:sp>
        <p:nvSpPr>
          <p:cNvPr id="3" name="Content Placeholder 2">
            <a:extLst>
              <a:ext uri="{FF2B5EF4-FFF2-40B4-BE49-F238E27FC236}">
                <a16:creationId xmlns:a16="http://schemas.microsoft.com/office/drawing/2014/main" id="{8DA05011-1D9F-65E5-3958-EDB696E318FF}"/>
              </a:ext>
            </a:extLst>
          </p:cNvPr>
          <p:cNvSpPr>
            <a:spLocks noGrp="1"/>
          </p:cNvSpPr>
          <p:nvPr>
            <p:ph idx="1"/>
          </p:nvPr>
        </p:nvSpPr>
        <p:spPr>
          <a:xfrm>
            <a:off x="3331186" y="2590304"/>
            <a:ext cx="5668351" cy="644996"/>
          </a:xfrm>
        </p:spPr>
        <p:txBody>
          <a:bodyPr/>
          <a:lstStyle/>
          <a:p>
            <a:pPr marL="0" indent="0">
              <a:buNone/>
            </a:pPr>
            <a:r>
              <a:rPr lang="en-US" sz="2800" dirty="0">
                <a:hlinkClick r:id="rId5"/>
              </a:rPr>
              <a:t>https://weightwatcher.ai/</a:t>
            </a:r>
            <a:r>
              <a:rPr lang="en-US" sz="2800" dirty="0"/>
              <a:t> </a:t>
            </a:r>
            <a:r>
              <a:rPr lang="en-US" sz="2000" dirty="0"/>
              <a:t>Charles Martin  </a:t>
            </a:r>
            <a:endParaRPr lang="en-US" sz="2800" dirty="0"/>
          </a:p>
        </p:txBody>
      </p:sp>
    </p:spTree>
    <p:extLst>
      <p:ext uri="{BB962C8B-B14F-4D97-AF65-F5344CB8AC3E}">
        <p14:creationId xmlns:p14="http://schemas.microsoft.com/office/powerpoint/2010/main" val="338157389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27278-7C3F-E2A0-3E53-E6844760374F}"/>
              </a:ext>
            </a:extLst>
          </p:cNvPr>
          <p:cNvSpPr>
            <a:spLocks noGrp="1"/>
          </p:cNvSpPr>
          <p:nvPr>
            <p:ph type="title"/>
          </p:nvPr>
        </p:nvSpPr>
        <p:spPr/>
        <p:txBody>
          <a:bodyPr/>
          <a:lstStyle/>
          <a:p>
            <a:r>
              <a:rPr lang="en-US" sz="3600" dirty="0"/>
              <a:t>what is the earliest paper on using control theory for machine learning (</a:t>
            </a:r>
            <a:r>
              <a:rPr lang="en-US" sz="3600" dirty="0">
                <a:highlight>
                  <a:srgbClr val="FFFF00"/>
                </a:highlight>
              </a:rPr>
              <a:t>CT4ML</a:t>
            </a:r>
            <a:r>
              <a:rPr lang="en-US" sz="3600" dirty="0"/>
              <a:t>) or optimization?</a:t>
            </a:r>
          </a:p>
        </p:txBody>
      </p:sp>
      <p:sp>
        <p:nvSpPr>
          <p:cNvPr id="3" name="Content Placeholder 2">
            <a:extLst>
              <a:ext uri="{FF2B5EF4-FFF2-40B4-BE49-F238E27FC236}">
                <a16:creationId xmlns:a16="http://schemas.microsoft.com/office/drawing/2014/main" id="{E8512659-8624-F2DD-519C-FDB79F40B346}"/>
              </a:ext>
            </a:extLst>
          </p:cNvPr>
          <p:cNvSpPr>
            <a:spLocks noGrp="1"/>
          </p:cNvSpPr>
          <p:nvPr>
            <p:ph idx="1"/>
          </p:nvPr>
        </p:nvSpPr>
        <p:spPr/>
        <p:txBody>
          <a:bodyPr/>
          <a:lstStyle/>
          <a:p>
            <a:r>
              <a:rPr lang="en-US" sz="2000" b="1" dirty="0"/>
              <a:t>Earliest “control for optimization”:</a:t>
            </a:r>
            <a:r>
              <a:rPr lang="en-US" sz="2000" dirty="0"/>
              <a:t> </a:t>
            </a:r>
            <a:r>
              <a:rPr lang="en-US" sz="2000" i="1" dirty="0"/>
              <a:t>Extremum seeking</a:t>
            </a:r>
            <a:r>
              <a:rPr lang="en-US" sz="2000" dirty="0"/>
              <a:t>—a feedback controller that optimizes an unknown map in real time—goes back to </a:t>
            </a:r>
            <a:r>
              <a:rPr lang="en-US" sz="2000" b="1" dirty="0"/>
              <a:t>Maurice Leblanc (1922)</a:t>
            </a:r>
            <a:r>
              <a:rPr lang="en-US" sz="2000" dirty="0"/>
              <a:t> in electric railways (max-power transfer). Modern surveys trace the field’s origin to this 1922 paper. </a:t>
            </a:r>
            <a:r>
              <a:rPr lang="en-US" sz="2000" dirty="0" err="1">
                <a:hlinkClick r:id="rId2"/>
              </a:rPr>
              <a:t>people.en</a:t>
            </a:r>
            <a:endParaRPr lang="en-US" sz="2000" dirty="0"/>
          </a:p>
          <a:p>
            <a:r>
              <a:rPr lang="en-US" sz="2000" b="1" dirty="0"/>
              <a:t>Earliest explicit ML training with control/adjoint ideas:</a:t>
            </a:r>
            <a:r>
              <a:rPr lang="en-US" sz="2000" dirty="0"/>
              <a:t> </a:t>
            </a:r>
            <a:r>
              <a:rPr lang="en-US" sz="2000" b="1" dirty="0" err="1"/>
              <a:t>Werbos’s</a:t>
            </a:r>
            <a:r>
              <a:rPr lang="en-US" sz="2000" b="1" dirty="0"/>
              <a:t> 1974 PhD thesis</a:t>
            </a:r>
            <a:r>
              <a:rPr lang="en-US" sz="2000" dirty="0"/>
              <a:t> formulates backpropagation (ordered derivatives) in a dynamic-systems/optimal-control style and is widely cited as the first modern ML application. </a:t>
            </a:r>
            <a:r>
              <a:rPr lang="en-US" sz="2000" dirty="0">
                <a:hlinkClick r:id="rId3"/>
              </a:rPr>
              <a:t>werbos.com</a:t>
            </a:r>
            <a:endParaRPr lang="en-US" sz="2000" dirty="0"/>
          </a:p>
          <a:p>
            <a:r>
              <a:rPr lang="en-US" sz="2000" b="1" dirty="0"/>
              <a:t>Roots of “control for ML (supervised NNs)” via adjoints:</a:t>
            </a:r>
            <a:r>
              <a:rPr lang="en-US" sz="2000" dirty="0"/>
              <a:t> The gradient/adjoint machinery of optimal control used today in backpropagation appears in </a:t>
            </a:r>
            <a:r>
              <a:rPr lang="en-US" sz="2000" b="1" dirty="0"/>
              <a:t>Kelley (1960)</a:t>
            </a:r>
            <a:r>
              <a:rPr lang="en-US" sz="2000" dirty="0"/>
              <a:t> and </a:t>
            </a:r>
            <a:r>
              <a:rPr lang="en-US" sz="2000" b="1" dirty="0"/>
              <a:t>Bryson (1961–62)</a:t>
            </a:r>
            <a:r>
              <a:rPr lang="en-US" sz="2000" dirty="0"/>
              <a:t>. A classic note by </a:t>
            </a:r>
            <a:r>
              <a:rPr lang="en-US" sz="2000" b="1" dirty="0"/>
              <a:t>Dreyfus (1990)</a:t>
            </a:r>
            <a:r>
              <a:rPr lang="en-US" sz="2000" dirty="0"/>
              <a:t> shows that standard backprop is exactly the </a:t>
            </a:r>
            <a:r>
              <a:rPr lang="en-US" sz="2000" b="1" dirty="0"/>
              <a:t>Kelley–Bryson optimal-control gradient</a:t>
            </a:r>
            <a:r>
              <a:rPr lang="en-US" sz="2000" dirty="0"/>
              <a:t> applied to layered networks. </a:t>
            </a:r>
            <a:r>
              <a:rPr lang="en-US" sz="2000" dirty="0">
                <a:hlinkClick r:id="rId4"/>
              </a:rPr>
              <a:t>perceptrondemo.com+2Gwern+2</a:t>
            </a:r>
            <a:endParaRPr lang="en-US" sz="2000" dirty="0"/>
          </a:p>
        </p:txBody>
      </p:sp>
      <p:sp>
        <p:nvSpPr>
          <p:cNvPr id="4" name="Date Placeholder 3">
            <a:extLst>
              <a:ext uri="{FF2B5EF4-FFF2-40B4-BE49-F238E27FC236}">
                <a16:creationId xmlns:a16="http://schemas.microsoft.com/office/drawing/2014/main" id="{8109DD3D-506B-5333-AFB1-907ECF18809A}"/>
              </a:ext>
            </a:extLst>
          </p:cNvPr>
          <p:cNvSpPr>
            <a:spLocks noGrp="1"/>
          </p:cNvSpPr>
          <p:nvPr>
            <p:ph type="dt" sz="half" idx="10"/>
          </p:nvPr>
        </p:nvSpPr>
        <p:spPr/>
        <p:txBody>
          <a:bodyPr/>
          <a:lstStyle/>
          <a:p>
            <a:pPr>
              <a:defRPr/>
            </a:pPr>
            <a:fld id="{93177F96-F3DB-416C-83C4-3AE19567AA3C}" type="datetime1">
              <a:rPr lang="en-US" smtClean="0"/>
              <a:t>4/17/2026</a:t>
            </a:fld>
            <a:endParaRPr lang="en-US"/>
          </a:p>
        </p:txBody>
      </p:sp>
      <p:sp>
        <p:nvSpPr>
          <p:cNvPr id="5" name="Footer Placeholder 4">
            <a:extLst>
              <a:ext uri="{FF2B5EF4-FFF2-40B4-BE49-F238E27FC236}">
                <a16:creationId xmlns:a16="http://schemas.microsoft.com/office/drawing/2014/main" id="{5212206E-5E6C-FA3E-4401-B4BC50B5C0CE}"/>
              </a:ext>
            </a:extLst>
          </p:cNvPr>
          <p:cNvSpPr>
            <a:spLocks noGrp="1"/>
          </p:cNvSpPr>
          <p:nvPr>
            <p:ph type="ftr" sz="quarter" idx="11"/>
          </p:nvPr>
        </p:nvSpPr>
        <p:spPr/>
        <p:txBody>
          <a:bodyPr/>
          <a:lstStyle/>
          <a:p>
            <a:pPr>
              <a:defRPr/>
            </a:pPr>
            <a:r>
              <a:rPr lang="en-US"/>
              <a:t>CT4ML (Control Theory for Machine Learning) - NorCal Control 2026 (15 min.)</a:t>
            </a:r>
          </a:p>
        </p:txBody>
      </p:sp>
      <p:sp>
        <p:nvSpPr>
          <p:cNvPr id="6" name="Slide Number Placeholder 5">
            <a:extLst>
              <a:ext uri="{FF2B5EF4-FFF2-40B4-BE49-F238E27FC236}">
                <a16:creationId xmlns:a16="http://schemas.microsoft.com/office/drawing/2014/main" id="{15A38E39-5560-3774-3769-4F24B9812A6D}"/>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6</a:t>
            </a:fld>
            <a:r>
              <a:rPr lang="en-US"/>
              <a:t>/1024</a:t>
            </a:r>
          </a:p>
        </p:txBody>
      </p:sp>
    </p:spTree>
    <p:extLst>
      <p:ext uri="{BB962C8B-B14F-4D97-AF65-F5344CB8AC3E}">
        <p14:creationId xmlns:p14="http://schemas.microsoft.com/office/powerpoint/2010/main" val="633432021"/>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9F456-C4B1-4BC5-EA84-A0B050CF6C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A79ACF-2D48-6E10-B3E9-69895584F311}"/>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D53B521D-4CE7-39FF-58C6-8150EBE4A9B6}"/>
              </a:ext>
            </a:extLst>
          </p:cNvPr>
          <p:cNvSpPr>
            <a:spLocks noGrp="1"/>
          </p:cNvSpPr>
          <p:nvPr>
            <p:ph idx="1"/>
          </p:nvPr>
        </p:nvSpPr>
        <p:spPr/>
        <p:txBody>
          <a:bodyPr/>
          <a:lstStyle/>
          <a:p>
            <a:r>
              <a:rPr lang="en-US" dirty="0"/>
              <a:t>About UC Merced</a:t>
            </a:r>
          </a:p>
          <a:p>
            <a:r>
              <a:rPr lang="en-US" dirty="0"/>
              <a:t>Why CT4ML</a:t>
            </a:r>
          </a:p>
          <a:p>
            <a:r>
              <a:rPr lang="en-US" dirty="0"/>
              <a:t>CT4ML Syllabus</a:t>
            </a:r>
          </a:p>
          <a:p>
            <a:r>
              <a:rPr lang="en-US" dirty="0">
                <a:highlight>
                  <a:srgbClr val="FFFF00"/>
                </a:highlight>
              </a:rPr>
              <a:t>Looking into the Future</a:t>
            </a:r>
          </a:p>
          <a:p>
            <a:endParaRPr lang="en-US" dirty="0"/>
          </a:p>
        </p:txBody>
      </p:sp>
      <p:sp>
        <p:nvSpPr>
          <p:cNvPr id="4" name="Date Placeholder 3">
            <a:extLst>
              <a:ext uri="{FF2B5EF4-FFF2-40B4-BE49-F238E27FC236}">
                <a16:creationId xmlns:a16="http://schemas.microsoft.com/office/drawing/2014/main" id="{0627774D-8900-A4A4-A471-F31FC35E69AE}"/>
              </a:ext>
            </a:extLst>
          </p:cNvPr>
          <p:cNvSpPr>
            <a:spLocks noGrp="1"/>
          </p:cNvSpPr>
          <p:nvPr>
            <p:ph type="dt" sz="half" idx="10"/>
          </p:nvPr>
        </p:nvSpPr>
        <p:spPr/>
        <p:txBody>
          <a:bodyPr/>
          <a:lstStyle/>
          <a:p>
            <a:pPr>
              <a:defRPr/>
            </a:pPr>
            <a:fld id="{0386E4F9-068E-4BE7-A2C9-ED250E75003B}" type="datetime1">
              <a:rPr lang="en-US" smtClean="0"/>
              <a:t>4/17/2026</a:t>
            </a:fld>
            <a:endParaRPr lang="en-US"/>
          </a:p>
        </p:txBody>
      </p:sp>
      <p:sp>
        <p:nvSpPr>
          <p:cNvPr id="5" name="Footer Placeholder 4">
            <a:extLst>
              <a:ext uri="{FF2B5EF4-FFF2-40B4-BE49-F238E27FC236}">
                <a16:creationId xmlns:a16="http://schemas.microsoft.com/office/drawing/2014/main" id="{B9FFF598-DD18-7A6D-CF5E-2BE99570D5ED}"/>
              </a:ext>
            </a:extLst>
          </p:cNvPr>
          <p:cNvSpPr>
            <a:spLocks noGrp="1"/>
          </p:cNvSpPr>
          <p:nvPr>
            <p:ph type="ftr" sz="quarter" idx="11"/>
          </p:nvPr>
        </p:nvSpPr>
        <p:spPr/>
        <p:txBody>
          <a:bodyPr/>
          <a:lstStyle/>
          <a:p>
            <a:pPr>
              <a:defRPr/>
            </a:pPr>
            <a:r>
              <a:rPr lang="en-US"/>
              <a:t>CT4ML (Control Theory for Machine Learning) - NorCal Control 2026 (15 min.)</a:t>
            </a:r>
          </a:p>
        </p:txBody>
      </p:sp>
      <p:sp>
        <p:nvSpPr>
          <p:cNvPr id="6" name="Slide Number Placeholder 5">
            <a:extLst>
              <a:ext uri="{FF2B5EF4-FFF2-40B4-BE49-F238E27FC236}">
                <a16:creationId xmlns:a16="http://schemas.microsoft.com/office/drawing/2014/main" id="{E5417765-5742-8CFF-7888-6CFF3A020DAE}"/>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60</a:t>
            </a:fld>
            <a:r>
              <a:rPr lang="en-US"/>
              <a:t>/1024</a:t>
            </a:r>
          </a:p>
        </p:txBody>
      </p:sp>
    </p:spTree>
    <p:extLst>
      <p:ext uri="{BB962C8B-B14F-4D97-AF65-F5344CB8AC3E}">
        <p14:creationId xmlns:p14="http://schemas.microsoft.com/office/powerpoint/2010/main" val="2844339738"/>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45AD0-D82E-BEF5-1225-599C31F5419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953DA16-9F0F-91EB-5F81-BC423B8E3C0B}"/>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A2FEE1F6-DB38-F610-C777-26B5B2F49EF6}"/>
              </a:ext>
            </a:extLst>
          </p:cNvPr>
          <p:cNvSpPr>
            <a:spLocks noGrp="1"/>
          </p:cNvSpPr>
          <p:nvPr>
            <p:ph type="dt" sz="half" idx="10"/>
          </p:nvPr>
        </p:nvSpPr>
        <p:spPr/>
        <p:txBody>
          <a:bodyPr/>
          <a:lstStyle/>
          <a:p>
            <a:pPr>
              <a:defRPr/>
            </a:pPr>
            <a:fld id="{1425FFFB-1371-4B58-BD24-71CD2FEA65EA}" type="datetime1">
              <a:rPr lang="en-US" smtClean="0"/>
              <a:t>4/17/2026</a:t>
            </a:fld>
            <a:endParaRPr lang="en-US" dirty="0"/>
          </a:p>
        </p:txBody>
      </p:sp>
      <p:sp>
        <p:nvSpPr>
          <p:cNvPr id="5" name="Footer Placeholder 4">
            <a:extLst>
              <a:ext uri="{FF2B5EF4-FFF2-40B4-BE49-F238E27FC236}">
                <a16:creationId xmlns:a16="http://schemas.microsoft.com/office/drawing/2014/main" id="{37BE5940-DD4F-227E-9E72-188837C71028}"/>
              </a:ext>
            </a:extLst>
          </p:cNvPr>
          <p:cNvSpPr>
            <a:spLocks noGrp="1"/>
          </p:cNvSpPr>
          <p:nvPr>
            <p:ph type="ftr" sz="quarter" idx="11"/>
          </p:nvPr>
        </p:nvSpPr>
        <p:spPr>
          <a:xfrm>
            <a:off x="1908175" y="6524625"/>
            <a:ext cx="7056438" cy="310355"/>
          </a:xfrm>
        </p:spPr>
        <p:txBody>
          <a:bodyPr/>
          <a:lstStyle/>
          <a:p>
            <a:r>
              <a:rPr lang="en-US" altLang="zh-CN"/>
              <a:t>CT4ML (Control Theory for Machine Learning) - NorCal Control 2026 (15 min.)</a:t>
            </a:r>
            <a:endParaRPr lang="en-US" dirty="0"/>
          </a:p>
        </p:txBody>
      </p:sp>
      <p:sp>
        <p:nvSpPr>
          <p:cNvPr id="6" name="Slide Number Placeholder 5">
            <a:extLst>
              <a:ext uri="{FF2B5EF4-FFF2-40B4-BE49-F238E27FC236}">
                <a16:creationId xmlns:a16="http://schemas.microsoft.com/office/drawing/2014/main" id="{FAEB0427-5F55-0D48-AE26-3A71EBF16ACA}"/>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61</a:t>
            </a:fld>
            <a:r>
              <a:rPr lang="en-US"/>
              <a:t>/1024</a:t>
            </a:r>
            <a:endParaRPr lang="en-US" dirty="0"/>
          </a:p>
        </p:txBody>
      </p:sp>
      <p:sp>
        <p:nvSpPr>
          <p:cNvPr id="8" name="TextBox 7">
            <a:extLst>
              <a:ext uri="{FF2B5EF4-FFF2-40B4-BE49-F238E27FC236}">
                <a16:creationId xmlns:a16="http://schemas.microsoft.com/office/drawing/2014/main" id="{3BC2FE5A-B623-6A0E-0C1A-29789665CD36}"/>
              </a:ext>
            </a:extLst>
          </p:cNvPr>
          <p:cNvSpPr txBox="1"/>
          <p:nvPr/>
        </p:nvSpPr>
        <p:spPr>
          <a:xfrm>
            <a:off x="683568" y="6229647"/>
            <a:ext cx="6237814" cy="461665"/>
          </a:xfrm>
          <a:prstGeom prst="rect">
            <a:avLst/>
          </a:prstGeom>
          <a:noFill/>
        </p:spPr>
        <p:txBody>
          <a:bodyPr wrap="square">
            <a:spAutoFit/>
          </a:bodyPr>
          <a:lstStyle/>
          <a:p>
            <a:r>
              <a:rPr lang="en-US" dirty="0"/>
              <a:t>https://www.sysdo2024.de/en/index.php/</a:t>
            </a:r>
          </a:p>
        </p:txBody>
      </p:sp>
      <p:pic>
        <p:nvPicPr>
          <p:cNvPr id="10" name="Picture 9">
            <a:extLst>
              <a:ext uri="{FF2B5EF4-FFF2-40B4-BE49-F238E27FC236}">
                <a16:creationId xmlns:a16="http://schemas.microsoft.com/office/drawing/2014/main" id="{5DE41A3A-E27A-10E1-616B-9BA35014BF9B}"/>
              </a:ext>
            </a:extLst>
          </p:cNvPr>
          <p:cNvPicPr>
            <a:picLocks noChangeAspect="1"/>
          </p:cNvPicPr>
          <p:nvPr/>
        </p:nvPicPr>
        <p:blipFill>
          <a:blip r:embed="rId2"/>
          <a:stretch>
            <a:fillRect/>
          </a:stretch>
        </p:blipFill>
        <p:spPr>
          <a:xfrm>
            <a:off x="-28512" y="-10021"/>
            <a:ext cx="9144000" cy="6096000"/>
          </a:xfrm>
          <a:prstGeom prst="rect">
            <a:avLst/>
          </a:prstGeom>
        </p:spPr>
      </p:pic>
      <mc:AlternateContent xmlns:mc="http://schemas.openxmlformats.org/markup-compatibility/2006" xmlns:p14="http://schemas.microsoft.com/office/powerpoint/2010/main">
        <mc:Choice Requires="p14">
          <p:contentPart p14:bwMode="auto" r:id="rId3">
            <p14:nvContentPartPr>
              <p14:cNvPr id="9" name="Ink 8">
                <a:extLst>
                  <a:ext uri="{FF2B5EF4-FFF2-40B4-BE49-F238E27FC236}">
                    <a16:creationId xmlns:a16="http://schemas.microsoft.com/office/drawing/2014/main" id="{9EE90A00-51D4-9ACF-436B-955A3B3793C0}"/>
                  </a:ext>
                </a:extLst>
              </p14:cNvPr>
              <p14:cNvContentPartPr/>
              <p14:nvPr/>
            </p14:nvContentPartPr>
            <p14:xfrm>
              <a:off x="845273" y="1641804"/>
              <a:ext cx="5773680" cy="1418040"/>
            </p14:xfrm>
          </p:contentPart>
        </mc:Choice>
        <mc:Fallback xmlns="">
          <p:pic>
            <p:nvPicPr>
              <p:cNvPr id="9" name="Ink 8">
                <a:extLst>
                  <a:ext uri="{FF2B5EF4-FFF2-40B4-BE49-F238E27FC236}">
                    <a16:creationId xmlns:a16="http://schemas.microsoft.com/office/drawing/2014/main" id="{9EE90A00-51D4-9ACF-436B-955A3B3793C0}"/>
                  </a:ext>
                </a:extLst>
              </p:cNvPr>
              <p:cNvPicPr/>
              <p:nvPr/>
            </p:nvPicPr>
            <p:blipFill>
              <a:blip r:embed="rId4"/>
              <a:stretch>
                <a:fillRect/>
              </a:stretch>
            </p:blipFill>
            <p:spPr>
              <a:xfrm>
                <a:off x="782273" y="1578804"/>
                <a:ext cx="5899320" cy="1543680"/>
              </a:xfrm>
              <a:prstGeom prst="rect">
                <a:avLst/>
              </a:prstGeom>
            </p:spPr>
          </p:pic>
        </mc:Fallback>
      </mc:AlternateContent>
      <p:sp>
        <p:nvSpPr>
          <p:cNvPr id="11" name="TextBox 10">
            <a:extLst>
              <a:ext uri="{FF2B5EF4-FFF2-40B4-BE49-F238E27FC236}">
                <a16:creationId xmlns:a16="http://schemas.microsoft.com/office/drawing/2014/main" id="{27E71819-AD2C-C60C-C078-FDC71F9B6AEA}"/>
              </a:ext>
            </a:extLst>
          </p:cNvPr>
          <p:cNvSpPr txBox="1"/>
          <p:nvPr/>
        </p:nvSpPr>
        <p:spPr>
          <a:xfrm>
            <a:off x="751290" y="1308360"/>
            <a:ext cx="3116559" cy="523220"/>
          </a:xfrm>
          <a:prstGeom prst="rect">
            <a:avLst/>
          </a:prstGeom>
          <a:noFill/>
        </p:spPr>
        <p:txBody>
          <a:bodyPr wrap="none" rtlCol="0">
            <a:spAutoFit/>
          </a:bodyPr>
          <a:lstStyle/>
          <a:p>
            <a:r>
              <a:rPr lang="en-US" sz="2800" b="1" dirty="0">
                <a:solidFill>
                  <a:srgbClr val="FF0000"/>
                </a:solidFill>
              </a:rPr>
              <a:t>Fractional Order</a:t>
            </a:r>
          </a:p>
        </p:txBody>
      </p:sp>
      <mc:AlternateContent xmlns:mc="http://schemas.openxmlformats.org/markup-compatibility/2006" xmlns:p14="http://schemas.microsoft.com/office/powerpoint/2010/main">
        <mc:Choice Requires="p14">
          <p:contentPart p14:bwMode="auto" r:id="rId5">
            <p14:nvContentPartPr>
              <p14:cNvPr id="13" name="Ink 12">
                <a:extLst>
                  <a:ext uri="{FF2B5EF4-FFF2-40B4-BE49-F238E27FC236}">
                    <a16:creationId xmlns:a16="http://schemas.microsoft.com/office/drawing/2014/main" id="{6DF22778-5AF9-A45D-3944-8DEE8C527C5A}"/>
                  </a:ext>
                </a:extLst>
              </p14:cNvPr>
              <p14:cNvContentPartPr/>
              <p14:nvPr/>
            </p14:nvContentPartPr>
            <p14:xfrm>
              <a:off x="3674873" y="5416044"/>
              <a:ext cx="1467720" cy="18360"/>
            </p14:xfrm>
          </p:contentPart>
        </mc:Choice>
        <mc:Fallback xmlns="">
          <p:pic>
            <p:nvPicPr>
              <p:cNvPr id="13" name="Ink 12">
                <a:extLst>
                  <a:ext uri="{FF2B5EF4-FFF2-40B4-BE49-F238E27FC236}">
                    <a16:creationId xmlns:a16="http://schemas.microsoft.com/office/drawing/2014/main" id="{6DF22778-5AF9-A45D-3944-8DEE8C527C5A}"/>
                  </a:ext>
                </a:extLst>
              </p:cNvPr>
              <p:cNvPicPr/>
              <p:nvPr/>
            </p:nvPicPr>
            <p:blipFill>
              <a:blip r:embed="rId6"/>
              <a:stretch>
                <a:fillRect/>
              </a:stretch>
            </p:blipFill>
            <p:spPr>
              <a:xfrm>
                <a:off x="3612233" y="5353404"/>
                <a:ext cx="1593360" cy="144000"/>
              </a:xfrm>
              <a:prstGeom prst="rect">
                <a:avLst/>
              </a:prstGeom>
            </p:spPr>
          </p:pic>
        </mc:Fallback>
      </mc:AlternateContent>
      <p:sp>
        <p:nvSpPr>
          <p:cNvPr id="14" name="TextBox 13">
            <a:extLst>
              <a:ext uri="{FF2B5EF4-FFF2-40B4-BE49-F238E27FC236}">
                <a16:creationId xmlns:a16="http://schemas.microsoft.com/office/drawing/2014/main" id="{7AF9D558-75E3-DE41-1AFC-3A6A31C71EB6}"/>
              </a:ext>
            </a:extLst>
          </p:cNvPr>
          <p:cNvSpPr txBox="1"/>
          <p:nvPr/>
        </p:nvSpPr>
        <p:spPr>
          <a:xfrm>
            <a:off x="3838522" y="4795550"/>
            <a:ext cx="2780431" cy="584775"/>
          </a:xfrm>
          <a:prstGeom prst="rect">
            <a:avLst/>
          </a:prstGeom>
          <a:noFill/>
        </p:spPr>
        <p:txBody>
          <a:bodyPr wrap="square" rtlCol="0">
            <a:spAutoFit/>
          </a:bodyPr>
          <a:lstStyle/>
          <a:p>
            <a:r>
              <a:rPr lang="en-US" sz="3200" b="1" dirty="0" err="1">
                <a:solidFill>
                  <a:srgbClr val="FF0000"/>
                </a:solidFill>
              </a:rPr>
              <a:t>FOSysDO</a:t>
            </a:r>
            <a:r>
              <a:rPr lang="en-US" sz="3200" b="1" dirty="0">
                <a:solidFill>
                  <a:srgbClr val="FF0000"/>
                </a:solidFill>
              </a:rPr>
              <a:t> ??</a:t>
            </a:r>
          </a:p>
        </p:txBody>
      </p:sp>
    </p:spTree>
    <p:extLst>
      <p:ext uri="{BB962C8B-B14F-4D97-AF65-F5344CB8AC3E}">
        <p14:creationId xmlns:p14="http://schemas.microsoft.com/office/powerpoint/2010/main" val="92238859"/>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8699E-3134-610F-9EAA-46CC8B9D1C1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95AB814-00A8-F86C-7A06-62FFD585BB11}"/>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AFAF6915-D8A8-E292-AD87-B44EE602CF86}"/>
              </a:ext>
            </a:extLst>
          </p:cNvPr>
          <p:cNvSpPr>
            <a:spLocks noGrp="1"/>
          </p:cNvSpPr>
          <p:nvPr>
            <p:ph type="dt" sz="half" idx="10"/>
          </p:nvPr>
        </p:nvSpPr>
        <p:spPr/>
        <p:txBody>
          <a:bodyPr/>
          <a:lstStyle/>
          <a:p>
            <a:pPr>
              <a:defRPr/>
            </a:pPr>
            <a:fld id="{69D533AC-D581-4C7A-B175-6BBD57015A36}" type="datetime1">
              <a:rPr lang="en-US" smtClean="0"/>
              <a:t>4/17/2026</a:t>
            </a:fld>
            <a:endParaRPr lang="en-US"/>
          </a:p>
        </p:txBody>
      </p:sp>
      <p:sp>
        <p:nvSpPr>
          <p:cNvPr id="5" name="Footer Placeholder 4">
            <a:extLst>
              <a:ext uri="{FF2B5EF4-FFF2-40B4-BE49-F238E27FC236}">
                <a16:creationId xmlns:a16="http://schemas.microsoft.com/office/drawing/2014/main" id="{D5E4CF04-07F3-48D8-32D2-F157E5AFD1EA}"/>
              </a:ext>
            </a:extLst>
          </p:cNvPr>
          <p:cNvSpPr>
            <a:spLocks noGrp="1"/>
          </p:cNvSpPr>
          <p:nvPr>
            <p:ph type="ftr" sz="quarter" idx="11"/>
          </p:nvPr>
        </p:nvSpPr>
        <p:spPr/>
        <p:txBody>
          <a:bodyPr/>
          <a:lstStyle/>
          <a:p>
            <a:pPr>
              <a:defRPr/>
            </a:pPr>
            <a:r>
              <a:rPr lang="en-US" altLang="zh-CN"/>
              <a:t>CT4ML (Control Theory for Machine Learning) - NorCal Control 2026 (15 min.)</a:t>
            </a:r>
            <a:endParaRPr lang="en-US"/>
          </a:p>
        </p:txBody>
      </p:sp>
      <p:sp>
        <p:nvSpPr>
          <p:cNvPr id="6" name="Slide Number Placeholder 5">
            <a:extLst>
              <a:ext uri="{FF2B5EF4-FFF2-40B4-BE49-F238E27FC236}">
                <a16:creationId xmlns:a16="http://schemas.microsoft.com/office/drawing/2014/main" id="{761606F8-5D81-EE99-5323-FB0463B39DE9}"/>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62</a:t>
            </a:fld>
            <a:r>
              <a:rPr lang="en-US"/>
              <a:t>/1024</a:t>
            </a:r>
          </a:p>
        </p:txBody>
      </p:sp>
      <p:pic>
        <p:nvPicPr>
          <p:cNvPr id="8" name="Picture 7">
            <a:extLst>
              <a:ext uri="{FF2B5EF4-FFF2-40B4-BE49-F238E27FC236}">
                <a16:creationId xmlns:a16="http://schemas.microsoft.com/office/drawing/2014/main" id="{440AD7BC-6493-C4EE-EAD8-70349A67CCF7}"/>
              </a:ext>
            </a:extLst>
          </p:cNvPr>
          <p:cNvPicPr>
            <a:picLocks noChangeAspect="1"/>
          </p:cNvPicPr>
          <p:nvPr/>
        </p:nvPicPr>
        <p:blipFill>
          <a:blip r:embed="rId2"/>
          <a:stretch>
            <a:fillRect/>
          </a:stretch>
        </p:blipFill>
        <p:spPr>
          <a:xfrm>
            <a:off x="-21621" y="1700213"/>
            <a:ext cx="9144000" cy="3876148"/>
          </a:xfrm>
          <a:prstGeom prst="rect">
            <a:avLst/>
          </a:prstGeom>
        </p:spPr>
      </p:pic>
    </p:spTree>
    <p:extLst>
      <p:ext uri="{BB962C8B-B14F-4D97-AF65-F5344CB8AC3E}">
        <p14:creationId xmlns:p14="http://schemas.microsoft.com/office/powerpoint/2010/main" val="1701735338"/>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46119-9A6F-2FAB-FED8-D60E79687CCE}"/>
            </a:ext>
          </a:extLst>
        </p:cNvPr>
        <p:cNvGrpSpPr/>
        <p:nvPr/>
      </p:nvGrpSpPr>
      <p:grpSpPr>
        <a:xfrm>
          <a:off x="0" y="0"/>
          <a:ext cx="0" cy="0"/>
          <a:chOff x="0" y="0"/>
          <a:chExt cx="0" cy="0"/>
        </a:xfrm>
      </p:grpSpPr>
      <p:sp>
        <p:nvSpPr>
          <p:cNvPr id="2051" name="Rectangle 3">
            <a:extLst>
              <a:ext uri="{FF2B5EF4-FFF2-40B4-BE49-F238E27FC236}">
                <a16:creationId xmlns:a16="http://schemas.microsoft.com/office/drawing/2014/main" id="{97C472F7-BE88-63FA-21E6-FA8DEC8272E4}"/>
              </a:ext>
            </a:extLst>
          </p:cNvPr>
          <p:cNvSpPr>
            <a:spLocks noGrp="1" noChangeArrowheads="1"/>
          </p:cNvSpPr>
          <p:nvPr>
            <p:ph type="subTitle" idx="1"/>
          </p:nvPr>
        </p:nvSpPr>
        <p:spPr>
          <a:xfrm>
            <a:off x="-25168" y="3284984"/>
            <a:ext cx="9144000" cy="2232247"/>
          </a:xfrm>
        </p:spPr>
        <p:txBody>
          <a:bodyPr/>
          <a:lstStyle/>
          <a:p>
            <a:pPr eaLnBrk="1" hangingPunct="1">
              <a:lnSpc>
                <a:spcPct val="90000"/>
              </a:lnSpc>
            </a:pPr>
            <a:r>
              <a:rPr lang="en-US" sz="2400" dirty="0"/>
              <a:t>YangQuan Chen, Ph.D., Director, </a:t>
            </a:r>
          </a:p>
          <a:p>
            <a:pPr eaLnBrk="1" hangingPunct="1">
              <a:lnSpc>
                <a:spcPct val="90000"/>
              </a:lnSpc>
            </a:pPr>
            <a:r>
              <a:rPr lang="en-US" sz="2400" b="1" cap="all" spc="-150" dirty="0">
                <a:solidFill>
                  <a:srgbClr val="00FF00"/>
                </a:solidFill>
                <a:effectLst>
                  <a:outerShdw blurRad="38100" dist="38100" dir="2700000" algn="tl">
                    <a:srgbClr val="000000">
                      <a:alpha val="43137"/>
                    </a:srgbClr>
                  </a:outerShdw>
                </a:effectLst>
                <a:latin typeface="Belgium" pitchFamily="82" charset="0"/>
              </a:rPr>
              <a:t>MESA </a:t>
            </a:r>
            <a:r>
              <a:rPr lang="en-US" sz="2400" b="1" dirty="0"/>
              <a:t>(Mechatronics, Embedded Systems and Automation)</a:t>
            </a:r>
            <a:r>
              <a:rPr lang="en-US" sz="2400" b="1" cap="all" spc="-150" dirty="0">
                <a:solidFill>
                  <a:srgbClr val="00FF00"/>
                </a:solidFill>
                <a:effectLst>
                  <a:outerShdw blurRad="38100" dist="38100" dir="2700000" algn="tl">
                    <a:srgbClr val="000000">
                      <a:alpha val="43137"/>
                    </a:srgbClr>
                  </a:outerShdw>
                </a:effectLst>
                <a:latin typeface="Belgium" pitchFamily="82" charset="0"/>
              </a:rPr>
              <a:t>Lab</a:t>
            </a:r>
            <a:endParaRPr lang="en-US" sz="2400" b="1" spc="300" dirty="0">
              <a:solidFill>
                <a:srgbClr val="00FF00"/>
              </a:solidFill>
              <a:latin typeface="Mistral" pitchFamily="66" charset="0"/>
            </a:endParaRPr>
          </a:p>
          <a:p>
            <a:pPr eaLnBrk="1" hangingPunct="1">
              <a:lnSpc>
                <a:spcPct val="90000"/>
              </a:lnSpc>
            </a:pPr>
            <a:r>
              <a:rPr lang="en-US" sz="2400" b="1" dirty="0"/>
              <a:t>ME/EECS/SNRI/HSRI/CITRIS, School of Engineering,</a:t>
            </a:r>
          </a:p>
          <a:p>
            <a:pPr eaLnBrk="1" hangingPunct="1">
              <a:lnSpc>
                <a:spcPct val="90000"/>
              </a:lnSpc>
            </a:pPr>
            <a:r>
              <a:rPr lang="en-US" sz="2400" b="1" dirty="0"/>
              <a:t>University of California, Merced</a:t>
            </a:r>
            <a:endParaRPr lang="en-US" sz="2400" dirty="0"/>
          </a:p>
          <a:p>
            <a:pPr eaLnBrk="1" hangingPunct="1">
              <a:lnSpc>
                <a:spcPct val="90000"/>
              </a:lnSpc>
            </a:pPr>
            <a:r>
              <a:rPr lang="en-US" sz="2400" b="1" dirty="0"/>
              <a:t>E</a:t>
            </a:r>
            <a:r>
              <a:rPr lang="en-US" sz="2400" dirty="0"/>
              <a:t>: </a:t>
            </a:r>
            <a:r>
              <a:rPr lang="en-US" sz="2400" dirty="0">
                <a:latin typeface="Garamond" pitchFamily="18" charset="0"/>
              </a:rPr>
              <a:t>yqchen@ieee.org</a:t>
            </a:r>
            <a:r>
              <a:rPr lang="en-US" sz="2400" dirty="0"/>
              <a:t>; </a:t>
            </a:r>
            <a:r>
              <a:rPr lang="en-US" sz="2400" i="1" dirty="0"/>
              <a:t>or</a:t>
            </a:r>
            <a:r>
              <a:rPr lang="en-US" sz="2400" dirty="0"/>
              <a:t>, yangquan.chen@ucmerced.edu</a:t>
            </a:r>
          </a:p>
          <a:p>
            <a:pPr eaLnBrk="1" hangingPunct="1">
              <a:lnSpc>
                <a:spcPct val="90000"/>
              </a:lnSpc>
            </a:pPr>
            <a:r>
              <a:rPr lang="en-US" sz="2400" b="1" dirty="0"/>
              <a:t>T</a:t>
            </a:r>
            <a:r>
              <a:rPr lang="en-US" sz="2400" dirty="0"/>
              <a:t>: (</a:t>
            </a:r>
            <a:r>
              <a:rPr lang="en-US" sz="2400" dirty="0">
                <a:sym typeface="Wingdings" pitchFamily="2" charset="2"/>
              </a:rPr>
              <a:t>209)228-4672; </a:t>
            </a:r>
            <a:r>
              <a:rPr lang="en-US" sz="2400" b="1" dirty="0">
                <a:sym typeface="Wingdings" pitchFamily="2" charset="2"/>
              </a:rPr>
              <a:t>O</a:t>
            </a:r>
            <a:r>
              <a:rPr lang="en-US" sz="2400" dirty="0">
                <a:sym typeface="Wingdings" pitchFamily="2" charset="2"/>
              </a:rPr>
              <a:t>: SRE-327; </a:t>
            </a:r>
            <a:r>
              <a:rPr lang="en-US" sz="2400" b="1" dirty="0">
                <a:sym typeface="Wingdings" pitchFamily="2" charset="2"/>
              </a:rPr>
              <a:t>Lab</a:t>
            </a:r>
            <a:r>
              <a:rPr lang="en-US" sz="2400" dirty="0">
                <a:sym typeface="Wingdings" pitchFamily="2" charset="2"/>
              </a:rPr>
              <a:t>: Castle #22 (</a:t>
            </a:r>
            <a:r>
              <a:rPr lang="en-US" sz="2400" b="1" dirty="0">
                <a:sym typeface="Wingdings" pitchFamily="2" charset="2"/>
              </a:rPr>
              <a:t>T</a:t>
            </a:r>
            <a:r>
              <a:rPr lang="en-US" sz="2400" dirty="0">
                <a:sym typeface="Wingdings" pitchFamily="2" charset="2"/>
              </a:rPr>
              <a:t>: 228-4398)</a:t>
            </a:r>
            <a:endParaRPr lang="en-US" sz="1800" b="1" dirty="0"/>
          </a:p>
          <a:p>
            <a:pPr eaLnBrk="1" hangingPunct="1">
              <a:lnSpc>
                <a:spcPct val="90000"/>
              </a:lnSpc>
            </a:pPr>
            <a:endParaRPr lang="en-US" sz="2000" dirty="0"/>
          </a:p>
        </p:txBody>
      </p:sp>
      <p:sp>
        <p:nvSpPr>
          <p:cNvPr id="2052" name="Text Box 4">
            <a:extLst>
              <a:ext uri="{FF2B5EF4-FFF2-40B4-BE49-F238E27FC236}">
                <a16:creationId xmlns:a16="http://schemas.microsoft.com/office/drawing/2014/main" id="{35584367-475D-74A1-698C-EA98FDCEDB8C}"/>
              </a:ext>
            </a:extLst>
          </p:cNvPr>
          <p:cNvSpPr txBox="1">
            <a:spLocks noChangeArrowheads="1"/>
          </p:cNvSpPr>
          <p:nvPr/>
        </p:nvSpPr>
        <p:spPr bwMode="auto">
          <a:xfrm>
            <a:off x="-36512" y="5842337"/>
            <a:ext cx="914558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a:r>
              <a:rPr lang="en-US" sz="2000" dirty="0">
                <a:latin typeface="Times New Roman" pitchFamily="18" charset="0"/>
              </a:rPr>
              <a:t>July 9</a:t>
            </a:r>
            <a:r>
              <a:rPr lang="en-US" sz="2000" baseline="30000" dirty="0">
                <a:latin typeface="Times New Roman" pitchFamily="18" charset="0"/>
              </a:rPr>
              <a:t>th</a:t>
            </a:r>
            <a:r>
              <a:rPr lang="en-US" sz="2000" dirty="0">
                <a:latin typeface="Times New Roman" pitchFamily="18" charset="0"/>
              </a:rPr>
              <a:t>, 2024.  Tuesday 1:30pm</a:t>
            </a:r>
          </a:p>
          <a:p>
            <a:pPr algn="ctr"/>
            <a:r>
              <a:rPr lang="en-US" sz="2000" dirty="0">
                <a:latin typeface="Times New Roman" pitchFamily="18" charset="0"/>
              </a:rPr>
              <a:t>In person ICFDA2024 pre-conference tutorial (4 hours) on </a:t>
            </a:r>
            <a:r>
              <a:rPr lang="en-US" sz="2000" b="1" dirty="0">
                <a:latin typeface="Times New Roman" pitchFamily="18" charset="0"/>
              </a:rPr>
              <a:t>Applied Fractional Calculus in Big Data and Machine Learning (AFC4BD+ML)</a:t>
            </a:r>
            <a:endParaRPr lang="en-US" sz="2000" dirty="0">
              <a:latin typeface="Times New Roman" pitchFamily="18" charset="0"/>
            </a:endParaRPr>
          </a:p>
        </p:txBody>
      </p:sp>
      <p:sp>
        <p:nvSpPr>
          <p:cNvPr id="8" name="Rectangle 3">
            <a:extLst>
              <a:ext uri="{FF2B5EF4-FFF2-40B4-BE49-F238E27FC236}">
                <a16:creationId xmlns:a16="http://schemas.microsoft.com/office/drawing/2014/main" id="{42E717C1-AE15-8BC6-93F2-317A84B174B2}"/>
              </a:ext>
            </a:extLst>
          </p:cNvPr>
          <p:cNvSpPr txBox="1">
            <a:spLocks noChangeArrowheads="1"/>
          </p:cNvSpPr>
          <p:nvPr/>
        </p:nvSpPr>
        <p:spPr bwMode="auto">
          <a:xfrm>
            <a:off x="-4629" y="2060848"/>
            <a:ext cx="9144000" cy="1106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defRPr>
            </a:lvl2pPr>
            <a:lvl3pPr marL="914400" indent="0" algn="ctr" rtl="0" eaLnBrk="0" fontAlgn="base" hangingPunct="0">
              <a:spcBef>
                <a:spcPct val="20000"/>
              </a:spcBef>
              <a:spcAft>
                <a:spcPct val="0"/>
              </a:spcAft>
              <a:buNone/>
              <a:defRPr sz="2400">
                <a:solidFill>
                  <a:schemeClr val="tx1"/>
                </a:solidFill>
                <a:latin typeface="+mn-lt"/>
              </a:defRPr>
            </a:lvl3pPr>
            <a:lvl4pPr marL="1371600" indent="0" algn="ctr" rtl="0" eaLnBrk="0" fontAlgn="base" hangingPunct="0">
              <a:spcBef>
                <a:spcPct val="20000"/>
              </a:spcBef>
              <a:spcAft>
                <a:spcPct val="0"/>
              </a:spcAft>
              <a:buNone/>
              <a:defRPr sz="2000">
                <a:solidFill>
                  <a:schemeClr val="tx1"/>
                </a:solidFill>
                <a:latin typeface="+mn-lt"/>
              </a:defRPr>
            </a:lvl4pPr>
            <a:lvl5pPr marL="1828800" indent="0" algn="ctr" rtl="0" eaLnBrk="0" fontAlgn="base" hangingPunct="0">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r>
              <a:rPr lang="en-US" sz="4000" b="1" dirty="0">
                <a:solidFill>
                  <a:srgbClr val="FF0000"/>
                </a:solidFill>
              </a:rPr>
              <a:t>Applied Fractional Calculus in Big Data and Machine Learning (AFC4BD+ML)</a:t>
            </a:r>
          </a:p>
        </p:txBody>
      </p:sp>
      <p:pic>
        <p:nvPicPr>
          <p:cNvPr id="2" name="Picture 1">
            <a:extLst>
              <a:ext uri="{FF2B5EF4-FFF2-40B4-BE49-F238E27FC236}">
                <a16:creationId xmlns:a16="http://schemas.microsoft.com/office/drawing/2014/main" id="{3DFAEFF7-0E46-AD7C-528F-92F9363FFC9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89125" y="672103"/>
            <a:ext cx="5365750" cy="1388745"/>
          </a:xfrm>
          <a:prstGeom prst="rect">
            <a:avLst/>
          </a:prstGeom>
          <a:noFill/>
          <a:ln>
            <a:noFill/>
          </a:ln>
        </p:spPr>
      </p:pic>
      <p:sp>
        <p:nvSpPr>
          <p:cNvPr id="4" name="TextBox 3">
            <a:extLst>
              <a:ext uri="{FF2B5EF4-FFF2-40B4-BE49-F238E27FC236}">
                <a16:creationId xmlns:a16="http://schemas.microsoft.com/office/drawing/2014/main" id="{3998B39D-2D74-6DCF-488C-DB9D147EA651}"/>
              </a:ext>
            </a:extLst>
          </p:cNvPr>
          <p:cNvSpPr txBox="1"/>
          <p:nvPr/>
        </p:nvSpPr>
        <p:spPr>
          <a:xfrm>
            <a:off x="2771800" y="151524"/>
            <a:ext cx="4724400" cy="461665"/>
          </a:xfrm>
          <a:prstGeom prst="rect">
            <a:avLst/>
          </a:prstGeom>
          <a:noFill/>
        </p:spPr>
        <p:txBody>
          <a:bodyPr wrap="square">
            <a:spAutoFit/>
          </a:bodyPr>
          <a:lstStyle/>
          <a:p>
            <a:r>
              <a:rPr lang="en-US" dirty="0"/>
              <a:t>https://youtu.be/WJjeT3UhJdA</a:t>
            </a:r>
          </a:p>
        </p:txBody>
      </p:sp>
    </p:spTree>
    <p:extLst>
      <p:ext uri="{BB962C8B-B14F-4D97-AF65-F5344CB8AC3E}">
        <p14:creationId xmlns:p14="http://schemas.microsoft.com/office/powerpoint/2010/main" val="30771042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36512" y="4365104"/>
            <a:ext cx="9144000" cy="1405295"/>
          </a:xfrm>
        </p:spPr>
        <p:txBody>
          <a:bodyPr/>
          <a:lstStyle/>
          <a:p>
            <a:pPr eaLnBrk="1" hangingPunct="1">
              <a:lnSpc>
                <a:spcPct val="90000"/>
              </a:lnSpc>
            </a:pPr>
            <a:r>
              <a:rPr lang="en-US" sz="2400" dirty="0"/>
              <a:t>YangQuan Chen, Ph.D., Director, (</a:t>
            </a:r>
            <a:r>
              <a:rPr lang="en-US" sz="2400" dirty="0">
                <a:hlinkClick r:id="rId3"/>
              </a:rPr>
              <a:t>yqchen@ieee.org</a:t>
            </a:r>
            <a:r>
              <a:rPr lang="en-US" sz="2400" dirty="0"/>
              <a:t>) </a:t>
            </a:r>
          </a:p>
          <a:p>
            <a:pPr eaLnBrk="1" hangingPunct="1">
              <a:lnSpc>
                <a:spcPct val="90000"/>
              </a:lnSpc>
            </a:pPr>
            <a:r>
              <a:rPr lang="en-US" sz="2400" b="1" cap="all" spc="-150" dirty="0">
                <a:solidFill>
                  <a:srgbClr val="00FF00"/>
                </a:solidFill>
                <a:effectLst>
                  <a:outerShdw blurRad="38100" dist="38100" dir="2700000" algn="tl">
                    <a:srgbClr val="000000">
                      <a:alpha val="43137"/>
                    </a:srgbClr>
                  </a:outerShdw>
                </a:effectLst>
                <a:latin typeface="Belgium" pitchFamily="82" charset="0"/>
              </a:rPr>
              <a:t>MESA </a:t>
            </a:r>
            <a:r>
              <a:rPr lang="en-US" sz="2400" b="1" dirty="0"/>
              <a:t>(Mechatronics, Embedded Systems and Automation)</a:t>
            </a:r>
            <a:r>
              <a:rPr lang="en-US" sz="2400" b="1" cap="all" spc="-150" dirty="0">
                <a:solidFill>
                  <a:srgbClr val="00FF00"/>
                </a:solidFill>
                <a:effectLst>
                  <a:outerShdw blurRad="38100" dist="38100" dir="2700000" algn="tl">
                    <a:srgbClr val="000000">
                      <a:alpha val="43137"/>
                    </a:srgbClr>
                  </a:outerShdw>
                </a:effectLst>
                <a:latin typeface="Belgium" pitchFamily="82" charset="0"/>
              </a:rPr>
              <a:t>Lab, </a:t>
            </a:r>
            <a:r>
              <a:rPr lang="en-US" sz="2400" b="1" dirty="0"/>
              <a:t>Mechanical &amp; Aerospace Engineering Dept., </a:t>
            </a:r>
          </a:p>
          <a:p>
            <a:pPr eaLnBrk="1" hangingPunct="1">
              <a:lnSpc>
                <a:spcPct val="90000"/>
              </a:lnSpc>
            </a:pPr>
            <a:r>
              <a:rPr lang="en-US" sz="2400" b="1" dirty="0"/>
              <a:t>University of California, Merced</a:t>
            </a:r>
            <a:endParaRPr lang="en-US" sz="2400" dirty="0"/>
          </a:p>
        </p:txBody>
      </p:sp>
      <p:sp>
        <p:nvSpPr>
          <p:cNvPr id="2052" name="Text Box 4"/>
          <p:cNvSpPr txBox="1">
            <a:spLocks noChangeArrowheads="1"/>
          </p:cNvSpPr>
          <p:nvPr/>
        </p:nvSpPr>
        <p:spPr bwMode="auto">
          <a:xfrm>
            <a:off x="-36512" y="5842337"/>
            <a:ext cx="914558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a:r>
              <a:rPr lang="en-US" sz="2000" dirty="0">
                <a:latin typeface="Times New Roman" pitchFamily="18" charset="0"/>
              </a:rPr>
              <a:t>Dec. 17</a:t>
            </a:r>
            <a:r>
              <a:rPr lang="en-US" sz="2000" baseline="30000" dirty="0">
                <a:latin typeface="Times New Roman" pitchFamily="18" charset="0"/>
              </a:rPr>
              <a:t>th</a:t>
            </a:r>
            <a:r>
              <a:rPr lang="en-US" sz="2000" dirty="0">
                <a:latin typeface="Times New Roman" pitchFamily="18" charset="0"/>
              </a:rPr>
              <a:t>, 2025.  Wednesday 1:30pm-6pm</a:t>
            </a:r>
          </a:p>
          <a:p>
            <a:pPr algn="ctr"/>
            <a:r>
              <a:rPr lang="en-US" sz="2000" dirty="0">
                <a:latin typeface="Times New Roman" pitchFamily="18" charset="0"/>
              </a:rPr>
              <a:t>In person ICFDA2025 tutorial (4 hours) on </a:t>
            </a:r>
            <a:r>
              <a:rPr lang="en-US" sz="2000" b="1" dirty="0">
                <a:latin typeface="Times New Roman" pitchFamily="18" charset="0"/>
              </a:rPr>
              <a:t>Applied Fractional Calculus in Big Data and Machine Learning (AFC4BD+ML) (II) </a:t>
            </a:r>
            <a:endParaRPr lang="en-US" sz="2000" dirty="0">
              <a:latin typeface="Times New Roman" pitchFamily="18" charset="0"/>
            </a:endParaRPr>
          </a:p>
        </p:txBody>
      </p:sp>
      <p:sp>
        <p:nvSpPr>
          <p:cNvPr id="8" name="Rectangle 3"/>
          <p:cNvSpPr txBox="1">
            <a:spLocks noChangeArrowheads="1"/>
          </p:cNvSpPr>
          <p:nvPr/>
        </p:nvSpPr>
        <p:spPr bwMode="auto">
          <a:xfrm>
            <a:off x="-36512" y="2990742"/>
            <a:ext cx="9144000" cy="1106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defRPr>
            </a:lvl2pPr>
            <a:lvl3pPr marL="914400" indent="0" algn="ctr" rtl="0" eaLnBrk="0" fontAlgn="base" hangingPunct="0">
              <a:spcBef>
                <a:spcPct val="20000"/>
              </a:spcBef>
              <a:spcAft>
                <a:spcPct val="0"/>
              </a:spcAft>
              <a:buNone/>
              <a:defRPr sz="2400">
                <a:solidFill>
                  <a:schemeClr val="tx1"/>
                </a:solidFill>
                <a:latin typeface="+mn-lt"/>
              </a:defRPr>
            </a:lvl3pPr>
            <a:lvl4pPr marL="1371600" indent="0" algn="ctr" rtl="0" eaLnBrk="0" fontAlgn="base" hangingPunct="0">
              <a:spcBef>
                <a:spcPct val="20000"/>
              </a:spcBef>
              <a:spcAft>
                <a:spcPct val="0"/>
              </a:spcAft>
              <a:buNone/>
              <a:defRPr sz="2000">
                <a:solidFill>
                  <a:schemeClr val="tx1"/>
                </a:solidFill>
                <a:latin typeface="+mn-lt"/>
              </a:defRPr>
            </a:lvl4pPr>
            <a:lvl5pPr marL="1828800" indent="0" algn="ctr" rtl="0" eaLnBrk="0" fontAlgn="base" hangingPunct="0">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r>
              <a:rPr lang="en-US" sz="4000" b="1" dirty="0">
                <a:solidFill>
                  <a:srgbClr val="FF0000"/>
                </a:solidFill>
              </a:rPr>
              <a:t>Applied Fractional Calculus in Big Data &amp; Machine Learning (AFC4BD+ML) II</a:t>
            </a:r>
          </a:p>
        </p:txBody>
      </p:sp>
      <p:pic>
        <p:nvPicPr>
          <p:cNvPr id="1026" name="Picture 2">
            <a:extLst>
              <a:ext uri="{FF2B5EF4-FFF2-40B4-BE49-F238E27FC236}">
                <a16:creationId xmlns:a16="http://schemas.microsoft.com/office/drawing/2014/main" id="{78990EBA-6520-9822-D2BF-18FADA85ED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00" y="711850"/>
            <a:ext cx="9144000" cy="2363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10388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13575" y="2555326"/>
            <a:ext cx="9144000" cy="2232247"/>
          </a:xfrm>
        </p:spPr>
        <p:txBody>
          <a:bodyPr/>
          <a:lstStyle/>
          <a:p>
            <a:pPr eaLnBrk="1" hangingPunct="1">
              <a:lnSpc>
                <a:spcPct val="90000"/>
              </a:lnSpc>
            </a:pPr>
            <a:r>
              <a:rPr lang="en-US" sz="2400" dirty="0"/>
              <a:t>YangQuan Chen, Ph.D., Director, </a:t>
            </a:r>
          </a:p>
          <a:p>
            <a:pPr eaLnBrk="1" hangingPunct="1">
              <a:lnSpc>
                <a:spcPct val="90000"/>
              </a:lnSpc>
            </a:pPr>
            <a:r>
              <a:rPr lang="en-US" sz="2400" b="1" cap="all" spc="-150" dirty="0">
                <a:solidFill>
                  <a:srgbClr val="00FF00"/>
                </a:solidFill>
                <a:effectLst>
                  <a:outerShdw blurRad="38100" dist="38100" dir="2700000" algn="tl">
                    <a:srgbClr val="000000">
                      <a:alpha val="43137"/>
                    </a:srgbClr>
                  </a:outerShdw>
                </a:effectLst>
                <a:latin typeface="Belgium" pitchFamily="82" charset="0"/>
              </a:rPr>
              <a:t>MESA </a:t>
            </a:r>
            <a:r>
              <a:rPr lang="en-US" sz="2400" b="1" dirty="0"/>
              <a:t>(Mechatronics, Embedded Systems and Automation)</a:t>
            </a:r>
            <a:r>
              <a:rPr lang="en-US" sz="2400" b="1" cap="all" spc="-150" dirty="0">
                <a:solidFill>
                  <a:srgbClr val="00FF00"/>
                </a:solidFill>
                <a:effectLst>
                  <a:outerShdw blurRad="38100" dist="38100" dir="2700000" algn="tl">
                    <a:srgbClr val="000000">
                      <a:alpha val="43137"/>
                    </a:srgbClr>
                  </a:outerShdw>
                </a:effectLst>
                <a:latin typeface="Belgium" pitchFamily="82" charset="0"/>
              </a:rPr>
              <a:t>Lab</a:t>
            </a:r>
            <a:endParaRPr lang="en-US" sz="2400" b="1" spc="300" dirty="0">
              <a:solidFill>
                <a:srgbClr val="00FF00"/>
              </a:solidFill>
              <a:latin typeface="Mistral" pitchFamily="66" charset="0"/>
            </a:endParaRPr>
          </a:p>
          <a:p>
            <a:pPr eaLnBrk="1" hangingPunct="1">
              <a:lnSpc>
                <a:spcPct val="90000"/>
              </a:lnSpc>
            </a:pPr>
            <a:r>
              <a:rPr lang="en-US" sz="2400" b="1" dirty="0"/>
              <a:t>MAE/EECS, School of Engineering,</a:t>
            </a:r>
          </a:p>
          <a:p>
            <a:pPr eaLnBrk="1" hangingPunct="1">
              <a:lnSpc>
                <a:spcPct val="90000"/>
              </a:lnSpc>
            </a:pPr>
            <a:r>
              <a:rPr lang="en-US" sz="2400" b="1" dirty="0"/>
              <a:t>University of California, Merced</a:t>
            </a:r>
            <a:endParaRPr lang="en-US" sz="2400" dirty="0"/>
          </a:p>
          <a:p>
            <a:pPr eaLnBrk="1" hangingPunct="1">
              <a:lnSpc>
                <a:spcPct val="90000"/>
              </a:lnSpc>
            </a:pPr>
            <a:r>
              <a:rPr lang="en-US" sz="2400" b="1" dirty="0"/>
              <a:t>E</a:t>
            </a:r>
            <a:r>
              <a:rPr lang="en-US" sz="2400" dirty="0"/>
              <a:t>: </a:t>
            </a:r>
            <a:r>
              <a:rPr lang="en-US" sz="2400" dirty="0">
                <a:latin typeface="Garamond" pitchFamily="18" charset="0"/>
              </a:rPr>
              <a:t>yqchen@ieee.org</a:t>
            </a:r>
            <a:r>
              <a:rPr lang="en-US" sz="2400" dirty="0"/>
              <a:t>; </a:t>
            </a:r>
            <a:r>
              <a:rPr lang="en-US" sz="2400" i="1" dirty="0"/>
              <a:t>or</a:t>
            </a:r>
            <a:r>
              <a:rPr lang="en-US" sz="2400" dirty="0"/>
              <a:t>, yangquan.chen@ucmerced.edu</a:t>
            </a:r>
          </a:p>
          <a:p>
            <a:pPr eaLnBrk="1" hangingPunct="1">
              <a:lnSpc>
                <a:spcPct val="90000"/>
              </a:lnSpc>
            </a:pPr>
            <a:r>
              <a:rPr lang="en-US" sz="2400" b="1" dirty="0"/>
              <a:t>T</a:t>
            </a:r>
            <a:r>
              <a:rPr lang="en-US" sz="2400" dirty="0"/>
              <a:t>: (</a:t>
            </a:r>
            <a:r>
              <a:rPr lang="en-US" sz="2400" dirty="0">
                <a:sym typeface="Wingdings" pitchFamily="2" charset="2"/>
              </a:rPr>
              <a:t>209)228-4672; </a:t>
            </a:r>
            <a:r>
              <a:rPr lang="en-US" sz="2400" b="1" dirty="0">
                <a:sym typeface="Wingdings" pitchFamily="2" charset="2"/>
              </a:rPr>
              <a:t>O</a:t>
            </a:r>
            <a:r>
              <a:rPr lang="en-US" sz="2400" dirty="0">
                <a:sym typeface="Wingdings" pitchFamily="2" charset="2"/>
              </a:rPr>
              <a:t>: SRE-327; </a:t>
            </a:r>
            <a:r>
              <a:rPr lang="en-US" sz="2400" b="1" dirty="0">
                <a:sym typeface="Wingdings" pitchFamily="2" charset="2"/>
              </a:rPr>
              <a:t>Lab</a:t>
            </a:r>
            <a:r>
              <a:rPr lang="en-US" sz="2400" dirty="0">
                <a:sym typeface="Wingdings" pitchFamily="2" charset="2"/>
              </a:rPr>
              <a:t>: Castle #22 (</a:t>
            </a:r>
            <a:r>
              <a:rPr lang="en-US" sz="2400" b="1" dirty="0">
                <a:sym typeface="Wingdings" pitchFamily="2" charset="2"/>
              </a:rPr>
              <a:t>T</a:t>
            </a:r>
            <a:r>
              <a:rPr lang="en-US" sz="2400" dirty="0">
                <a:sym typeface="Wingdings" pitchFamily="2" charset="2"/>
              </a:rPr>
              <a:t>: 228-4398)</a:t>
            </a:r>
            <a:endParaRPr lang="en-US" sz="1800" b="1" dirty="0"/>
          </a:p>
          <a:p>
            <a:pPr eaLnBrk="1" hangingPunct="1">
              <a:lnSpc>
                <a:spcPct val="90000"/>
              </a:lnSpc>
            </a:pPr>
            <a:endParaRPr lang="en-US" sz="2000" dirty="0"/>
          </a:p>
        </p:txBody>
      </p:sp>
      <p:sp>
        <p:nvSpPr>
          <p:cNvPr id="2052" name="Text Box 4"/>
          <p:cNvSpPr txBox="1">
            <a:spLocks noChangeArrowheads="1"/>
          </p:cNvSpPr>
          <p:nvPr/>
        </p:nvSpPr>
        <p:spPr bwMode="auto">
          <a:xfrm>
            <a:off x="-1588" y="5445224"/>
            <a:ext cx="91455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a:r>
              <a:rPr lang="en-US" dirty="0">
                <a:latin typeface="+mn-lt"/>
              </a:rPr>
              <a:t> 6:00am-7:00am Friday, Dec. 5th, 2025</a:t>
            </a:r>
          </a:p>
          <a:p>
            <a:pPr algn="ctr"/>
            <a:r>
              <a:rPr lang="en-US" b="1" dirty="0">
                <a:solidFill>
                  <a:srgbClr val="CC00CC"/>
                </a:solidFill>
                <a:latin typeface="+mn-lt"/>
              </a:rPr>
              <a:t>online</a:t>
            </a:r>
            <a:endParaRPr lang="en-US" b="1" dirty="0">
              <a:latin typeface="+mn-lt"/>
            </a:endParaRPr>
          </a:p>
        </p:txBody>
      </p:sp>
      <p:sp>
        <p:nvSpPr>
          <p:cNvPr id="8" name="Rectangle 3"/>
          <p:cNvSpPr txBox="1">
            <a:spLocks noChangeArrowheads="1"/>
          </p:cNvSpPr>
          <p:nvPr/>
        </p:nvSpPr>
        <p:spPr bwMode="auto">
          <a:xfrm>
            <a:off x="13575" y="1361809"/>
            <a:ext cx="9144000" cy="602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defRPr>
            </a:lvl2pPr>
            <a:lvl3pPr marL="914400" indent="0" algn="ctr" rtl="0" eaLnBrk="0" fontAlgn="base" hangingPunct="0">
              <a:spcBef>
                <a:spcPct val="20000"/>
              </a:spcBef>
              <a:spcAft>
                <a:spcPct val="0"/>
              </a:spcAft>
              <a:buNone/>
              <a:defRPr sz="2400">
                <a:solidFill>
                  <a:schemeClr val="tx1"/>
                </a:solidFill>
                <a:latin typeface="+mn-lt"/>
              </a:defRPr>
            </a:lvl3pPr>
            <a:lvl4pPr marL="1371600" indent="0" algn="ctr" rtl="0" eaLnBrk="0" fontAlgn="base" hangingPunct="0">
              <a:spcBef>
                <a:spcPct val="20000"/>
              </a:spcBef>
              <a:spcAft>
                <a:spcPct val="0"/>
              </a:spcAft>
              <a:buNone/>
              <a:defRPr sz="2000">
                <a:solidFill>
                  <a:schemeClr val="tx1"/>
                </a:solidFill>
                <a:latin typeface="+mn-lt"/>
              </a:defRPr>
            </a:lvl4pPr>
            <a:lvl5pPr marL="1828800" indent="0" algn="ctr" rtl="0" eaLnBrk="0" fontAlgn="base" hangingPunct="0">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r>
              <a:rPr lang="en-US" b="1" dirty="0">
                <a:solidFill>
                  <a:srgbClr val="FF0000"/>
                </a:solidFill>
              </a:rPr>
              <a:t>Roughness-informed machine learning by fractal and fractional calculi</a:t>
            </a:r>
          </a:p>
        </p:txBody>
      </p:sp>
      <p:pic>
        <p:nvPicPr>
          <p:cNvPr id="4" name="Picture 3">
            <a:extLst>
              <a:ext uri="{FF2B5EF4-FFF2-40B4-BE49-F238E27FC236}">
                <a16:creationId xmlns:a16="http://schemas.microsoft.com/office/drawing/2014/main" id="{2F4B8FB3-D6EA-9F09-9241-2611B1102BB4}"/>
              </a:ext>
            </a:extLst>
          </p:cNvPr>
          <p:cNvPicPr>
            <a:picLocks noChangeAspect="1"/>
          </p:cNvPicPr>
          <p:nvPr/>
        </p:nvPicPr>
        <p:blipFill>
          <a:blip r:embed="rId3"/>
          <a:stretch>
            <a:fillRect/>
          </a:stretch>
        </p:blipFill>
        <p:spPr>
          <a:xfrm>
            <a:off x="3131840" y="23457"/>
            <a:ext cx="3816424" cy="826522"/>
          </a:xfrm>
          <a:prstGeom prst="rect">
            <a:avLst/>
          </a:prstGeom>
        </p:spPr>
      </p:pic>
      <p:pic>
        <p:nvPicPr>
          <p:cNvPr id="6" name="Picture 5">
            <a:extLst>
              <a:ext uri="{FF2B5EF4-FFF2-40B4-BE49-F238E27FC236}">
                <a16:creationId xmlns:a16="http://schemas.microsoft.com/office/drawing/2014/main" id="{34EB0CC0-B9E7-A62E-CB8E-BB33C52EA3D1}"/>
              </a:ext>
            </a:extLst>
          </p:cNvPr>
          <p:cNvPicPr>
            <a:picLocks noChangeAspect="1"/>
          </p:cNvPicPr>
          <p:nvPr/>
        </p:nvPicPr>
        <p:blipFill>
          <a:blip r:embed="rId4"/>
          <a:stretch>
            <a:fillRect/>
          </a:stretch>
        </p:blipFill>
        <p:spPr>
          <a:xfrm>
            <a:off x="2934919" y="692727"/>
            <a:ext cx="4210266" cy="641383"/>
          </a:xfrm>
          <a:prstGeom prst="rect">
            <a:avLst/>
          </a:prstGeom>
        </p:spPr>
      </p:pic>
    </p:spTree>
    <p:extLst>
      <p:ext uri="{BB962C8B-B14F-4D97-AF65-F5344CB8AC3E}">
        <p14:creationId xmlns:p14="http://schemas.microsoft.com/office/powerpoint/2010/main" val="29720973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748A1-C982-637D-E1FF-245E1A40C2F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5D8AA1C-7888-9A53-CF76-0E39EC0AE660}"/>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C6D03146-2DD5-6A8F-4F64-146ADC003715}"/>
              </a:ext>
            </a:extLst>
          </p:cNvPr>
          <p:cNvSpPr>
            <a:spLocks noGrp="1"/>
          </p:cNvSpPr>
          <p:nvPr>
            <p:ph type="dt" sz="half" idx="10"/>
          </p:nvPr>
        </p:nvSpPr>
        <p:spPr/>
        <p:txBody>
          <a:bodyPr/>
          <a:lstStyle/>
          <a:p>
            <a:pPr>
              <a:defRPr/>
            </a:pPr>
            <a:fld id="{7C0A942B-10E3-442A-B843-2E684A281EE5}" type="datetime1">
              <a:rPr lang="en-US" smtClean="0"/>
              <a:t>4/17/2026</a:t>
            </a:fld>
            <a:endParaRPr lang="en-US"/>
          </a:p>
        </p:txBody>
      </p:sp>
      <p:sp>
        <p:nvSpPr>
          <p:cNvPr id="5" name="Footer Placeholder 4">
            <a:extLst>
              <a:ext uri="{FF2B5EF4-FFF2-40B4-BE49-F238E27FC236}">
                <a16:creationId xmlns:a16="http://schemas.microsoft.com/office/drawing/2014/main" id="{0A1B0AD2-82BE-9310-D0C4-1E6BA96D051E}"/>
              </a:ext>
            </a:extLst>
          </p:cNvPr>
          <p:cNvSpPr>
            <a:spLocks noGrp="1"/>
          </p:cNvSpPr>
          <p:nvPr>
            <p:ph type="ftr" sz="quarter" idx="11"/>
          </p:nvPr>
        </p:nvSpPr>
        <p:spPr/>
        <p:txBody>
          <a:bodyPr/>
          <a:lstStyle/>
          <a:p>
            <a:pPr>
              <a:defRPr/>
            </a:pPr>
            <a:r>
              <a:rPr lang="en-US" altLang="zh-CN"/>
              <a:t>CT4ML (Control Theory for Machine Learning) - NorCal Control 2026 (15 min.)</a:t>
            </a:r>
            <a:endParaRPr lang="en-US"/>
          </a:p>
        </p:txBody>
      </p:sp>
      <p:sp>
        <p:nvSpPr>
          <p:cNvPr id="6" name="Slide Number Placeholder 5">
            <a:extLst>
              <a:ext uri="{FF2B5EF4-FFF2-40B4-BE49-F238E27FC236}">
                <a16:creationId xmlns:a16="http://schemas.microsoft.com/office/drawing/2014/main" id="{4B237FAF-2EC9-4090-A6C4-63A4E17034B3}"/>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66</a:t>
            </a:fld>
            <a:r>
              <a:rPr lang="en-US"/>
              <a:t>/1024</a:t>
            </a:r>
          </a:p>
        </p:txBody>
      </p:sp>
      <p:pic>
        <p:nvPicPr>
          <p:cNvPr id="8" name="Picture 7">
            <a:extLst>
              <a:ext uri="{FF2B5EF4-FFF2-40B4-BE49-F238E27FC236}">
                <a16:creationId xmlns:a16="http://schemas.microsoft.com/office/drawing/2014/main" id="{ECEF97AF-FB85-7FB7-D1E5-194B2203EB3E}"/>
              </a:ext>
            </a:extLst>
          </p:cNvPr>
          <p:cNvPicPr>
            <a:picLocks noChangeAspect="1"/>
          </p:cNvPicPr>
          <p:nvPr/>
        </p:nvPicPr>
        <p:blipFill>
          <a:blip r:embed="rId2"/>
          <a:stretch>
            <a:fillRect/>
          </a:stretch>
        </p:blipFill>
        <p:spPr>
          <a:xfrm>
            <a:off x="467832" y="2658"/>
            <a:ext cx="8208335" cy="6852684"/>
          </a:xfrm>
          <a:prstGeom prst="rect">
            <a:avLst/>
          </a:prstGeom>
        </p:spPr>
      </p:pic>
    </p:spTree>
    <p:extLst>
      <p:ext uri="{BB962C8B-B14F-4D97-AF65-F5344CB8AC3E}">
        <p14:creationId xmlns:p14="http://schemas.microsoft.com/office/powerpoint/2010/main" val="3170419851"/>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E6CD8-240D-92E3-3462-DF7C3F01A55D}"/>
              </a:ext>
            </a:extLst>
          </p:cNvPr>
          <p:cNvSpPr>
            <a:spLocks noGrp="1"/>
          </p:cNvSpPr>
          <p:nvPr>
            <p:ph type="title"/>
          </p:nvPr>
        </p:nvSpPr>
        <p:spPr>
          <a:xfrm>
            <a:off x="0" y="765175"/>
            <a:ext cx="9144000" cy="359569"/>
          </a:xfrm>
        </p:spPr>
        <p:txBody>
          <a:bodyPr/>
          <a:lstStyle/>
          <a:p>
            <a:r>
              <a:rPr lang="en-US" sz="4000" dirty="0">
                <a:solidFill>
                  <a:schemeClr val="tx1"/>
                </a:solidFill>
                <a:highlight>
                  <a:srgbClr val="FF0000"/>
                </a:highlight>
              </a:rPr>
              <a:t>Work in prog. (presented @ ICFDA2025)</a:t>
            </a:r>
          </a:p>
        </p:txBody>
      </p:sp>
      <p:sp>
        <p:nvSpPr>
          <p:cNvPr id="4" name="Date Placeholder 3">
            <a:extLst>
              <a:ext uri="{FF2B5EF4-FFF2-40B4-BE49-F238E27FC236}">
                <a16:creationId xmlns:a16="http://schemas.microsoft.com/office/drawing/2014/main" id="{8DDDAD5D-1B5B-DCFF-AE59-26CF3AF4631E}"/>
              </a:ext>
            </a:extLst>
          </p:cNvPr>
          <p:cNvSpPr>
            <a:spLocks noGrp="1"/>
          </p:cNvSpPr>
          <p:nvPr>
            <p:ph type="dt" sz="half" idx="10"/>
          </p:nvPr>
        </p:nvSpPr>
        <p:spPr/>
        <p:txBody>
          <a:bodyPr/>
          <a:lstStyle/>
          <a:p>
            <a:pPr>
              <a:defRPr/>
            </a:pPr>
            <a:fld id="{6C231287-F34E-40D7-B222-A1B7FF84B1DD}" type="datetime1">
              <a:rPr lang="en-US" smtClean="0"/>
              <a:t>4/17/2026</a:t>
            </a:fld>
            <a:endParaRPr lang="en-US"/>
          </a:p>
        </p:txBody>
      </p:sp>
      <p:sp>
        <p:nvSpPr>
          <p:cNvPr id="5" name="Footer Placeholder 4">
            <a:extLst>
              <a:ext uri="{FF2B5EF4-FFF2-40B4-BE49-F238E27FC236}">
                <a16:creationId xmlns:a16="http://schemas.microsoft.com/office/drawing/2014/main" id="{68F67B43-2B5E-1417-A04A-6B7DBC0F6427}"/>
              </a:ext>
            </a:extLst>
          </p:cNvPr>
          <p:cNvSpPr>
            <a:spLocks noGrp="1"/>
          </p:cNvSpPr>
          <p:nvPr>
            <p:ph type="ftr" sz="quarter" idx="11"/>
          </p:nvPr>
        </p:nvSpPr>
        <p:spPr/>
        <p:txBody>
          <a:bodyPr/>
          <a:lstStyle/>
          <a:p>
            <a:pPr>
              <a:defRPr/>
            </a:pPr>
            <a:r>
              <a:rPr lang="en-US" altLang="zh-CN"/>
              <a:t>CT4ML (Control Theory for Machine Learning) - NorCal Control 2026 (15 min.)</a:t>
            </a:r>
            <a:endParaRPr lang="en-US"/>
          </a:p>
        </p:txBody>
      </p:sp>
      <p:sp>
        <p:nvSpPr>
          <p:cNvPr id="6" name="Slide Number Placeholder 5">
            <a:extLst>
              <a:ext uri="{FF2B5EF4-FFF2-40B4-BE49-F238E27FC236}">
                <a16:creationId xmlns:a16="http://schemas.microsoft.com/office/drawing/2014/main" id="{1058E288-FCA4-A973-6525-76A47F825A76}"/>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67</a:t>
            </a:fld>
            <a:r>
              <a:rPr lang="en-US"/>
              <a:t>/1024</a:t>
            </a:r>
          </a:p>
        </p:txBody>
      </p:sp>
      <p:pic>
        <p:nvPicPr>
          <p:cNvPr id="7" name="Picture 6">
            <a:extLst>
              <a:ext uri="{FF2B5EF4-FFF2-40B4-BE49-F238E27FC236}">
                <a16:creationId xmlns:a16="http://schemas.microsoft.com/office/drawing/2014/main" id="{05AA2310-129A-502D-FA9D-CA1083461670}"/>
              </a:ext>
            </a:extLst>
          </p:cNvPr>
          <p:cNvPicPr>
            <a:picLocks noChangeAspect="1"/>
          </p:cNvPicPr>
          <p:nvPr/>
        </p:nvPicPr>
        <p:blipFill>
          <a:blip r:embed="rId2"/>
          <a:stretch>
            <a:fillRect/>
          </a:stretch>
        </p:blipFill>
        <p:spPr>
          <a:xfrm>
            <a:off x="845363" y="1269206"/>
            <a:ext cx="7308812" cy="6387902"/>
          </a:xfrm>
          <a:prstGeom prst="rect">
            <a:avLst/>
          </a:prstGeom>
        </p:spPr>
      </p:pic>
    </p:spTree>
    <p:extLst>
      <p:ext uri="{BB962C8B-B14F-4D97-AF65-F5344CB8AC3E}">
        <p14:creationId xmlns:p14="http://schemas.microsoft.com/office/powerpoint/2010/main" val="22836043"/>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F09F8-F0A3-1B4B-9CBD-416A60C5FD02}"/>
              </a:ext>
            </a:extLst>
          </p:cNvPr>
          <p:cNvSpPr>
            <a:spLocks noGrp="1"/>
          </p:cNvSpPr>
          <p:nvPr>
            <p:ph type="title"/>
          </p:nvPr>
        </p:nvSpPr>
        <p:spPr/>
        <p:txBody>
          <a:bodyPr/>
          <a:lstStyle/>
          <a:p>
            <a:r>
              <a:rPr lang="en-US" dirty="0"/>
              <a:t>FOCT4ML</a:t>
            </a:r>
          </a:p>
        </p:txBody>
      </p:sp>
      <p:sp>
        <p:nvSpPr>
          <p:cNvPr id="3" name="Content Placeholder 2">
            <a:extLst>
              <a:ext uri="{FF2B5EF4-FFF2-40B4-BE49-F238E27FC236}">
                <a16:creationId xmlns:a16="http://schemas.microsoft.com/office/drawing/2014/main" id="{4EB79EF2-3F4C-26ED-1D97-B95EB22C112E}"/>
              </a:ext>
            </a:extLst>
          </p:cNvPr>
          <p:cNvSpPr>
            <a:spLocks noGrp="1"/>
          </p:cNvSpPr>
          <p:nvPr>
            <p:ph idx="1"/>
          </p:nvPr>
        </p:nvSpPr>
        <p:spPr/>
        <p:txBody>
          <a:bodyPr/>
          <a:lstStyle/>
          <a:p>
            <a:r>
              <a:rPr lang="en-US" dirty="0"/>
              <a:t>Coming </a:t>
            </a:r>
          </a:p>
        </p:txBody>
      </p:sp>
      <p:sp>
        <p:nvSpPr>
          <p:cNvPr id="4" name="Date Placeholder 3">
            <a:extLst>
              <a:ext uri="{FF2B5EF4-FFF2-40B4-BE49-F238E27FC236}">
                <a16:creationId xmlns:a16="http://schemas.microsoft.com/office/drawing/2014/main" id="{A3F242E4-CB61-8A9E-307E-4E7E4BE46BD7}"/>
              </a:ext>
            </a:extLst>
          </p:cNvPr>
          <p:cNvSpPr>
            <a:spLocks noGrp="1"/>
          </p:cNvSpPr>
          <p:nvPr>
            <p:ph type="dt" sz="half" idx="10"/>
          </p:nvPr>
        </p:nvSpPr>
        <p:spPr/>
        <p:txBody>
          <a:bodyPr/>
          <a:lstStyle/>
          <a:p>
            <a:pPr>
              <a:defRPr/>
            </a:pPr>
            <a:fld id="{0DD9706A-52D7-406E-B383-86D939DD2BB5}" type="datetime1">
              <a:rPr lang="en-US" smtClean="0"/>
              <a:t>4/17/2026</a:t>
            </a:fld>
            <a:endParaRPr lang="en-US"/>
          </a:p>
        </p:txBody>
      </p:sp>
      <p:sp>
        <p:nvSpPr>
          <p:cNvPr id="5" name="Footer Placeholder 4">
            <a:extLst>
              <a:ext uri="{FF2B5EF4-FFF2-40B4-BE49-F238E27FC236}">
                <a16:creationId xmlns:a16="http://schemas.microsoft.com/office/drawing/2014/main" id="{B15C037F-AFBD-4C5A-557D-938718F7A699}"/>
              </a:ext>
            </a:extLst>
          </p:cNvPr>
          <p:cNvSpPr>
            <a:spLocks noGrp="1"/>
          </p:cNvSpPr>
          <p:nvPr>
            <p:ph type="ftr" sz="quarter" idx="11"/>
          </p:nvPr>
        </p:nvSpPr>
        <p:spPr/>
        <p:txBody>
          <a:bodyPr/>
          <a:lstStyle/>
          <a:p>
            <a:pPr>
              <a:defRPr/>
            </a:pPr>
            <a:r>
              <a:rPr lang="en-US"/>
              <a:t>CT4ML (Control Theory for Machine Learning) - NorCal Control 2026 (15 min.)</a:t>
            </a:r>
          </a:p>
        </p:txBody>
      </p:sp>
      <p:sp>
        <p:nvSpPr>
          <p:cNvPr id="6" name="Slide Number Placeholder 5">
            <a:extLst>
              <a:ext uri="{FF2B5EF4-FFF2-40B4-BE49-F238E27FC236}">
                <a16:creationId xmlns:a16="http://schemas.microsoft.com/office/drawing/2014/main" id="{C0C01F26-AF68-C332-B630-A53136795948}"/>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68</a:t>
            </a:fld>
            <a:r>
              <a:rPr lang="en-US"/>
              <a:t>/1024</a:t>
            </a:r>
          </a:p>
        </p:txBody>
      </p:sp>
    </p:spTree>
    <p:extLst>
      <p:ext uri="{BB962C8B-B14F-4D97-AF65-F5344CB8AC3E}">
        <p14:creationId xmlns:p14="http://schemas.microsoft.com/office/powerpoint/2010/main" val="1888411497"/>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DBB4DB78-90B8-56C5-4290-7ED0F5B591E0}"/>
              </a:ext>
            </a:extLst>
          </p:cNvPr>
          <p:cNvSpPr>
            <a:spLocks noGrp="1"/>
          </p:cNvSpPr>
          <p:nvPr>
            <p:ph type="body" sz="quarter" idx="11"/>
          </p:nvPr>
        </p:nvSpPr>
        <p:spPr>
          <a:xfrm>
            <a:off x="1577474" y="3072636"/>
            <a:ext cx="2871446" cy="498598"/>
          </a:xfrm>
        </p:spPr>
        <p:txBody>
          <a:bodyPr/>
          <a:lstStyle/>
          <a:p>
            <a:pPr>
              <a:spcAft>
                <a:spcPts val="0"/>
              </a:spcAft>
            </a:pPr>
            <a:r>
              <a:rPr lang="en-GB" sz="1200" b="1" dirty="0">
                <a:latin typeface="Palatino Linotype" panose="02040502050505030304" pitchFamily="18" charset="0"/>
                <a:ea typeface="Calibri" panose="020F0502020204030204" pitchFamily="34" charset="0"/>
                <a:cs typeface="Calibri" panose="020F0502020204030204" pitchFamily="34" charset="0"/>
              </a:rPr>
              <a:t>Editor-in-Chief: </a:t>
            </a:r>
            <a:r>
              <a:rPr lang="en-GB" sz="1200" dirty="0">
                <a:latin typeface="Palatino Linotype" panose="02040502050505030304" pitchFamily="18" charset="0"/>
                <a:ea typeface="Calibri" panose="020F0502020204030204" pitchFamily="34" charset="0"/>
                <a:cs typeface="Calibri" panose="020F0502020204030204" pitchFamily="34" charset="0"/>
              </a:rPr>
              <a:t>Prof. </a:t>
            </a:r>
            <a:r>
              <a:rPr lang="en-GB" sz="1200" dirty="0" err="1">
                <a:latin typeface="Palatino Linotype" panose="02040502050505030304" pitchFamily="18" charset="0"/>
                <a:ea typeface="Calibri" panose="020F0502020204030204" pitchFamily="34" charset="0"/>
                <a:cs typeface="Calibri" panose="020F0502020204030204" pitchFamily="34" charset="0"/>
              </a:rPr>
              <a:t>Dr.</a:t>
            </a:r>
            <a:r>
              <a:rPr lang="en-GB" sz="1200" dirty="0">
                <a:latin typeface="Palatino Linotype" panose="02040502050505030304" pitchFamily="18" charset="0"/>
                <a:ea typeface="Calibri" panose="020F0502020204030204" pitchFamily="34" charset="0"/>
                <a:cs typeface="Calibri" panose="020F0502020204030204" pitchFamily="34" charset="0"/>
              </a:rPr>
              <a:t> Carlo </a:t>
            </a:r>
            <a:r>
              <a:rPr lang="en-GB" sz="1200" dirty="0" err="1">
                <a:latin typeface="Palatino Linotype" panose="02040502050505030304" pitchFamily="18" charset="0"/>
                <a:ea typeface="Calibri" panose="020F0502020204030204" pitchFamily="34" charset="0"/>
                <a:cs typeface="Calibri" panose="020F0502020204030204" pitchFamily="34" charset="0"/>
              </a:rPr>
              <a:t>Cattani</a:t>
            </a:r>
            <a:endParaRPr lang="en-GB" sz="1200" dirty="0">
              <a:latin typeface="Palatino Linotype" panose="02040502050505030304" pitchFamily="18" charset="0"/>
              <a:ea typeface="Calibri" panose="020F0502020204030204" pitchFamily="34" charset="0"/>
              <a:cs typeface="Calibri" panose="020F0502020204030204" pitchFamily="34" charset="0"/>
            </a:endParaRPr>
          </a:p>
          <a:p>
            <a:r>
              <a:rPr lang="en-US" sz="1200" dirty="0">
                <a:solidFill>
                  <a:srgbClr val="222222"/>
                </a:solidFill>
                <a:highlight>
                  <a:srgbClr val="FFFFFF"/>
                </a:highlight>
                <a:latin typeface="Palatino Linotype" panose="02040502050505030304" pitchFamily="18" charset="0"/>
                <a:ea typeface="Calibri" panose="020F0502020204030204" pitchFamily="34" charset="0"/>
                <a:cs typeface="Calibri" panose="020F0502020204030204" pitchFamily="34" charset="0"/>
              </a:rPr>
              <a:t>University of </a:t>
            </a:r>
            <a:r>
              <a:rPr lang="en-US" sz="1200" dirty="0" err="1">
                <a:solidFill>
                  <a:srgbClr val="222222"/>
                </a:solidFill>
                <a:highlight>
                  <a:srgbClr val="FFFFFF"/>
                </a:highlight>
                <a:latin typeface="Palatino Linotype" panose="02040502050505030304" pitchFamily="18" charset="0"/>
                <a:ea typeface="Calibri" panose="020F0502020204030204" pitchFamily="34" charset="0"/>
                <a:cs typeface="Calibri" panose="020F0502020204030204" pitchFamily="34" charset="0"/>
              </a:rPr>
              <a:t>Tuscia</a:t>
            </a:r>
            <a:r>
              <a:rPr lang="en-US" sz="1200" dirty="0">
                <a:solidFill>
                  <a:srgbClr val="222222"/>
                </a:solidFill>
                <a:highlight>
                  <a:srgbClr val="FFFFFF"/>
                </a:highlight>
                <a:latin typeface="Palatino Linotype" panose="02040502050505030304" pitchFamily="18" charset="0"/>
                <a:ea typeface="Calibri" panose="020F0502020204030204" pitchFamily="34" charset="0"/>
                <a:cs typeface="Calibri" panose="020F0502020204030204" pitchFamily="34" charset="0"/>
              </a:rPr>
              <a:t>, Italy</a:t>
            </a:r>
            <a:endParaRPr lang="en-US" altLang="zh-CN" sz="1200" dirty="0">
              <a:latin typeface="Palatino Linotype" panose="02040502050505030304" pitchFamily="18" charset="0"/>
              <a:ea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12F9917F-CEA1-28A5-E01F-AC48DA1E6A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84"/>
          <a:stretch>
            <a:fillRect/>
          </a:stretch>
        </p:blipFill>
        <p:spPr bwMode="auto">
          <a:xfrm>
            <a:off x="315629" y="2817209"/>
            <a:ext cx="1052441" cy="1051560"/>
          </a:xfrm>
          <a:custGeom>
            <a:avLst/>
            <a:gdLst>
              <a:gd name="connsiteX0" fmla="*/ 811658 w 1679005"/>
              <a:gd name="connsiteY0" fmla="*/ 0 h 1677600"/>
              <a:gd name="connsiteX1" fmla="*/ 867346 w 1679005"/>
              <a:gd name="connsiteY1" fmla="*/ 0 h 1677600"/>
              <a:gd name="connsiteX2" fmla="*/ 925336 w 1679005"/>
              <a:gd name="connsiteY2" fmla="*/ 2928 h 1677600"/>
              <a:gd name="connsiteX3" fmla="*/ 1679005 w 1679005"/>
              <a:gd name="connsiteY3" fmla="*/ 838097 h 1677600"/>
              <a:gd name="connsiteX4" fmla="*/ 839502 w 1679005"/>
              <a:gd name="connsiteY4" fmla="*/ 1677600 h 1677600"/>
              <a:gd name="connsiteX5" fmla="*/ 4333 w 1679005"/>
              <a:gd name="connsiteY5" fmla="*/ 923931 h 1677600"/>
              <a:gd name="connsiteX6" fmla="*/ 0 w 1679005"/>
              <a:gd name="connsiteY6" fmla="*/ 838117 h 1677600"/>
              <a:gd name="connsiteX7" fmla="*/ 0 w 1679005"/>
              <a:gd name="connsiteY7" fmla="*/ 838077 h 1677600"/>
              <a:gd name="connsiteX8" fmla="*/ 4333 w 1679005"/>
              <a:gd name="connsiteY8" fmla="*/ 752263 h 1677600"/>
              <a:gd name="connsiteX9" fmla="*/ 753668 w 1679005"/>
              <a:gd name="connsiteY9" fmla="*/ 2928 h 167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9005" h="1677600">
                <a:moveTo>
                  <a:pt x="811658" y="0"/>
                </a:moveTo>
                <a:lnTo>
                  <a:pt x="867346" y="0"/>
                </a:lnTo>
                <a:lnTo>
                  <a:pt x="925336" y="2928"/>
                </a:lnTo>
                <a:cubicBezTo>
                  <a:pt x="1348661" y="45919"/>
                  <a:pt x="1679005" y="403430"/>
                  <a:pt x="1679005" y="838097"/>
                </a:cubicBezTo>
                <a:cubicBezTo>
                  <a:pt x="1679005" y="1301742"/>
                  <a:pt x="1303147" y="1677600"/>
                  <a:pt x="839502" y="1677600"/>
                </a:cubicBezTo>
                <a:cubicBezTo>
                  <a:pt x="404835" y="1677600"/>
                  <a:pt x="47324" y="1347256"/>
                  <a:pt x="4333" y="923931"/>
                </a:cubicBezTo>
                <a:lnTo>
                  <a:pt x="0" y="838117"/>
                </a:lnTo>
                <a:lnTo>
                  <a:pt x="0" y="838077"/>
                </a:lnTo>
                <a:lnTo>
                  <a:pt x="4333" y="752263"/>
                </a:lnTo>
                <a:cubicBezTo>
                  <a:pt x="44458" y="357160"/>
                  <a:pt x="358565" y="43053"/>
                  <a:pt x="753668" y="2928"/>
                </a:cubicBezTo>
                <a:close/>
              </a:path>
            </a:pathLst>
          </a:custGeom>
          <a:noFill/>
          <a:extLst>
            <a:ext uri="{909E8E84-426E-40DD-AFC4-6F175D3DCCD1}">
              <a14:hiddenFill xmlns:a14="http://schemas.microsoft.com/office/drawing/2010/main">
                <a:solidFill>
                  <a:srgbClr val="FFFFFF"/>
                </a:solidFill>
              </a14:hiddenFill>
            </a:ext>
          </a:extLst>
        </p:spPr>
      </p:pic>
      <p:pic>
        <p:nvPicPr>
          <p:cNvPr id="40" name="Picture 39" descr="Blue text on a white background&#10;&#10;Description automatically generated">
            <a:extLst>
              <a:ext uri="{FF2B5EF4-FFF2-40B4-BE49-F238E27FC236}">
                <a16:creationId xmlns:a16="http://schemas.microsoft.com/office/drawing/2014/main" id="{45E66A0E-A1D3-37F8-2AB4-FD1FF414A6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922" y="964108"/>
            <a:ext cx="3215056" cy="692441"/>
          </a:xfrm>
          <a:prstGeom prst="rect">
            <a:avLst/>
          </a:prstGeom>
        </p:spPr>
      </p:pic>
      <p:sp>
        <p:nvSpPr>
          <p:cNvPr id="47" name="object 146">
            <a:extLst>
              <a:ext uri="{FF2B5EF4-FFF2-40B4-BE49-F238E27FC236}">
                <a16:creationId xmlns:a16="http://schemas.microsoft.com/office/drawing/2014/main" id="{7744EEC4-0204-4B18-CD23-25ADE79E1009}"/>
              </a:ext>
            </a:extLst>
          </p:cNvPr>
          <p:cNvSpPr/>
          <p:nvPr/>
        </p:nvSpPr>
        <p:spPr>
          <a:xfrm>
            <a:off x="249921" y="1893339"/>
            <a:ext cx="5734507" cy="207812"/>
          </a:xfrm>
          <a:custGeom>
            <a:avLst/>
            <a:gdLst/>
            <a:ahLst/>
            <a:cxnLst/>
            <a:rect l="l" t="t" r="r" b="b"/>
            <a:pathLst>
              <a:path w="3291204" h="558165">
                <a:moveTo>
                  <a:pt x="0" y="557655"/>
                </a:moveTo>
                <a:lnTo>
                  <a:pt x="3291169" y="557655"/>
                </a:lnTo>
                <a:lnTo>
                  <a:pt x="3291169" y="0"/>
                </a:lnTo>
                <a:lnTo>
                  <a:pt x="0" y="0"/>
                </a:lnTo>
                <a:lnTo>
                  <a:pt x="0" y="557655"/>
                </a:lnTo>
                <a:close/>
              </a:path>
            </a:pathLst>
          </a:custGeom>
          <a:solidFill>
            <a:srgbClr val="0070C0"/>
          </a:solidFill>
        </p:spPr>
        <p:txBody>
          <a:bodyPr wrap="square" lIns="0" tIns="0" rIns="0" bIns="0" rtlCol="0"/>
          <a:lstStyle/>
          <a:p>
            <a:pPr algn="ctr" fontAlgn="ctr">
              <a:spcBef>
                <a:spcPts val="450"/>
              </a:spcBef>
            </a:pPr>
            <a:r>
              <a:rPr lang="en-US" sz="1200" b="1" dirty="0">
                <a:solidFill>
                  <a:schemeClr val="bg1"/>
                </a:solidFill>
                <a:latin typeface="Palatino Linotype" panose="02040502050505030304" pitchFamily="18" charset="0"/>
                <a:ea typeface="微软雅黑" panose="020B0503020204020204" pitchFamily="34" charset="-122"/>
              </a:rPr>
              <a:t>Basic Information</a:t>
            </a:r>
            <a:endParaRPr sz="1200" b="1" dirty="0">
              <a:solidFill>
                <a:schemeClr val="bg1"/>
              </a:solidFill>
              <a:latin typeface="Palatino Linotype" panose="02040502050505030304" pitchFamily="18" charset="0"/>
              <a:ea typeface="微软雅黑" panose="020B0503020204020204" pitchFamily="34" charset="-122"/>
            </a:endParaRPr>
          </a:p>
        </p:txBody>
      </p:sp>
      <p:grpSp>
        <p:nvGrpSpPr>
          <p:cNvPr id="60" name="Group 59">
            <a:extLst>
              <a:ext uri="{FF2B5EF4-FFF2-40B4-BE49-F238E27FC236}">
                <a16:creationId xmlns:a16="http://schemas.microsoft.com/office/drawing/2014/main" id="{E6A0AC07-54B4-6337-6597-E2F51CB76975}"/>
              </a:ext>
            </a:extLst>
          </p:cNvPr>
          <p:cNvGrpSpPr/>
          <p:nvPr/>
        </p:nvGrpSpPr>
        <p:grpSpPr>
          <a:xfrm>
            <a:off x="1824889" y="3811251"/>
            <a:ext cx="4204329" cy="1784057"/>
            <a:chOff x="1153771" y="2144408"/>
            <a:chExt cx="7286441" cy="1945381"/>
          </a:xfrm>
        </p:grpSpPr>
        <p:sp>
          <p:nvSpPr>
            <p:cNvPr id="62" name="TextBox 61">
              <a:extLst>
                <a:ext uri="{FF2B5EF4-FFF2-40B4-BE49-F238E27FC236}">
                  <a16:creationId xmlns:a16="http://schemas.microsoft.com/office/drawing/2014/main" id="{23460F63-4375-877F-BE76-58DB92009090}"/>
                </a:ext>
              </a:extLst>
            </p:cNvPr>
            <p:cNvSpPr txBox="1"/>
            <p:nvPr/>
          </p:nvSpPr>
          <p:spPr>
            <a:xfrm>
              <a:off x="1161246" y="2144408"/>
              <a:ext cx="4019293" cy="302047"/>
            </a:xfrm>
            <a:prstGeom prst="rect">
              <a:avLst/>
            </a:prstGeom>
            <a:noFill/>
          </p:spPr>
          <p:txBody>
            <a:bodyPr wrap="none" rtlCol="0">
              <a:spAutoFit/>
            </a:bodyPr>
            <a:lstStyle/>
            <a:p>
              <a:r>
                <a:rPr lang="en-US" altLang="zh-CN" sz="1200" b="1" dirty="0">
                  <a:solidFill>
                    <a:schemeClr val="tx1">
                      <a:lumMod val="85000"/>
                      <a:lumOff val="15000"/>
                    </a:schemeClr>
                  </a:solidFill>
                  <a:latin typeface="+mj-lt"/>
                </a:rPr>
                <a:t>Impact Factor </a:t>
              </a:r>
              <a:r>
                <a:rPr lang="en-US" altLang="zh-CN" sz="1200" b="1" dirty="0">
                  <a:solidFill>
                    <a:srgbClr val="FF0000"/>
                  </a:solidFill>
                  <a:effectLst>
                    <a:outerShdw blurRad="38100" dist="38100" dir="2700000" algn="tl">
                      <a:srgbClr val="000000">
                        <a:alpha val="43137"/>
                      </a:srgbClr>
                    </a:outerShdw>
                  </a:effectLst>
                  <a:latin typeface="+mj-lt"/>
                </a:rPr>
                <a:t>3.3</a:t>
              </a:r>
              <a:r>
                <a:rPr lang="en-US" altLang="zh-CN" sz="1200" b="1" dirty="0">
                  <a:solidFill>
                    <a:schemeClr val="tx1">
                      <a:lumMod val="85000"/>
                      <a:lumOff val="15000"/>
                    </a:schemeClr>
                  </a:solidFill>
                  <a:latin typeface="+mj-lt"/>
                </a:rPr>
                <a:t>; </a:t>
              </a:r>
              <a:r>
                <a:rPr lang="en-US" altLang="zh-CN" sz="1200" b="1" dirty="0" err="1">
                  <a:solidFill>
                    <a:schemeClr val="tx1">
                      <a:lumMod val="85000"/>
                      <a:lumOff val="15000"/>
                    </a:schemeClr>
                  </a:solidFill>
                  <a:latin typeface="+mj-lt"/>
                </a:rPr>
                <a:t>CiteScore</a:t>
              </a:r>
              <a:r>
                <a:rPr lang="en-US" altLang="zh-CN" sz="1200" b="1" dirty="0">
                  <a:solidFill>
                    <a:schemeClr val="tx1">
                      <a:lumMod val="85000"/>
                      <a:lumOff val="15000"/>
                    </a:schemeClr>
                  </a:solidFill>
                  <a:latin typeface="+mj-lt"/>
                </a:rPr>
                <a:t> </a:t>
              </a:r>
              <a:r>
                <a:rPr lang="en-US" altLang="zh-CN" sz="1200" b="1" dirty="0">
                  <a:solidFill>
                    <a:srgbClr val="FF0000"/>
                  </a:solidFill>
                  <a:effectLst>
                    <a:outerShdw blurRad="38100" dist="38100" dir="2700000" algn="tl">
                      <a:srgbClr val="000000">
                        <a:alpha val="43137"/>
                      </a:srgbClr>
                    </a:outerShdw>
                  </a:effectLst>
                  <a:latin typeface="+mj-lt"/>
                </a:rPr>
                <a:t>6.0</a:t>
              </a:r>
              <a:endParaRPr lang="en-US" sz="1200" dirty="0">
                <a:solidFill>
                  <a:srgbClr val="FF0000"/>
                </a:solidFill>
                <a:effectLst>
                  <a:outerShdw blurRad="38100" dist="38100" dir="2700000" algn="tl">
                    <a:srgbClr val="000000">
                      <a:alpha val="43137"/>
                    </a:srgbClr>
                  </a:outerShdw>
                </a:effectLst>
                <a:latin typeface="+mj-lt"/>
              </a:endParaRPr>
            </a:p>
          </p:txBody>
        </p:sp>
        <p:sp>
          <p:nvSpPr>
            <p:cNvPr id="1027" name="TextBox 29">
              <a:extLst>
                <a:ext uri="{FF2B5EF4-FFF2-40B4-BE49-F238E27FC236}">
                  <a16:creationId xmlns:a16="http://schemas.microsoft.com/office/drawing/2014/main" id="{CFCC2598-8ACF-2239-2952-A9853A5BA5ED}"/>
                </a:ext>
              </a:extLst>
            </p:cNvPr>
            <p:cNvSpPr txBox="1"/>
            <p:nvPr/>
          </p:nvSpPr>
          <p:spPr>
            <a:xfrm>
              <a:off x="1153771" y="3787742"/>
              <a:ext cx="7286441" cy="302047"/>
            </a:xfrm>
            <a:prstGeom prst="rect">
              <a:avLst/>
            </a:prstGeom>
            <a:noFill/>
          </p:spPr>
          <p:txBody>
            <a:bodyPr wrap="square" rtlCol="0">
              <a:spAutoFit/>
            </a:bodyPr>
            <a:lstStyle/>
            <a:p>
              <a:endParaRPr lang="en-US" sz="1200" dirty="0">
                <a:solidFill>
                  <a:schemeClr val="tx1">
                    <a:lumMod val="85000"/>
                    <a:lumOff val="15000"/>
                  </a:schemeClr>
                </a:solidFill>
                <a:latin typeface="+mj-lt"/>
              </a:endParaRPr>
            </a:p>
          </p:txBody>
        </p:sp>
      </p:grpSp>
      <p:sp>
        <p:nvSpPr>
          <p:cNvPr id="1028" name="object 19">
            <a:extLst>
              <a:ext uri="{FF2B5EF4-FFF2-40B4-BE49-F238E27FC236}">
                <a16:creationId xmlns:a16="http://schemas.microsoft.com/office/drawing/2014/main" id="{59BFC2C2-3C2B-A2F2-005E-28041C27EA40}"/>
              </a:ext>
            </a:extLst>
          </p:cNvPr>
          <p:cNvSpPr/>
          <p:nvPr/>
        </p:nvSpPr>
        <p:spPr>
          <a:xfrm>
            <a:off x="6548677" y="2282358"/>
            <a:ext cx="34289" cy="562036"/>
          </a:xfrm>
          <a:custGeom>
            <a:avLst/>
            <a:gdLst/>
            <a:ahLst/>
            <a:cxnLst/>
            <a:rect l="l" t="t" r="r" b="b"/>
            <a:pathLst>
              <a:path h="1912620">
                <a:moveTo>
                  <a:pt x="0" y="0"/>
                </a:moveTo>
                <a:lnTo>
                  <a:pt x="0" y="1912204"/>
                </a:lnTo>
              </a:path>
            </a:pathLst>
          </a:custGeom>
          <a:ln w="84009">
            <a:solidFill>
              <a:srgbClr val="0070C0"/>
            </a:solidFill>
          </a:ln>
        </p:spPr>
        <p:txBody>
          <a:bodyPr wrap="square" lIns="0" tIns="0" rIns="0" bIns="0" rtlCol="0"/>
          <a:lstStyle/>
          <a:p>
            <a:endParaRPr sz="1050" b="1">
              <a:latin typeface="Palatino Linotype" panose="02040502050505030304" pitchFamily="18" charset="0"/>
            </a:endParaRPr>
          </a:p>
        </p:txBody>
      </p:sp>
      <p:sp>
        <p:nvSpPr>
          <p:cNvPr id="1029" name="object 19">
            <a:extLst>
              <a:ext uri="{FF2B5EF4-FFF2-40B4-BE49-F238E27FC236}">
                <a16:creationId xmlns:a16="http://schemas.microsoft.com/office/drawing/2014/main" id="{12E03517-36AA-B37B-D8DE-B1B0C1129187}"/>
              </a:ext>
            </a:extLst>
          </p:cNvPr>
          <p:cNvSpPr/>
          <p:nvPr/>
        </p:nvSpPr>
        <p:spPr>
          <a:xfrm>
            <a:off x="6556402" y="3981902"/>
            <a:ext cx="65908" cy="627267"/>
          </a:xfrm>
          <a:custGeom>
            <a:avLst/>
            <a:gdLst/>
            <a:ahLst/>
            <a:cxnLst/>
            <a:rect l="l" t="t" r="r" b="b"/>
            <a:pathLst>
              <a:path h="1912620">
                <a:moveTo>
                  <a:pt x="0" y="0"/>
                </a:moveTo>
                <a:lnTo>
                  <a:pt x="0" y="1912204"/>
                </a:lnTo>
              </a:path>
            </a:pathLst>
          </a:custGeom>
          <a:ln w="84009">
            <a:solidFill>
              <a:srgbClr val="0070C0"/>
            </a:solidFill>
          </a:ln>
        </p:spPr>
        <p:txBody>
          <a:bodyPr wrap="square" lIns="0" tIns="0" rIns="0" bIns="0" rtlCol="0"/>
          <a:lstStyle/>
          <a:p>
            <a:endParaRPr sz="1050" b="1">
              <a:latin typeface="Palatino Linotype" panose="02040502050505030304" pitchFamily="18" charset="0"/>
            </a:endParaRPr>
          </a:p>
        </p:txBody>
      </p:sp>
      <p:sp>
        <p:nvSpPr>
          <p:cNvPr id="1030" name="object 19">
            <a:extLst>
              <a:ext uri="{FF2B5EF4-FFF2-40B4-BE49-F238E27FC236}">
                <a16:creationId xmlns:a16="http://schemas.microsoft.com/office/drawing/2014/main" id="{13CF7109-0547-F2A9-8892-919A2C0F6694}"/>
              </a:ext>
            </a:extLst>
          </p:cNvPr>
          <p:cNvSpPr/>
          <p:nvPr/>
        </p:nvSpPr>
        <p:spPr>
          <a:xfrm>
            <a:off x="6556402" y="3092676"/>
            <a:ext cx="65908" cy="627267"/>
          </a:xfrm>
          <a:custGeom>
            <a:avLst/>
            <a:gdLst/>
            <a:ahLst/>
            <a:cxnLst/>
            <a:rect l="l" t="t" r="r" b="b"/>
            <a:pathLst>
              <a:path h="1912620">
                <a:moveTo>
                  <a:pt x="0" y="0"/>
                </a:moveTo>
                <a:lnTo>
                  <a:pt x="0" y="1912204"/>
                </a:lnTo>
              </a:path>
            </a:pathLst>
          </a:custGeom>
          <a:ln w="84009">
            <a:solidFill>
              <a:srgbClr val="0070C0"/>
            </a:solidFill>
          </a:ln>
        </p:spPr>
        <p:txBody>
          <a:bodyPr wrap="square" lIns="0" tIns="0" rIns="0" bIns="0" rtlCol="0"/>
          <a:lstStyle/>
          <a:p>
            <a:endParaRPr sz="1050" b="1">
              <a:latin typeface="Palatino Linotype" panose="02040502050505030304" pitchFamily="18" charset="0"/>
            </a:endParaRPr>
          </a:p>
        </p:txBody>
      </p:sp>
      <p:sp>
        <p:nvSpPr>
          <p:cNvPr id="1031" name="TextBox 21">
            <a:extLst>
              <a:ext uri="{FF2B5EF4-FFF2-40B4-BE49-F238E27FC236}">
                <a16:creationId xmlns:a16="http://schemas.microsoft.com/office/drawing/2014/main" id="{B0500917-C720-79F3-E843-10A78AF96B72}"/>
              </a:ext>
            </a:extLst>
          </p:cNvPr>
          <p:cNvSpPr txBox="1"/>
          <p:nvPr/>
        </p:nvSpPr>
        <p:spPr>
          <a:xfrm>
            <a:off x="6595701" y="3050529"/>
            <a:ext cx="1928794" cy="577081"/>
          </a:xfrm>
          <a:prstGeom prst="rect">
            <a:avLst/>
          </a:prstGeom>
          <a:noFill/>
        </p:spPr>
        <p:txBody>
          <a:bodyPr wrap="square" rtlCol="0">
            <a:spAutoFit/>
          </a:bodyPr>
          <a:lstStyle/>
          <a:p>
            <a:r>
              <a:rPr lang="en-US" sz="2100" b="1" dirty="0">
                <a:latin typeface="Palatino Linotype" panose="02040502050505030304" pitchFamily="18" charset="0"/>
                <a:ea typeface="微软雅黑" panose="020B0503020204020204" pitchFamily="34" charset="-122"/>
                <a:cs typeface="Calibri" panose="020F0502020204030204" pitchFamily="34" charset="0"/>
              </a:rPr>
              <a:t>19.9 </a:t>
            </a:r>
            <a:r>
              <a:rPr lang="en-US" sz="1050" b="1" dirty="0">
                <a:latin typeface="Palatino Linotype" panose="02040502050505030304" pitchFamily="18" charset="0"/>
                <a:ea typeface="微软雅黑" panose="020B0503020204020204" pitchFamily="34" charset="-122"/>
                <a:cs typeface="Calibri" panose="020F0502020204030204" pitchFamily="34" charset="0"/>
              </a:rPr>
              <a:t>Days</a:t>
            </a:r>
          </a:p>
          <a:p>
            <a:r>
              <a:rPr lang="en-US" sz="1050" dirty="0">
                <a:latin typeface="Palatino Linotype" panose="02040502050505030304" pitchFamily="18" charset="0"/>
                <a:ea typeface="微软雅黑" panose="020B0503020204020204" pitchFamily="34" charset="-122"/>
                <a:cs typeface="Calibri Light" panose="020F0302020204030204" pitchFamily="34" charset="0"/>
              </a:rPr>
              <a:t>Submission to First Decision</a:t>
            </a:r>
          </a:p>
        </p:txBody>
      </p:sp>
      <p:sp>
        <p:nvSpPr>
          <p:cNvPr id="1032" name="TextBox 21">
            <a:extLst>
              <a:ext uri="{FF2B5EF4-FFF2-40B4-BE49-F238E27FC236}">
                <a16:creationId xmlns:a16="http://schemas.microsoft.com/office/drawing/2014/main" id="{A75631D3-68D0-4064-4F3F-1EBBAE006A74}"/>
              </a:ext>
            </a:extLst>
          </p:cNvPr>
          <p:cNvSpPr txBox="1"/>
          <p:nvPr/>
        </p:nvSpPr>
        <p:spPr>
          <a:xfrm>
            <a:off x="6603011" y="3927354"/>
            <a:ext cx="1928794" cy="577081"/>
          </a:xfrm>
          <a:prstGeom prst="rect">
            <a:avLst/>
          </a:prstGeom>
          <a:noFill/>
        </p:spPr>
        <p:txBody>
          <a:bodyPr wrap="square" rtlCol="0">
            <a:spAutoFit/>
          </a:bodyPr>
          <a:lstStyle/>
          <a:p>
            <a:r>
              <a:rPr lang="en-US" sz="2100" b="1" dirty="0">
                <a:latin typeface="Palatino Linotype" panose="02040502050505030304" pitchFamily="18" charset="0"/>
                <a:ea typeface="微软雅黑" panose="020B0503020204020204" pitchFamily="34" charset="-122"/>
                <a:cs typeface="Calibri" panose="020F0502020204030204" pitchFamily="34" charset="0"/>
              </a:rPr>
              <a:t>2.7 </a:t>
            </a:r>
            <a:r>
              <a:rPr lang="en-US" sz="1050" b="1" dirty="0">
                <a:latin typeface="Palatino Linotype" panose="02040502050505030304" pitchFamily="18" charset="0"/>
                <a:ea typeface="微软雅黑" panose="020B0503020204020204" pitchFamily="34" charset="-122"/>
                <a:cs typeface="Calibri" panose="020F0502020204030204" pitchFamily="34" charset="0"/>
              </a:rPr>
              <a:t>Days</a:t>
            </a:r>
          </a:p>
          <a:p>
            <a:r>
              <a:rPr lang="en-US" sz="1050" dirty="0">
                <a:latin typeface="Palatino Linotype" panose="02040502050505030304" pitchFamily="18" charset="0"/>
                <a:ea typeface="微软雅黑" panose="020B0503020204020204" pitchFamily="34" charset="-122"/>
                <a:cs typeface="Calibri Light" panose="020F0302020204030204" pitchFamily="34" charset="0"/>
              </a:rPr>
              <a:t>Acceptance to Publication</a:t>
            </a:r>
          </a:p>
        </p:txBody>
      </p:sp>
      <p:sp>
        <p:nvSpPr>
          <p:cNvPr id="1033" name="TextBox 21">
            <a:extLst>
              <a:ext uri="{FF2B5EF4-FFF2-40B4-BE49-F238E27FC236}">
                <a16:creationId xmlns:a16="http://schemas.microsoft.com/office/drawing/2014/main" id="{A3BA6F46-768A-E6A8-FBE8-05C759B82004}"/>
              </a:ext>
            </a:extLst>
          </p:cNvPr>
          <p:cNvSpPr txBox="1"/>
          <p:nvPr/>
        </p:nvSpPr>
        <p:spPr>
          <a:xfrm>
            <a:off x="6595700" y="2215852"/>
            <a:ext cx="1695622" cy="577081"/>
          </a:xfrm>
          <a:prstGeom prst="rect">
            <a:avLst/>
          </a:prstGeom>
          <a:noFill/>
        </p:spPr>
        <p:txBody>
          <a:bodyPr wrap="square" rtlCol="0">
            <a:spAutoFit/>
          </a:bodyPr>
          <a:lstStyle/>
          <a:p>
            <a:r>
              <a:rPr lang="en-US" sz="2100" b="1" dirty="0">
                <a:latin typeface="Palatino Linotype" panose="02040502050505030304" pitchFamily="18" charset="0"/>
                <a:ea typeface="微软雅黑" panose="020B0503020204020204" pitchFamily="34" charset="-122"/>
                <a:cs typeface="Calibri" panose="020F0502020204030204" pitchFamily="34" charset="0"/>
              </a:rPr>
              <a:t>41 </a:t>
            </a:r>
            <a:r>
              <a:rPr lang="en-US" sz="1050" b="1" dirty="0">
                <a:latin typeface="Palatino Linotype" panose="02040502050505030304" pitchFamily="18" charset="0"/>
                <a:ea typeface="微软雅黑" panose="020B0503020204020204" pitchFamily="34" charset="-122"/>
                <a:cs typeface="Calibri" panose="020F0502020204030204" pitchFamily="34" charset="0"/>
              </a:rPr>
              <a:t>Days</a:t>
            </a:r>
          </a:p>
          <a:p>
            <a:r>
              <a:rPr lang="en-US" sz="1050" dirty="0">
                <a:latin typeface="Palatino Linotype" panose="02040502050505030304" pitchFamily="18" charset="0"/>
                <a:ea typeface="微软雅黑" panose="020B0503020204020204" pitchFamily="34" charset="-122"/>
                <a:cs typeface="Calibri Light" panose="020F0302020204030204" pitchFamily="34" charset="0"/>
              </a:rPr>
              <a:t>Median Processing Time</a:t>
            </a:r>
          </a:p>
        </p:txBody>
      </p:sp>
      <p:sp>
        <p:nvSpPr>
          <p:cNvPr id="1034" name="object 146">
            <a:extLst>
              <a:ext uri="{FF2B5EF4-FFF2-40B4-BE49-F238E27FC236}">
                <a16:creationId xmlns:a16="http://schemas.microsoft.com/office/drawing/2014/main" id="{B36660A4-85EF-4237-7775-04E21D94588B}"/>
              </a:ext>
            </a:extLst>
          </p:cNvPr>
          <p:cNvSpPr/>
          <p:nvPr/>
        </p:nvSpPr>
        <p:spPr>
          <a:xfrm>
            <a:off x="6443550" y="1882396"/>
            <a:ext cx="2450529" cy="207812"/>
          </a:xfrm>
          <a:custGeom>
            <a:avLst/>
            <a:gdLst/>
            <a:ahLst/>
            <a:cxnLst/>
            <a:rect l="l" t="t" r="r" b="b"/>
            <a:pathLst>
              <a:path w="3291204" h="558165">
                <a:moveTo>
                  <a:pt x="0" y="557655"/>
                </a:moveTo>
                <a:lnTo>
                  <a:pt x="3291169" y="557655"/>
                </a:lnTo>
                <a:lnTo>
                  <a:pt x="3291169" y="0"/>
                </a:lnTo>
                <a:lnTo>
                  <a:pt x="0" y="0"/>
                </a:lnTo>
                <a:lnTo>
                  <a:pt x="0" y="557655"/>
                </a:lnTo>
                <a:close/>
              </a:path>
            </a:pathLst>
          </a:custGeom>
          <a:solidFill>
            <a:srgbClr val="0070C0"/>
          </a:solidFill>
        </p:spPr>
        <p:txBody>
          <a:bodyPr wrap="square" lIns="0" tIns="0" rIns="0" bIns="0" rtlCol="0"/>
          <a:lstStyle/>
          <a:p>
            <a:pPr algn="ctr" fontAlgn="ctr">
              <a:spcBef>
                <a:spcPts val="450"/>
              </a:spcBef>
            </a:pPr>
            <a:r>
              <a:rPr lang="en-US" altLang="zh-CN" sz="1200" b="1" dirty="0">
                <a:solidFill>
                  <a:schemeClr val="bg1"/>
                </a:solidFill>
                <a:latin typeface="Palatino Linotype" panose="02040502050505030304" pitchFamily="18" charset="0"/>
                <a:ea typeface="微软雅黑" panose="020B0503020204020204" pitchFamily="34" charset="-122"/>
              </a:rPr>
              <a:t>Rapid Publication</a:t>
            </a:r>
            <a:endParaRPr sz="1200" b="1" dirty="0">
              <a:solidFill>
                <a:schemeClr val="bg1"/>
              </a:solidFill>
              <a:latin typeface="Palatino Linotype" panose="02040502050505030304" pitchFamily="18" charset="0"/>
              <a:ea typeface="微软雅黑" panose="020B0503020204020204" pitchFamily="34" charset="-122"/>
            </a:endParaRPr>
          </a:p>
        </p:txBody>
      </p:sp>
      <p:pic>
        <p:nvPicPr>
          <p:cNvPr id="1035" name="Picture 62">
            <a:extLst>
              <a:ext uri="{FF2B5EF4-FFF2-40B4-BE49-F238E27FC236}">
                <a16:creationId xmlns:a16="http://schemas.microsoft.com/office/drawing/2014/main" id="{EE2B798E-E893-85C7-53C6-537D6D4C7B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6592" y="3823944"/>
            <a:ext cx="216000" cy="216000"/>
          </a:xfrm>
          <a:prstGeom prst="rect">
            <a:avLst/>
          </a:prstGeom>
        </p:spPr>
      </p:pic>
      <p:pic>
        <p:nvPicPr>
          <p:cNvPr id="1037" name="Picture 53">
            <a:extLst>
              <a:ext uri="{FF2B5EF4-FFF2-40B4-BE49-F238E27FC236}">
                <a16:creationId xmlns:a16="http://schemas.microsoft.com/office/drawing/2014/main" id="{6EC746A7-91EB-D791-83EB-26CC5449FB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7475" y="4571962"/>
            <a:ext cx="194234" cy="196211"/>
          </a:xfrm>
          <a:prstGeom prst="rect">
            <a:avLst/>
          </a:prstGeom>
        </p:spPr>
      </p:pic>
      <p:sp>
        <p:nvSpPr>
          <p:cNvPr id="3" name="文本框 31">
            <a:extLst>
              <a:ext uri="{FF2B5EF4-FFF2-40B4-BE49-F238E27FC236}">
                <a16:creationId xmlns:a16="http://schemas.microsoft.com/office/drawing/2014/main" id="{1F1DE258-947D-9156-2580-86AE484D4E97}"/>
              </a:ext>
            </a:extLst>
          </p:cNvPr>
          <p:cNvSpPr txBox="1"/>
          <p:nvPr/>
        </p:nvSpPr>
        <p:spPr>
          <a:xfrm>
            <a:off x="-222035" y="5009768"/>
            <a:ext cx="2127770" cy="230832"/>
          </a:xfrm>
          <a:prstGeom prst="rect">
            <a:avLst/>
          </a:prstGeom>
          <a:noFill/>
        </p:spPr>
        <p:txBody>
          <a:bodyPr wrap="square" rtlCol="0">
            <a:spAutoFit/>
          </a:bodyPr>
          <a:lstStyle/>
          <a:p>
            <a:pPr algn="ctr" defTabSz="685783"/>
            <a:r>
              <a:rPr lang="en-US" altLang="zh-CN" sz="900" b="1" dirty="0">
                <a:latin typeface="+mj-lt"/>
                <a:ea typeface="苹方 常规" panose="020B0300000000000000" pitchFamily="34" charset="-122"/>
              </a:rPr>
              <a:t>Journal Homepage</a:t>
            </a:r>
            <a:endParaRPr lang="zh-CN" altLang="en-US" sz="900" b="1" dirty="0">
              <a:latin typeface="+mj-lt"/>
              <a:ea typeface="苹方 常规" panose="020B0300000000000000" pitchFamily="34" charset="-122"/>
            </a:endParaRPr>
          </a:p>
        </p:txBody>
      </p:sp>
      <p:pic>
        <p:nvPicPr>
          <p:cNvPr id="4" name="Picture 3">
            <a:extLst>
              <a:ext uri="{FF2B5EF4-FFF2-40B4-BE49-F238E27FC236}">
                <a16:creationId xmlns:a16="http://schemas.microsoft.com/office/drawing/2014/main" id="{8CC9209A-FED0-456D-84E9-DC70804BB680}"/>
              </a:ext>
            </a:extLst>
          </p:cNvPr>
          <p:cNvPicPr>
            <a:picLocks noChangeAspect="1"/>
          </p:cNvPicPr>
          <p:nvPr/>
        </p:nvPicPr>
        <p:blipFill>
          <a:blip r:embed="rId6"/>
          <a:stretch>
            <a:fillRect/>
          </a:stretch>
        </p:blipFill>
        <p:spPr>
          <a:xfrm>
            <a:off x="341859" y="4003257"/>
            <a:ext cx="999985" cy="999985"/>
          </a:xfrm>
          <a:prstGeom prst="rect">
            <a:avLst/>
          </a:prstGeom>
        </p:spPr>
      </p:pic>
      <p:graphicFrame>
        <p:nvGraphicFramePr>
          <p:cNvPr id="5" name="Table 4">
            <a:extLst>
              <a:ext uri="{FF2B5EF4-FFF2-40B4-BE49-F238E27FC236}">
                <a16:creationId xmlns:a16="http://schemas.microsoft.com/office/drawing/2014/main" id="{AF7A65FE-94EA-002B-6A7D-F2FB748477D1}"/>
              </a:ext>
            </a:extLst>
          </p:cNvPr>
          <p:cNvGraphicFramePr>
            <a:graphicFrameLocks noGrp="1"/>
          </p:cNvGraphicFramePr>
          <p:nvPr/>
        </p:nvGraphicFramePr>
        <p:xfrm>
          <a:off x="1814444" y="4165957"/>
          <a:ext cx="4126979" cy="1051560"/>
        </p:xfrm>
        <a:graphic>
          <a:graphicData uri="http://schemas.openxmlformats.org/drawingml/2006/table">
            <a:tbl>
              <a:tblPr firstRow="1" bandRow="1">
                <a:tableStyleId>{5C22544A-7EE6-4342-B048-85BDC9FD1C3A}</a:tableStyleId>
              </a:tblPr>
              <a:tblGrid>
                <a:gridCol w="822145">
                  <a:extLst>
                    <a:ext uri="{9D8B030D-6E8A-4147-A177-3AD203B41FA5}">
                      <a16:colId xmlns:a16="http://schemas.microsoft.com/office/drawing/2014/main" val="1482891226"/>
                    </a:ext>
                  </a:extLst>
                </a:gridCol>
                <a:gridCol w="3304834">
                  <a:extLst>
                    <a:ext uri="{9D8B030D-6E8A-4147-A177-3AD203B41FA5}">
                      <a16:colId xmlns:a16="http://schemas.microsoft.com/office/drawing/2014/main" val="823981649"/>
                    </a:ext>
                  </a:extLst>
                </a:gridCol>
              </a:tblGrid>
              <a:tr h="434340">
                <a:tc>
                  <a:txBody>
                    <a:bodyPr/>
                    <a:lstStyle/>
                    <a:p>
                      <a:r>
                        <a:rPr lang="en-US" altLang="zh-CN" sz="1200" b="0" dirty="0">
                          <a:solidFill>
                            <a:schemeClr val="tx1"/>
                          </a:solidFill>
                          <a:effectLst/>
                          <a:latin typeface="Palatino Linotype" panose="02040502050505030304" pitchFamily="18" charset="0"/>
                        </a:rPr>
                        <a:t>WoS Category </a:t>
                      </a:r>
                      <a:endParaRPr lang="en-US" sz="1200" b="0" dirty="0">
                        <a:solidFill>
                          <a:schemeClr val="tx1"/>
                        </a:solidFill>
                        <a:effectLst/>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zh-CN" sz="1200" b="0" dirty="0">
                          <a:solidFill>
                            <a:schemeClr val="tx1"/>
                          </a:solidFill>
                          <a:effectLst/>
                          <a:latin typeface="Palatino Linotype" panose="02040502050505030304" pitchFamily="18" charset="0"/>
                        </a:rPr>
                        <a:t>Mathematics, Interdisciplinary Applications</a:t>
                      </a:r>
                      <a:r>
                        <a:rPr lang="zh-CN" altLang="en-US" sz="1200" b="0" dirty="0">
                          <a:solidFill>
                            <a:schemeClr val="tx1"/>
                          </a:solidFill>
                          <a:effectLst/>
                          <a:latin typeface="Palatino Linotype" panose="02040502050505030304" pitchFamily="18" charset="0"/>
                        </a:rPr>
                        <a:t> </a:t>
                      </a:r>
                      <a:r>
                        <a:rPr lang="en-US" altLang="zh-CN" sz="1200" b="0" dirty="0">
                          <a:solidFill>
                            <a:schemeClr val="tx1"/>
                          </a:solidFill>
                          <a:effectLst/>
                          <a:latin typeface="Palatino Linotype" panose="02040502050505030304" pitchFamily="18" charset="0"/>
                        </a:rPr>
                        <a:t>22/136 </a:t>
                      </a:r>
                      <a:r>
                        <a:rPr lang="en-US" altLang="zh-CN" sz="1200" b="1" dirty="0">
                          <a:solidFill>
                            <a:srgbClr val="FF0000"/>
                          </a:solidFill>
                          <a:effectLst/>
                          <a:latin typeface="Palatino Linotype" panose="02040502050505030304" pitchFamily="18" charset="0"/>
                        </a:rPr>
                        <a:t>(Q1) Top 10%</a:t>
                      </a:r>
                      <a:endParaRPr lang="en-US" sz="1200" b="1" dirty="0">
                        <a:solidFill>
                          <a:srgbClr val="FF0000"/>
                        </a:solidFill>
                        <a:effectLst/>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94591802"/>
                  </a:ext>
                </a:extLst>
              </a:tr>
              <a:tr h="617220">
                <a:tc>
                  <a:txBody>
                    <a:bodyPr/>
                    <a:lstStyle/>
                    <a:p>
                      <a:r>
                        <a:rPr lang="en-US" sz="1200" b="0" kern="1200" dirty="0">
                          <a:solidFill>
                            <a:schemeClr val="dk1"/>
                          </a:solidFill>
                          <a:effectLst/>
                          <a:latin typeface="Palatino Linotype" panose="02040502050505030304" pitchFamily="18" charset="0"/>
                          <a:ea typeface="+mn-ea"/>
                          <a:cs typeface="+mn-cs"/>
                        </a:rPr>
                        <a:t>CiteScore</a:t>
                      </a:r>
                      <a:r>
                        <a:rPr lang="en-US" sz="1200" b="0" dirty="0">
                          <a:effectLst/>
                        </a:rPr>
                        <a:t> </a:t>
                      </a:r>
                      <a:r>
                        <a:rPr lang="en-US" altLang="zh-CN" sz="1200" b="0" dirty="0">
                          <a:effectLst/>
                          <a:latin typeface="Palatino Linotype" panose="02040502050505030304" pitchFamily="18" charset="0"/>
                        </a:rPr>
                        <a:t>Category </a:t>
                      </a:r>
                      <a:endParaRPr lang="en-US" sz="1200" b="0" dirty="0">
                        <a:effectLst/>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pPr>
                      <a:r>
                        <a:rPr lang="en-US" altLang="zh-CN" sz="1200" b="0" dirty="0">
                          <a:effectLst/>
                          <a:latin typeface="Palatino Linotype" panose="02040502050505030304" pitchFamily="18" charset="0"/>
                        </a:rPr>
                        <a:t>Analysis  8/198 </a:t>
                      </a:r>
                      <a:r>
                        <a:rPr lang="en-US" altLang="zh-CN" sz="1200" b="1" dirty="0">
                          <a:solidFill>
                            <a:srgbClr val="FF0000"/>
                          </a:solidFill>
                          <a:effectLst/>
                          <a:latin typeface="Palatino Linotype" panose="02040502050505030304" pitchFamily="18" charset="0"/>
                        </a:rPr>
                        <a:t>(Q1) Top 10%</a:t>
                      </a:r>
                    </a:p>
                    <a:p>
                      <a:pPr>
                        <a:lnSpc>
                          <a:spcPct val="100000"/>
                        </a:lnSpc>
                      </a:pPr>
                      <a:r>
                        <a:rPr lang="en-US" altLang="zh-CN" sz="1200" b="0" dirty="0">
                          <a:effectLst/>
                          <a:latin typeface="Palatino Linotype" panose="02040502050505030304" pitchFamily="18" charset="0"/>
                        </a:rPr>
                        <a:t>Statistics and Probability 23/293 </a:t>
                      </a:r>
                      <a:r>
                        <a:rPr lang="en-US" altLang="zh-CN" sz="1200" b="1" dirty="0">
                          <a:solidFill>
                            <a:srgbClr val="FF0000"/>
                          </a:solidFill>
                          <a:effectLst/>
                          <a:latin typeface="Palatino Linotype" panose="02040502050505030304" pitchFamily="18" charset="0"/>
                        </a:rPr>
                        <a:t>(Q1) Top 10%</a:t>
                      </a:r>
                    </a:p>
                    <a:p>
                      <a:pPr>
                        <a:lnSpc>
                          <a:spcPct val="100000"/>
                        </a:lnSpc>
                      </a:pPr>
                      <a:r>
                        <a:rPr lang="en-US" altLang="zh-CN" sz="1200" b="0" dirty="0">
                          <a:effectLst/>
                          <a:latin typeface="Palatino Linotype" panose="02040502050505030304" pitchFamily="18" charset="0"/>
                        </a:rPr>
                        <a:t>Statistical and Nonlinear Physics 10/61 </a:t>
                      </a:r>
                      <a:r>
                        <a:rPr lang="en-US" altLang="zh-CN" sz="1200" b="1" dirty="0">
                          <a:solidFill>
                            <a:srgbClr val="FF0000"/>
                          </a:solidFill>
                          <a:effectLst/>
                          <a:latin typeface="Palatino Linotype" panose="02040502050505030304" pitchFamily="18" charset="0"/>
                        </a:rPr>
                        <a:t>(Q1)</a:t>
                      </a:r>
                      <a:endParaRPr lang="en-US" sz="1200" b="1" dirty="0">
                        <a:solidFill>
                          <a:srgbClr val="FF0000"/>
                        </a:solidFill>
                        <a:effectLst/>
                        <a:latin typeface="Palatino Linotype" panose="02040502050505030304" pitchFamily="18" charset="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6162631"/>
                  </a:ext>
                </a:extLst>
              </a:tr>
            </a:tbl>
          </a:graphicData>
        </a:graphic>
      </p:graphicFrame>
      <p:pic>
        <p:nvPicPr>
          <p:cNvPr id="2" name="Picture 1">
            <a:extLst>
              <a:ext uri="{FF2B5EF4-FFF2-40B4-BE49-F238E27FC236}">
                <a16:creationId xmlns:a16="http://schemas.microsoft.com/office/drawing/2014/main" id="{C33628C5-CFC3-027F-5344-5D11D9085F04}"/>
              </a:ext>
            </a:extLst>
          </p:cNvPr>
          <p:cNvPicPr>
            <a:picLocks noChangeAspect="1"/>
          </p:cNvPicPr>
          <p:nvPr/>
        </p:nvPicPr>
        <p:blipFill>
          <a:blip r:embed="rId7"/>
          <a:stretch>
            <a:fillRect/>
          </a:stretch>
        </p:blipFill>
        <p:spPr>
          <a:xfrm>
            <a:off x="7274035" y="964107"/>
            <a:ext cx="1198214" cy="679885"/>
          </a:xfrm>
          <a:prstGeom prst="rect">
            <a:avLst/>
          </a:prstGeom>
        </p:spPr>
      </p:pic>
      <p:sp>
        <p:nvSpPr>
          <p:cNvPr id="10" name="TextBox 9">
            <a:extLst>
              <a:ext uri="{FF2B5EF4-FFF2-40B4-BE49-F238E27FC236}">
                <a16:creationId xmlns:a16="http://schemas.microsoft.com/office/drawing/2014/main" id="{C7A963C4-2B50-AAFA-B50B-46395C8AED73}"/>
              </a:ext>
            </a:extLst>
          </p:cNvPr>
          <p:cNvSpPr txBox="1"/>
          <p:nvPr/>
        </p:nvSpPr>
        <p:spPr>
          <a:xfrm>
            <a:off x="249921" y="2174299"/>
            <a:ext cx="5779297" cy="646331"/>
          </a:xfrm>
          <a:prstGeom prst="rect">
            <a:avLst/>
          </a:prstGeom>
          <a:noFill/>
        </p:spPr>
        <p:txBody>
          <a:bodyPr wrap="square" rtlCol="0">
            <a:spAutoFit/>
          </a:bodyPr>
          <a:lstStyle/>
          <a:p>
            <a:pPr>
              <a:spcAft>
                <a:spcPts val="900"/>
              </a:spcAft>
            </a:pPr>
            <a:r>
              <a:rPr lang="en-US" sz="1200" i="1" dirty="0">
                <a:latin typeface="Palatino Linotype" panose="02040502050505030304" pitchFamily="18" charset="0"/>
              </a:rPr>
              <a:t>Fractal and Fractional </a:t>
            </a:r>
            <a:r>
              <a:rPr lang="en-US" sz="1200" dirty="0">
                <a:latin typeface="Palatino Linotype" panose="02040502050505030304" pitchFamily="18" charset="0"/>
              </a:rPr>
              <a:t>(ISSN: 2504-3110) is an international, scientific, peer-reviewed, open access journal, publishing studies related to fractals and fractional calculus and their applications in different fields of science and engineering. </a:t>
            </a:r>
          </a:p>
        </p:txBody>
      </p:sp>
    </p:spTree>
    <p:extLst>
      <p:ext uri="{BB962C8B-B14F-4D97-AF65-F5344CB8AC3E}">
        <p14:creationId xmlns:p14="http://schemas.microsoft.com/office/powerpoint/2010/main" val="574030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53E55-C4E0-4E11-8F86-6707763EECE5}"/>
              </a:ext>
            </a:extLst>
          </p:cNvPr>
          <p:cNvSpPr>
            <a:spLocks noGrp="1"/>
          </p:cNvSpPr>
          <p:nvPr>
            <p:ph type="title"/>
          </p:nvPr>
        </p:nvSpPr>
        <p:spPr>
          <a:xfrm>
            <a:off x="0" y="1124744"/>
            <a:ext cx="9144000" cy="935038"/>
          </a:xfrm>
        </p:spPr>
        <p:txBody>
          <a:bodyPr/>
          <a:lstStyle/>
          <a:p>
            <a:r>
              <a:rPr lang="en-US" sz="4000" dirty="0"/>
              <a:t>who, when, and where this was said "machine learning is nothing but statistics, optimization and control theory"?</a:t>
            </a:r>
          </a:p>
        </p:txBody>
      </p:sp>
      <p:sp>
        <p:nvSpPr>
          <p:cNvPr id="3" name="Content Placeholder 2">
            <a:extLst>
              <a:ext uri="{FF2B5EF4-FFF2-40B4-BE49-F238E27FC236}">
                <a16:creationId xmlns:a16="http://schemas.microsoft.com/office/drawing/2014/main" id="{690E2632-737E-DBFE-A346-B77767E85476}"/>
              </a:ext>
            </a:extLst>
          </p:cNvPr>
          <p:cNvSpPr>
            <a:spLocks noGrp="1"/>
          </p:cNvSpPr>
          <p:nvPr>
            <p:ph idx="1"/>
          </p:nvPr>
        </p:nvSpPr>
        <p:spPr>
          <a:xfrm>
            <a:off x="179387" y="2637631"/>
            <a:ext cx="8785225" cy="4321175"/>
          </a:xfrm>
        </p:spPr>
        <p:txBody>
          <a:bodyPr/>
          <a:lstStyle/>
          <a:p>
            <a:r>
              <a:rPr lang="en-US" sz="2800" b="1" dirty="0"/>
              <a:t>“ML = statistics + optimization.”</a:t>
            </a:r>
            <a:r>
              <a:rPr lang="en-US" sz="2800" dirty="0"/>
              <a:t> This framing has been popular for years in optimization/ML circles. For example, Ben Recht (Berkeley) writes: </a:t>
            </a:r>
            <a:r>
              <a:rPr lang="en-US" sz="2800" i="1" dirty="0"/>
              <a:t>“The core of contemporary machine learning consists of solving large-scale optimization problems that arise from statistical models.”</a:t>
            </a:r>
            <a:r>
              <a:rPr lang="en-US" sz="2800" dirty="0"/>
              <a:t> </a:t>
            </a:r>
            <a:r>
              <a:rPr lang="en-US" sz="2800" dirty="0">
                <a:hlinkClick r:id="rId2"/>
              </a:rPr>
              <a:t>People @ EECS</a:t>
            </a:r>
            <a:br>
              <a:rPr lang="en-US" sz="2800" dirty="0"/>
            </a:br>
            <a:r>
              <a:rPr lang="en-US" sz="2800" dirty="0"/>
              <a:t>(Stephen Boyd’s materials likewise tie modern ML tightly to convex optimization and statistics, though not with your exact wording. </a:t>
            </a:r>
            <a:r>
              <a:rPr lang="en-US" sz="2800" dirty="0">
                <a:hlinkClick r:id="rId3"/>
              </a:rPr>
              <a:t>Stanford University+1</a:t>
            </a:r>
            <a:r>
              <a:rPr lang="en-US" sz="2800" dirty="0"/>
              <a:t>)</a:t>
            </a:r>
          </a:p>
        </p:txBody>
      </p:sp>
      <p:sp>
        <p:nvSpPr>
          <p:cNvPr id="4" name="Date Placeholder 3">
            <a:extLst>
              <a:ext uri="{FF2B5EF4-FFF2-40B4-BE49-F238E27FC236}">
                <a16:creationId xmlns:a16="http://schemas.microsoft.com/office/drawing/2014/main" id="{2AB1377B-6377-3C45-55F4-3AD544CBFC97}"/>
              </a:ext>
            </a:extLst>
          </p:cNvPr>
          <p:cNvSpPr>
            <a:spLocks noGrp="1"/>
          </p:cNvSpPr>
          <p:nvPr>
            <p:ph type="dt" sz="half" idx="10"/>
          </p:nvPr>
        </p:nvSpPr>
        <p:spPr/>
        <p:txBody>
          <a:bodyPr/>
          <a:lstStyle/>
          <a:p>
            <a:pPr>
              <a:defRPr/>
            </a:pPr>
            <a:fld id="{BB0C5BAF-9762-4245-A83E-02C2C347AF6F}" type="datetime1">
              <a:rPr lang="en-US" smtClean="0"/>
              <a:t>4/17/2026</a:t>
            </a:fld>
            <a:endParaRPr lang="en-US"/>
          </a:p>
        </p:txBody>
      </p:sp>
      <p:sp>
        <p:nvSpPr>
          <p:cNvPr id="5" name="Footer Placeholder 4">
            <a:extLst>
              <a:ext uri="{FF2B5EF4-FFF2-40B4-BE49-F238E27FC236}">
                <a16:creationId xmlns:a16="http://schemas.microsoft.com/office/drawing/2014/main" id="{D532E0C4-F4BB-AF43-5A0C-85AD0B41EB83}"/>
              </a:ext>
            </a:extLst>
          </p:cNvPr>
          <p:cNvSpPr>
            <a:spLocks noGrp="1"/>
          </p:cNvSpPr>
          <p:nvPr>
            <p:ph type="ftr" sz="quarter" idx="11"/>
          </p:nvPr>
        </p:nvSpPr>
        <p:spPr/>
        <p:txBody>
          <a:bodyPr/>
          <a:lstStyle/>
          <a:p>
            <a:pPr>
              <a:defRPr/>
            </a:pPr>
            <a:r>
              <a:rPr lang="en-US"/>
              <a:t>CT4ML (Control Theory for Machine Learning) - NorCal Control 2026 (15 min.)</a:t>
            </a:r>
          </a:p>
        </p:txBody>
      </p:sp>
      <p:sp>
        <p:nvSpPr>
          <p:cNvPr id="6" name="Slide Number Placeholder 5">
            <a:extLst>
              <a:ext uri="{FF2B5EF4-FFF2-40B4-BE49-F238E27FC236}">
                <a16:creationId xmlns:a16="http://schemas.microsoft.com/office/drawing/2014/main" id="{C7E36EB2-1EE5-7469-96E7-7DE5F87775B5}"/>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7</a:t>
            </a:fld>
            <a:r>
              <a:rPr lang="en-US"/>
              <a:t>/1024</a:t>
            </a:r>
          </a:p>
        </p:txBody>
      </p:sp>
    </p:spTree>
    <p:extLst>
      <p:ext uri="{BB962C8B-B14F-4D97-AF65-F5344CB8AC3E}">
        <p14:creationId xmlns:p14="http://schemas.microsoft.com/office/powerpoint/2010/main" val="2789955900"/>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201571" y="2843255"/>
            <a:ext cx="5388068" cy="3373937"/>
          </a:xfrm>
          <a:prstGeom prst="rect">
            <a:avLst/>
          </a:prstGeom>
          <a:noFill/>
        </p:spPr>
        <p:txBody>
          <a:bodyPr wrap="square" rtlCol="0">
            <a:spAutoFit/>
          </a:bodyPr>
          <a:lstStyle/>
          <a:p>
            <a:pPr>
              <a:lnSpc>
                <a:spcPct val="150000"/>
              </a:lnSpc>
              <a:spcAft>
                <a:spcPts val="900"/>
              </a:spcAft>
            </a:pPr>
            <a:r>
              <a:rPr lang="en-US" sz="1800" dirty="0">
                <a:latin typeface="Palatino Linotype" panose="02040502050505030304" pitchFamily="18" charset="0"/>
                <a:ea typeface="Calibri" panose="020F0502020204030204" pitchFamily="34" charset="0"/>
                <a:cs typeface="Calibri" panose="020F0502020204030204" pitchFamily="34" charset="0"/>
              </a:rPr>
              <a:t>“Optimization, Big Data, and AI/ML” is a Section of the journal </a:t>
            </a:r>
            <a:r>
              <a:rPr lang="en-US" sz="1800" i="1" dirty="0">
                <a:latin typeface="Palatino Linotype" panose="02040502050505030304" pitchFamily="18" charset="0"/>
                <a:ea typeface="Calibri" panose="020F0502020204030204" pitchFamily="34" charset="0"/>
                <a:cs typeface="Calibri" panose="020F0502020204030204" pitchFamily="34" charset="0"/>
              </a:rPr>
              <a:t>Fractal and Fractional</a:t>
            </a:r>
            <a:r>
              <a:rPr lang="en-US" sz="1800" dirty="0">
                <a:latin typeface="Palatino Linotype" panose="02040502050505030304" pitchFamily="18" charset="0"/>
                <a:ea typeface="Calibri" panose="020F0502020204030204" pitchFamily="34" charset="0"/>
                <a:cs typeface="Calibri" panose="020F0502020204030204" pitchFamily="34" charset="0"/>
              </a:rPr>
              <a:t>, which publishes advanced theoretical studies and practical applications on the topics related to optimization, machine learning, and big data involving the use of fractional calculus (FC), the concept of fractal, as well as general fractional-order thinking (FOT).</a:t>
            </a:r>
          </a:p>
        </p:txBody>
      </p:sp>
      <p:sp>
        <p:nvSpPr>
          <p:cNvPr id="6" name="Rectangle 5"/>
          <p:cNvSpPr/>
          <p:nvPr/>
        </p:nvSpPr>
        <p:spPr>
          <a:xfrm>
            <a:off x="249922" y="2567197"/>
            <a:ext cx="1635304" cy="276999"/>
          </a:xfrm>
          <a:prstGeom prst="rect">
            <a:avLst/>
          </a:prstGeom>
        </p:spPr>
        <p:txBody>
          <a:bodyPr wrap="square">
            <a:spAutoFit/>
          </a:bodyPr>
          <a:lstStyle/>
          <a:p>
            <a:r>
              <a:rPr lang="en-US" sz="1200" b="1" dirty="0">
                <a:solidFill>
                  <a:srgbClr val="1276B7"/>
                </a:solidFill>
                <a:latin typeface="+mj-lt"/>
                <a:ea typeface="Calibri" panose="020F0502020204030204" pitchFamily="34" charset="0"/>
                <a:cs typeface="Calibri" panose="020F0502020204030204" pitchFamily="34" charset="0"/>
              </a:rPr>
              <a:t>Aims and Scope</a:t>
            </a:r>
          </a:p>
        </p:txBody>
      </p:sp>
      <p:pic>
        <p:nvPicPr>
          <p:cNvPr id="10" name="Picture 9" descr="Blue text on a white background&#10;&#10;Description automatically generated">
            <a:extLst>
              <a:ext uri="{FF2B5EF4-FFF2-40B4-BE49-F238E27FC236}">
                <a16:creationId xmlns:a16="http://schemas.microsoft.com/office/drawing/2014/main" id="{C92AE939-36C5-AEA7-DBD1-DBF64E906D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922" y="964108"/>
            <a:ext cx="3215056" cy="692441"/>
          </a:xfrm>
          <a:prstGeom prst="rect">
            <a:avLst/>
          </a:prstGeom>
        </p:spPr>
      </p:pic>
      <p:pic>
        <p:nvPicPr>
          <p:cNvPr id="12" name="Picture 11">
            <a:extLst>
              <a:ext uri="{FF2B5EF4-FFF2-40B4-BE49-F238E27FC236}">
                <a16:creationId xmlns:a16="http://schemas.microsoft.com/office/drawing/2014/main" id="{E63D2957-D349-7D43-C80E-4D8139E09842}"/>
              </a:ext>
            </a:extLst>
          </p:cNvPr>
          <p:cNvPicPr>
            <a:picLocks noChangeAspect="1"/>
          </p:cNvPicPr>
          <p:nvPr/>
        </p:nvPicPr>
        <p:blipFill>
          <a:blip r:embed="rId4"/>
          <a:stretch>
            <a:fillRect/>
          </a:stretch>
        </p:blipFill>
        <p:spPr>
          <a:xfrm>
            <a:off x="7274035" y="964107"/>
            <a:ext cx="1198214" cy="679885"/>
          </a:xfrm>
          <a:prstGeom prst="rect">
            <a:avLst/>
          </a:prstGeom>
        </p:spPr>
      </p:pic>
      <p:sp>
        <p:nvSpPr>
          <p:cNvPr id="17" name="Text Placeholder 2">
            <a:extLst>
              <a:ext uri="{FF2B5EF4-FFF2-40B4-BE49-F238E27FC236}">
                <a16:creationId xmlns:a16="http://schemas.microsoft.com/office/drawing/2014/main" id="{B79A9A7B-B114-5A3E-DCC8-8E626C18305B}"/>
              </a:ext>
            </a:extLst>
          </p:cNvPr>
          <p:cNvSpPr txBox="1">
            <a:spLocks/>
          </p:cNvSpPr>
          <p:nvPr/>
        </p:nvSpPr>
        <p:spPr>
          <a:xfrm>
            <a:off x="6820200" y="2840806"/>
            <a:ext cx="2323801" cy="63928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050" b="1" dirty="0">
                <a:latin typeface="+mj-lt"/>
                <a:ea typeface="Calibri" panose="020F0502020204030204" pitchFamily="34" charset="0"/>
                <a:cs typeface="Calibri" panose="020F0502020204030204" pitchFamily="34" charset="0"/>
              </a:rPr>
              <a:t>Section </a:t>
            </a:r>
            <a:r>
              <a:rPr lang="en-GB" sz="1050" b="1" dirty="0">
                <a:latin typeface="+mj-lt"/>
                <a:ea typeface="Calibri" panose="020F0502020204030204" pitchFamily="34" charset="0"/>
                <a:cs typeface="Calibri" panose="020F0502020204030204" pitchFamily="34" charset="0"/>
              </a:rPr>
              <a:t>Editor-in-Chief: </a:t>
            </a:r>
            <a:br>
              <a:rPr lang="en-GB" sz="1050" b="1" dirty="0">
                <a:latin typeface="+mj-lt"/>
                <a:ea typeface="Calibri" panose="020F0502020204030204" pitchFamily="34" charset="0"/>
                <a:cs typeface="Calibri" panose="020F0502020204030204" pitchFamily="34" charset="0"/>
              </a:rPr>
            </a:br>
            <a:r>
              <a:rPr lang="en-GB" sz="1050" dirty="0">
                <a:latin typeface="+mj-lt"/>
                <a:ea typeface="Calibri" panose="020F0502020204030204" pitchFamily="34" charset="0"/>
                <a:cs typeface="Calibri" panose="020F0502020204030204" pitchFamily="34" charset="0"/>
              </a:rPr>
              <a:t>Prof. </a:t>
            </a:r>
            <a:r>
              <a:rPr lang="en-GB" sz="1050" dirty="0" err="1">
                <a:latin typeface="+mj-lt"/>
                <a:ea typeface="Calibri" panose="020F0502020204030204" pitchFamily="34" charset="0"/>
                <a:cs typeface="Calibri" panose="020F0502020204030204" pitchFamily="34" charset="0"/>
              </a:rPr>
              <a:t>Dr.</a:t>
            </a:r>
            <a:r>
              <a:rPr lang="en-GB" sz="1050" dirty="0">
                <a:latin typeface="+mj-lt"/>
                <a:ea typeface="Calibri" panose="020F0502020204030204" pitchFamily="34" charset="0"/>
                <a:cs typeface="Calibri" panose="020F0502020204030204" pitchFamily="34" charset="0"/>
              </a:rPr>
              <a:t> Yangquan Chen </a:t>
            </a:r>
          </a:p>
          <a:p>
            <a:r>
              <a:rPr lang="en-US" sz="1050" dirty="0">
                <a:solidFill>
                  <a:srgbClr val="222222"/>
                </a:solidFill>
                <a:highlight>
                  <a:srgbClr val="FFFFFF"/>
                </a:highlight>
                <a:latin typeface="+mj-lt"/>
                <a:ea typeface="Calibri" panose="020F0502020204030204" pitchFamily="34" charset="0"/>
                <a:cs typeface="Calibri" panose="020F0502020204030204" pitchFamily="34" charset="0"/>
              </a:rPr>
              <a:t>University of California Merced, </a:t>
            </a:r>
            <a:r>
              <a:rPr lang="en-US" altLang="zh-CN" sz="1050" dirty="0">
                <a:solidFill>
                  <a:srgbClr val="222222"/>
                </a:solidFill>
                <a:highlight>
                  <a:srgbClr val="FFFFFF"/>
                </a:highlight>
                <a:latin typeface="+mj-lt"/>
                <a:ea typeface="Calibri" panose="020F0502020204030204" pitchFamily="34" charset="0"/>
                <a:cs typeface="Calibri" panose="020F0502020204030204" pitchFamily="34" charset="0"/>
              </a:rPr>
              <a:t>USA</a:t>
            </a:r>
            <a:endParaRPr lang="en-US" altLang="zh-CN" sz="1050" dirty="0">
              <a:latin typeface="+mj-lt"/>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C7A9B8E3-150E-3029-185D-1712E1659E04}"/>
              </a:ext>
            </a:extLst>
          </p:cNvPr>
          <p:cNvSpPr txBox="1"/>
          <p:nvPr/>
        </p:nvSpPr>
        <p:spPr>
          <a:xfrm>
            <a:off x="201572" y="1862172"/>
            <a:ext cx="4929648" cy="288477"/>
          </a:xfrm>
          <a:prstGeom prst="rect">
            <a:avLst/>
          </a:prstGeom>
          <a:noFill/>
        </p:spPr>
        <p:txBody>
          <a:bodyPr wrap="square">
            <a:spAutoFit/>
          </a:bodyPr>
          <a:lstStyle/>
          <a:p>
            <a:pPr eaLnBrk="0" hangingPunct="0">
              <a:lnSpc>
                <a:spcPts val="1425"/>
              </a:lnSpc>
            </a:pPr>
            <a:r>
              <a:rPr lang="en-US" sz="1800" b="1" dirty="0">
                <a:latin typeface="Palatino Linotype" panose="02040502050505030304" pitchFamily="18" charset="0"/>
                <a:ea typeface="Calibri" panose="020F0502020204030204" pitchFamily="34" charset="0"/>
                <a:cs typeface="Calibri" panose="020F0502020204030204" pitchFamily="34" charset="0"/>
              </a:rPr>
              <a:t>Section “</a:t>
            </a:r>
            <a:r>
              <a:rPr lang="en-US" sz="1800" b="1" dirty="0">
                <a:highlight>
                  <a:srgbClr val="FFFF00"/>
                </a:highlight>
                <a:latin typeface="Palatino Linotype" panose="02040502050505030304" pitchFamily="18" charset="0"/>
                <a:ea typeface="Calibri" panose="020F0502020204030204" pitchFamily="34" charset="0"/>
                <a:cs typeface="Calibri" panose="020F0502020204030204" pitchFamily="34" charset="0"/>
              </a:rPr>
              <a:t>Optimization, Big Data, and AI/ML</a:t>
            </a:r>
            <a:r>
              <a:rPr lang="en-US" sz="1800" b="1" dirty="0">
                <a:latin typeface="Palatino Linotype" panose="02040502050505030304" pitchFamily="18" charset="0"/>
                <a:ea typeface="Calibri" panose="020F0502020204030204" pitchFamily="34" charset="0"/>
                <a:cs typeface="Calibri" panose="020F0502020204030204" pitchFamily="34" charset="0"/>
              </a:rPr>
              <a:t>”</a:t>
            </a:r>
            <a:endParaRPr lang="en-US" altLang="zh-CN" sz="1800" b="1" dirty="0">
              <a:latin typeface="Palatino Linotype" panose="02040502050505030304" pitchFamily="18" charset="0"/>
              <a:ea typeface="Calibri" panose="020F0502020204030204" pitchFamily="34" charset="0"/>
              <a:cs typeface="Calibri" panose="020F0502020204030204" pitchFamily="34" charset="0"/>
            </a:endParaRPr>
          </a:p>
        </p:txBody>
      </p:sp>
      <p:pic>
        <p:nvPicPr>
          <p:cNvPr id="9" name="Picture 8" descr="A person in a blue shirt&#10;&#10;Description automatically generated">
            <a:extLst>
              <a:ext uri="{FF2B5EF4-FFF2-40B4-BE49-F238E27FC236}">
                <a16:creationId xmlns:a16="http://schemas.microsoft.com/office/drawing/2014/main" id="{D8BAD8DB-21D4-2D93-A078-F6B814F3ABD0}"/>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5000"/>
                    </a14:imgEffect>
                  </a14:imgLayer>
                </a14:imgProps>
              </a:ext>
              <a:ext uri="{28A0092B-C50C-407E-A947-70E740481C1C}">
                <a14:useLocalDpi xmlns:a14="http://schemas.microsoft.com/office/drawing/2010/main" val="0"/>
              </a:ext>
            </a:extLst>
          </a:blip>
          <a:stretch>
            <a:fillRect/>
          </a:stretch>
        </p:blipFill>
        <p:spPr>
          <a:xfrm>
            <a:off x="5461769" y="2535710"/>
            <a:ext cx="1249473" cy="1249473"/>
          </a:xfrm>
          <a:prstGeom prst="flowChartConnector">
            <a:avLst/>
          </a:prstGeom>
        </p:spPr>
      </p:pic>
      <p:sp>
        <p:nvSpPr>
          <p:cNvPr id="20" name="TextBox 19">
            <a:extLst>
              <a:ext uri="{FF2B5EF4-FFF2-40B4-BE49-F238E27FC236}">
                <a16:creationId xmlns:a16="http://schemas.microsoft.com/office/drawing/2014/main" id="{60E4E03C-1390-C40C-6FFD-C7B352CE347B}"/>
              </a:ext>
            </a:extLst>
          </p:cNvPr>
          <p:cNvSpPr txBox="1"/>
          <p:nvPr/>
        </p:nvSpPr>
        <p:spPr>
          <a:xfrm>
            <a:off x="107504" y="6183391"/>
            <a:ext cx="9289032" cy="369332"/>
          </a:xfrm>
          <a:prstGeom prst="rect">
            <a:avLst/>
          </a:prstGeom>
          <a:noFill/>
        </p:spPr>
        <p:txBody>
          <a:bodyPr wrap="square">
            <a:spAutoFit/>
          </a:bodyPr>
          <a:lstStyle/>
          <a:p>
            <a:r>
              <a:rPr lang="en-US" sz="1800" b="1" dirty="0">
                <a:highlight>
                  <a:srgbClr val="FFFF00"/>
                </a:highlight>
                <a:latin typeface="Palatino Linotype" panose="02040502050505030304" pitchFamily="18" charset="0"/>
              </a:rPr>
              <a:t>https://www.mdpi.com/journal/fractalfract/sections/Optimization_Big_Data_AIML</a:t>
            </a:r>
          </a:p>
        </p:txBody>
      </p:sp>
      <p:sp>
        <p:nvSpPr>
          <p:cNvPr id="22" name="TextBox 21">
            <a:extLst>
              <a:ext uri="{FF2B5EF4-FFF2-40B4-BE49-F238E27FC236}">
                <a16:creationId xmlns:a16="http://schemas.microsoft.com/office/drawing/2014/main" id="{8602F30F-6A64-4941-7AA5-FFD768AA1FF0}"/>
              </a:ext>
            </a:extLst>
          </p:cNvPr>
          <p:cNvSpPr txBox="1"/>
          <p:nvPr/>
        </p:nvSpPr>
        <p:spPr>
          <a:xfrm>
            <a:off x="201572" y="2148474"/>
            <a:ext cx="6170628" cy="369332"/>
          </a:xfrm>
          <a:prstGeom prst="rect">
            <a:avLst/>
          </a:prstGeom>
          <a:noFill/>
        </p:spPr>
        <p:txBody>
          <a:bodyPr wrap="square">
            <a:spAutoFit/>
          </a:bodyPr>
          <a:lstStyle/>
          <a:p>
            <a:r>
              <a:rPr lang="en-US" sz="1800" b="1" dirty="0">
                <a:latin typeface="Palatino Linotype" panose="02040502050505030304" pitchFamily="18" charset="0"/>
              </a:rPr>
              <a:t>Open Call for Submissions and Editorial Board Members</a:t>
            </a:r>
          </a:p>
        </p:txBody>
      </p:sp>
      <p:sp>
        <p:nvSpPr>
          <p:cNvPr id="2" name="Date Placeholder 1">
            <a:extLst>
              <a:ext uri="{FF2B5EF4-FFF2-40B4-BE49-F238E27FC236}">
                <a16:creationId xmlns:a16="http://schemas.microsoft.com/office/drawing/2014/main" id="{0EDE72BB-E8EB-34DD-A6C1-31BAFB6D6093}"/>
              </a:ext>
            </a:extLst>
          </p:cNvPr>
          <p:cNvSpPr>
            <a:spLocks noGrp="1"/>
          </p:cNvSpPr>
          <p:nvPr>
            <p:ph type="dt" sz="half" idx="10"/>
          </p:nvPr>
        </p:nvSpPr>
        <p:spPr/>
        <p:txBody>
          <a:bodyPr/>
          <a:lstStyle/>
          <a:p>
            <a:pPr>
              <a:defRPr/>
            </a:pPr>
            <a:fld id="{E08ABA32-8C97-4541-9DFA-C758A71887F4}" type="datetime1">
              <a:rPr lang="en-US" smtClean="0"/>
              <a:t>4/17/2026</a:t>
            </a:fld>
            <a:endParaRPr lang="en-US"/>
          </a:p>
        </p:txBody>
      </p:sp>
      <p:sp>
        <p:nvSpPr>
          <p:cNvPr id="3" name="Footer Placeholder 2">
            <a:extLst>
              <a:ext uri="{FF2B5EF4-FFF2-40B4-BE49-F238E27FC236}">
                <a16:creationId xmlns:a16="http://schemas.microsoft.com/office/drawing/2014/main" id="{E794F95A-3155-B00D-E718-54A10EC608FF}"/>
              </a:ext>
            </a:extLst>
          </p:cNvPr>
          <p:cNvSpPr>
            <a:spLocks noGrp="1"/>
          </p:cNvSpPr>
          <p:nvPr>
            <p:ph type="ftr" sz="quarter" idx="11"/>
          </p:nvPr>
        </p:nvSpPr>
        <p:spPr/>
        <p:txBody>
          <a:bodyPr/>
          <a:lstStyle/>
          <a:p>
            <a:pPr>
              <a:defRPr/>
            </a:pPr>
            <a:r>
              <a:rPr lang="en-US" altLang="zh-CN"/>
              <a:t>CT4ML (Control Theory for Machine Learning) - NorCal Control 2026 (15 min.)</a:t>
            </a:r>
            <a:endParaRPr lang="en-US"/>
          </a:p>
        </p:txBody>
      </p:sp>
      <p:sp>
        <p:nvSpPr>
          <p:cNvPr id="5" name="Slide Number Placeholder 4">
            <a:extLst>
              <a:ext uri="{FF2B5EF4-FFF2-40B4-BE49-F238E27FC236}">
                <a16:creationId xmlns:a16="http://schemas.microsoft.com/office/drawing/2014/main" id="{DDFF98A2-D1EF-43A5-4DD0-A3F57937D65F}"/>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70</a:t>
            </a:fld>
            <a:r>
              <a:rPr lang="en-US"/>
              <a:t>/1024</a:t>
            </a:r>
          </a:p>
        </p:txBody>
      </p:sp>
    </p:spTree>
    <p:extLst>
      <p:ext uri="{BB962C8B-B14F-4D97-AF65-F5344CB8AC3E}">
        <p14:creationId xmlns:p14="http://schemas.microsoft.com/office/powerpoint/2010/main" val="2726809084"/>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B48479D-6E6E-1C7C-008D-C1F0051D8CC5}"/>
              </a:ext>
            </a:extLst>
          </p:cNvPr>
          <p:cNvSpPr txBox="1"/>
          <p:nvPr/>
        </p:nvSpPr>
        <p:spPr>
          <a:xfrm>
            <a:off x="159448" y="2211110"/>
            <a:ext cx="8877048" cy="4524315"/>
          </a:xfrm>
          <a:prstGeom prst="rect">
            <a:avLst/>
          </a:prstGeom>
          <a:noFill/>
        </p:spPr>
        <p:txBody>
          <a:bodyPr wrap="square">
            <a:spAutoFit/>
          </a:bodyPr>
          <a:lstStyle/>
          <a:p>
            <a:r>
              <a:rPr lang="en-US" sz="1800" dirty="0">
                <a:hlinkClick r:id="rId2"/>
              </a:rPr>
              <a:t>https://sciforum.net/event/IOCFF2026</a:t>
            </a:r>
            <a:r>
              <a:rPr lang="en-US" sz="1800" dirty="0"/>
              <a:t> </a:t>
            </a:r>
          </a:p>
          <a:p>
            <a:r>
              <a:rPr lang="en-US" sz="1800" dirty="0"/>
              <a:t>13–15 April 2026</a:t>
            </a:r>
          </a:p>
          <a:p>
            <a:r>
              <a:rPr lang="en-US" sz="1800" dirty="0"/>
              <a:t>Online (</a:t>
            </a:r>
            <a:r>
              <a:rPr lang="en-US" sz="1800" dirty="0">
                <a:solidFill>
                  <a:srgbClr val="1276B7"/>
                </a:solidFill>
              </a:rPr>
              <a:t>Registration is free of charge! </a:t>
            </a:r>
            <a:r>
              <a:rPr lang="en-US" sz="1800" dirty="0"/>
              <a:t>)</a:t>
            </a:r>
          </a:p>
          <a:p>
            <a:endParaRPr lang="en-US" sz="1800" dirty="0"/>
          </a:p>
          <a:p>
            <a:r>
              <a:rPr lang="en-US" sz="1800" dirty="0"/>
              <a:t>Important Dates:</a:t>
            </a:r>
          </a:p>
          <a:p>
            <a:pPr marL="214313" indent="-214313">
              <a:buFont typeface="Arial" panose="020B0604020202020204" pitchFamily="34" charset="0"/>
              <a:buChar char="•"/>
            </a:pPr>
            <a:r>
              <a:rPr lang="en-US" sz="1800" dirty="0"/>
              <a:t>Deadline for abstract submission: 12 December 2025</a:t>
            </a:r>
          </a:p>
          <a:p>
            <a:pPr marL="214313" indent="-214313">
              <a:buFont typeface="Arial" panose="020B0604020202020204" pitchFamily="34" charset="0"/>
              <a:buChar char="•"/>
            </a:pPr>
            <a:r>
              <a:rPr lang="en-US" sz="1800" dirty="0"/>
              <a:t>Notification of acceptance: 12 February 2026</a:t>
            </a:r>
          </a:p>
          <a:p>
            <a:pPr marL="214313" indent="-214313">
              <a:buFont typeface="Arial" panose="020B0604020202020204" pitchFamily="34" charset="0"/>
              <a:buChar char="•"/>
            </a:pPr>
            <a:r>
              <a:rPr lang="en-US" sz="1800" dirty="0"/>
              <a:t>Registration deadline: 8 April 2026 </a:t>
            </a:r>
          </a:p>
          <a:p>
            <a:endParaRPr lang="en-US" sz="1800" dirty="0"/>
          </a:p>
          <a:p>
            <a:r>
              <a:rPr lang="en-US" sz="1800" dirty="0"/>
              <a:t>The Topics of Interest: </a:t>
            </a:r>
          </a:p>
          <a:p>
            <a:pPr marL="214313" indent="-214313">
              <a:buFont typeface="Courier New" panose="02070309020205020404" pitchFamily="49" charset="0"/>
              <a:buChar char="o"/>
            </a:pPr>
            <a:r>
              <a:rPr lang="en-US" sz="1800" dirty="0"/>
              <a:t>S1. Recent Advances in Fractional-Order Differential and Integral Operators</a:t>
            </a:r>
          </a:p>
          <a:p>
            <a:pPr marL="214313" indent="-214313">
              <a:buFont typeface="Courier New" panose="02070309020205020404" pitchFamily="49" charset="0"/>
              <a:buChar char="o"/>
            </a:pPr>
            <a:r>
              <a:rPr lang="en-US" sz="1800" dirty="0"/>
              <a:t>S2. Fractional Calculus and Its Applications in Engineering Systems</a:t>
            </a:r>
          </a:p>
          <a:p>
            <a:pPr marL="214313" indent="-214313">
              <a:buFont typeface="Courier New" panose="02070309020205020404" pitchFamily="49" charset="0"/>
              <a:buChar char="o"/>
            </a:pPr>
            <a:r>
              <a:rPr lang="en-US" sz="1800" dirty="0"/>
              <a:t>S3. Numerical Methods for Fractional Calculus</a:t>
            </a:r>
          </a:p>
          <a:p>
            <a:pPr marL="214313" indent="-214313">
              <a:buFont typeface="Courier New" panose="02070309020205020404" pitchFamily="49" charset="0"/>
              <a:buChar char="o"/>
            </a:pPr>
            <a:r>
              <a:rPr lang="en-US" sz="1800" dirty="0"/>
              <a:t>S4. Fractional Calculus in Complex and Nonlinear Dynamical Systems</a:t>
            </a:r>
          </a:p>
          <a:p>
            <a:pPr marL="214313" indent="-214313">
              <a:buFont typeface="Courier New" panose="02070309020205020404" pitchFamily="49" charset="0"/>
              <a:buChar char="o"/>
            </a:pPr>
            <a:r>
              <a:rPr lang="en-US" sz="1800" dirty="0">
                <a:highlight>
                  <a:srgbClr val="FFFF00"/>
                </a:highlight>
              </a:rPr>
              <a:t>S5. Fractional Calculus in Machine Learning: Applications and Challenges</a:t>
            </a:r>
          </a:p>
          <a:p>
            <a:pPr marL="214313" indent="-214313">
              <a:buFont typeface="Courier New" panose="02070309020205020404" pitchFamily="49" charset="0"/>
              <a:buChar char="o"/>
            </a:pPr>
            <a:r>
              <a:rPr lang="en-US" sz="1800" dirty="0"/>
              <a:t>S6. Fractal Geometry: Mathematical Foundations and Real-World Applications</a:t>
            </a:r>
          </a:p>
        </p:txBody>
      </p:sp>
      <p:pic>
        <p:nvPicPr>
          <p:cNvPr id="11" name="Picture 10">
            <a:extLst>
              <a:ext uri="{FF2B5EF4-FFF2-40B4-BE49-F238E27FC236}">
                <a16:creationId xmlns:a16="http://schemas.microsoft.com/office/drawing/2014/main" id="{D39A1749-12AE-6386-180D-A8C029F336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46412"/>
            <a:ext cx="9144000" cy="890954"/>
          </a:xfrm>
          <a:prstGeom prst="rect">
            <a:avLst/>
          </a:prstGeom>
        </p:spPr>
      </p:pic>
    </p:spTree>
    <p:extLst>
      <p:ext uri="{BB962C8B-B14F-4D97-AF65-F5344CB8AC3E}">
        <p14:creationId xmlns:p14="http://schemas.microsoft.com/office/powerpoint/2010/main" val="29904479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F396F-6D53-8502-206A-7AB54739CF3E}"/>
              </a:ext>
            </a:extLst>
          </p:cNvPr>
          <p:cNvSpPr>
            <a:spLocks noGrp="1"/>
          </p:cNvSpPr>
          <p:nvPr>
            <p:ph type="title"/>
          </p:nvPr>
        </p:nvSpPr>
        <p:spPr/>
        <p:txBody>
          <a:bodyPr/>
          <a:lstStyle/>
          <a:p>
            <a:r>
              <a:rPr lang="en-US" b="1" dirty="0"/>
              <a:t>“…and control theory.”</a:t>
            </a:r>
            <a:endParaRPr lang="en-US" dirty="0"/>
          </a:p>
        </p:txBody>
      </p:sp>
      <p:sp>
        <p:nvSpPr>
          <p:cNvPr id="3" name="Content Placeholder 2">
            <a:extLst>
              <a:ext uri="{FF2B5EF4-FFF2-40B4-BE49-F238E27FC236}">
                <a16:creationId xmlns:a16="http://schemas.microsoft.com/office/drawing/2014/main" id="{E185CD1C-202B-E54B-947C-0B3543216F9F}"/>
              </a:ext>
            </a:extLst>
          </p:cNvPr>
          <p:cNvSpPr>
            <a:spLocks noGrp="1"/>
          </p:cNvSpPr>
          <p:nvPr>
            <p:ph idx="1"/>
          </p:nvPr>
        </p:nvSpPr>
        <p:spPr/>
        <p:txBody>
          <a:bodyPr/>
          <a:lstStyle/>
          <a:p>
            <a:r>
              <a:rPr lang="en-US" dirty="0"/>
              <a:t>The control piece commonly appears when people discuss reinforcement learning and decision making. You’ll find widely used phrasings like </a:t>
            </a:r>
            <a:r>
              <a:rPr lang="en-US" i="1" dirty="0"/>
              <a:t>“Reinforcement Learning: Machine Learning Meets Control Theory”</a:t>
            </a:r>
            <a:r>
              <a:rPr lang="en-US" dirty="0"/>
              <a:t> in tutorials and lecture series, and reviews that explicitly connect RL and optimal control.</a:t>
            </a:r>
          </a:p>
        </p:txBody>
      </p:sp>
      <p:sp>
        <p:nvSpPr>
          <p:cNvPr id="4" name="Date Placeholder 3">
            <a:extLst>
              <a:ext uri="{FF2B5EF4-FFF2-40B4-BE49-F238E27FC236}">
                <a16:creationId xmlns:a16="http://schemas.microsoft.com/office/drawing/2014/main" id="{39BC2B95-3C7D-C73A-CEB2-5D873945866D}"/>
              </a:ext>
            </a:extLst>
          </p:cNvPr>
          <p:cNvSpPr>
            <a:spLocks noGrp="1"/>
          </p:cNvSpPr>
          <p:nvPr>
            <p:ph type="dt" sz="half" idx="10"/>
          </p:nvPr>
        </p:nvSpPr>
        <p:spPr/>
        <p:txBody>
          <a:bodyPr/>
          <a:lstStyle/>
          <a:p>
            <a:pPr>
              <a:defRPr/>
            </a:pPr>
            <a:fld id="{F769ED23-274B-424B-B0C6-5149803BD16A}" type="datetime1">
              <a:rPr lang="en-US" smtClean="0"/>
              <a:t>4/17/2026</a:t>
            </a:fld>
            <a:endParaRPr lang="en-US"/>
          </a:p>
        </p:txBody>
      </p:sp>
      <p:sp>
        <p:nvSpPr>
          <p:cNvPr id="5" name="Footer Placeholder 4">
            <a:extLst>
              <a:ext uri="{FF2B5EF4-FFF2-40B4-BE49-F238E27FC236}">
                <a16:creationId xmlns:a16="http://schemas.microsoft.com/office/drawing/2014/main" id="{E11AE2E3-F5C7-DF0E-63B2-2930DE1F15A6}"/>
              </a:ext>
            </a:extLst>
          </p:cNvPr>
          <p:cNvSpPr>
            <a:spLocks noGrp="1"/>
          </p:cNvSpPr>
          <p:nvPr>
            <p:ph type="ftr" sz="quarter" idx="11"/>
          </p:nvPr>
        </p:nvSpPr>
        <p:spPr/>
        <p:txBody>
          <a:bodyPr/>
          <a:lstStyle/>
          <a:p>
            <a:pPr>
              <a:defRPr/>
            </a:pPr>
            <a:r>
              <a:rPr lang="en-US"/>
              <a:t>CT4ML (Control Theory for Machine Learning) - NorCal Control 2026 (15 min.)</a:t>
            </a:r>
          </a:p>
        </p:txBody>
      </p:sp>
      <p:sp>
        <p:nvSpPr>
          <p:cNvPr id="6" name="Slide Number Placeholder 5">
            <a:extLst>
              <a:ext uri="{FF2B5EF4-FFF2-40B4-BE49-F238E27FC236}">
                <a16:creationId xmlns:a16="http://schemas.microsoft.com/office/drawing/2014/main" id="{971812F2-CAA0-0EA0-FA7C-A4BC2DC7ECD4}"/>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8</a:t>
            </a:fld>
            <a:r>
              <a:rPr lang="en-US"/>
              <a:t>/1024</a:t>
            </a:r>
          </a:p>
        </p:txBody>
      </p:sp>
    </p:spTree>
    <p:extLst>
      <p:ext uri="{BB962C8B-B14F-4D97-AF65-F5344CB8AC3E}">
        <p14:creationId xmlns:p14="http://schemas.microsoft.com/office/powerpoint/2010/main" val="255947644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F0910-49C9-4731-21F6-8D58DE424692}"/>
              </a:ext>
            </a:extLst>
          </p:cNvPr>
          <p:cNvSpPr>
            <a:spLocks noGrp="1"/>
          </p:cNvSpPr>
          <p:nvPr>
            <p:ph type="title"/>
          </p:nvPr>
        </p:nvSpPr>
        <p:spPr/>
        <p:txBody>
          <a:bodyPr/>
          <a:lstStyle/>
          <a:p>
            <a:r>
              <a:rPr lang="en-US" dirty="0"/>
              <a:t>Controls – 7 levels</a:t>
            </a:r>
          </a:p>
        </p:txBody>
      </p:sp>
      <p:sp>
        <p:nvSpPr>
          <p:cNvPr id="3" name="Content Placeholder 2">
            <a:extLst>
              <a:ext uri="{FF2B5EF4-FFF2-40B4-BE49-F238E27FC236}">
                <a16:creationId xmlns:a16="http://schemas.microsoft.com/office/drawing/2014/main" id="{64DA2793-20FE-BC97-D912-B1B06F7E8A0C}"/>
              </a:ext>
            </a:extLst>
          </p:cNvPr>
          <p:cNvSpPr>
            <a:spLocks noGrp="1"/>
          </p:cNvSpPr>
          <p:nvPr>
            <p:ph idx="1"/>
          </p:nvPr>
        </p:nvSpPr>
        <p:spPr>
          <a:xfrm>
            <a:off x="0" y="1916113"/>
            <a:ext cx="9144000" cy="4321175"/>
          </a:xfrm>
        </p:spPr>
        <p:txBody>
          <a:bodyPr/>
          <a:lstStyle/>
          <a:p>
            <a:r>
              <a:rPr lang="en-US" dirty="0"/>
              <a:t>I: entry level first control course (Routh to Youla)</a:t>
            </a:r>
          </a:p>
          <a:p>
            <a:r>
              <a:rPr lang="en-US" dirty="0"/>
              <a:t>II: linear systems (MIMO, LTI/LTV)</a:t>
            </a:r>
          </a:p>
          <a:p>
            <a:r>
              <a:rPr lang="en-US" dirty="0"/>
              <a:t>III: nonlinear control (Lyapunov, passivity, SGT)</a:t>
            </a:r>
          </a:p>
          <a:p>
            <a:r>
              <a:rPr lang="en-US" dirty="0"/>
              <a:t>IV: robust and optimal (LFT, SSV, DK, Gap Metric)</a:t>
            </a:r>
          </a:p>
          <a:p>
            <a:r>
              <a:rPr lang="en-US" dirty="0">
                <a:solidFill>
                  <a:schemeClr val="bg1">
                    <a:lumMod val="65000"/>
                  </a:schemeClr>
                </a:solidFill>
              </a:rPr>
              <a:t>V:  CoV/optimal control (PMP) </a:t>
            </a:r>
            <a:r>
              <a:rPr lang="en-US" dirty="0" err="1">
                <a:solidFill>
                  <a:schemeClr val="bg1">
                    <a:lumMod val="65000"/>
                  </a:schemeClr>
                </a:solidFill>
              </a:rPr>
              <a:t>Pontryagin</a:t>
            </a:r>
            <a:endParaRPr lang="en-US" dirty="0">
              <a:solidFill>
                <a:schemeClr val="bg1">
                  <a:lumMod val="65000"/>
                </a:schemeClr>
              </a:solidFill>
            </a:endParaRPr>
          </a:p>
          <a:p>
            <a:r>
              <a:rPr lang="en-US" dirty="0">
                <a:solidFill>
                  <a:schemeClr val="bg1">
                    <a:lumMod val="65000"/>
                  </a:schemeClr>
                </a:solidFill>
              </a:rPr>
              <a:t>VI: Stochastic/data-driven/ML(NN) control</a:t>
            </a:r>
          </a:p>
          <a:p>
            <a:r>
              <a:rPr lang="en-US" dirty="0">
                <a:solidFill>
                  <a:schemeClr val="bg1">
                    <a:lumMod val="65000"/>
                  </a:schemeClr>
                </a:solidFill>
              </a:rPr>
              <a:t>VII: PDE/DPS, multi-agent cooperative, distributed sensing and actuation control</a:t>
            </a:r>
          </a:p>
        </p:txBody>
      </p:sp>
      <p:sp>
        <p:nvSpPr>
          <p:cNvPr id="4" name="Date Placeholder 3">
            <a:extLst>
              <a:ext uri="{FF2B5EF4-FFF2-40B4-BE49-F238E27FC236}">
                <a16:creationId xmlns:a16="http://schemas.microsoft.com/office/drawing/2014/main" id="{8A4963C2-02F0-A845-A735-2F7AB913F3DB}"/>
              </a:ext>
            </a:extLst>
          </p:cNvPr>
          <p:cNvSpPr>
            <a:spLocks noGrp="1"/>
          </p:cNvSpPr>
          <p:nvPr>
            <p:ph type="dt" sz="half" idx="10"/>
          </p:nvPr>
        </p:nvSpPr>
        <p:spPr/>
        <p:txBody>
          <a:bodyPr/>
          <a:lstStyle/>
          <a:p>
            <a:pPr>
              <a:defRPr/>
            </a:pPr>
            <a:fld id="{9F172894-B800-40E7-BDEC-99424F233CFD}" type="datetime1">
              <a:rPr lang="en-US" smtClean="0"/>
              <a:t>4/17/2026</a:t>
            </a:fld>
            <a:endParaRPr lang="en-US"/>
          </a:p>
        </p:txBody>
      </p:sp>
      <p:sp>
        <p:nvSpPr>
          <p:cNvPr id="5" name="Footer Placeholder 4">
            <a:extLst>
              <a:ext uri="{FF2B5EF4-FFF2-40B4-BE49-F238E27FC236}">
                <a16:creationId xmlns:a16="http://schemas.microsoft.com/office/drawing/2014/main" id="{0CA92A73-3697-2603-FA86-F31EFF74CD27}"/>
              </a:ext>
            </a:extLst>
          </p:cNvPr>
          <p:cNvSpPr>
            <a:spLocks noGrp="1"/>
          </p:cNvSpPr>
          <p:nvPr>
            <p:ph type="ftr" sz="quarter" idx="11"/>
          </p:nvPr>
        </p:nvSpPr>
        <p:spPr/>
        <p:txBody>
          <a:bodyPr/>
          <a:lstStyle/>
          <a:p>
            <a:pPr>
              <a:defRPr/>
            </a:pPr>
            <a:r>
              <a:rPr lang="en-US"/>
              <a:t>CT4ML (Control Theory for Machine Learning) - NorCal Control 2026 (15 min.)</a:t>
            </a:r>
          </a:p>
        </p:txBody>
      </p:sp>
      <p:sp>
        <p:nvSpPr>
          <p:cNvPr id="6" name="Slide Number Placeholder 5">
            <a:extLst>
              <a:ext uri="{FF2B5EF4-FFF2-40B4-BE49-F238E27FC236}">
                <a16:creationId xmlns:a16="http://schemas.microsoft.com/office/drawing/2014/main" id="{F51A7EC9-F2EC-50E3-C1DE-D4E839BC5A84}"/>
              </a:ext>
            </a:extLst>
          </p:cNvPr>
          <p:cNvSpPr>
            <a:spLocks noGrp="1"/>
          </p:cNvSpPr>
          <p:nvPr>
            <p:ph type="sldNum" sz="quarter" idx="12"/>
          </p:nvPr>
        </p:nvSpPr>
        <p:spPr/>
        <p:txBody>
          <a:bodyPr/>
          <a:lstStyle/>
          <a:p>
            <a:pPr>
              <a:defRPr/>
            </a:pPr>
            <a:r>
              <a:rPr lang="en-US"/>
              <a:t>Slide-</a:t>
            </a:r>
            <a:fld id="{5364909A-3F3E-460A-BC82-B071F2D46A2C}" type="slidenum">
              <a:rPr lang="en-US" smtClean="0"/>
              <a:pPr>
                <a:defRPr/>
              </a:pPr>
              <a:t>9</a:t>
            </a:fld>
            <a:r>
              <a:rPr lang="en-US"/>
              <a:t>/1024</a:t>
            </a:r>
          </a:p>
        </p:txBody>
      </p:sp>
    </p:spTree>
    <p:extLst>
      <p:ext uri="{BB962C8B-B14F-4D97-AF65-F5344CB8AC3E}">
        <p14:creationId xmlns:p14="http://schemas.microsoft.com/office/powerpoint/2010/main" val="2018774564"/>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DEFAULTFONTSIZE" val="10"/>
</p:tagLst>
</file>

<file path=ppt/tags/tag2.xml><?xml version="1.0" encoding="utf-8"?>
<p:tagLst xmlns:a="http://schemas.openxmlformats.org/drawingml/2006/main" xmlns:r="http://schemas.openxmlformats.org/officeDocument/2006/relationships" xmlns:p="http://schemas.openxmlformats.org/presentationml/2006/main">
  <p:tag name="OUTPUTDPI" val="1200"/>
  <p:tag name="ORIGINALHEIGHT" val="1176"/>
  <p:tag name="ORIGINALWIDTH" val="2872.5"/>
  <p:tag name="LATEXADDIN" val="\documentclass{article}&#10;\usepackage{amsmath}&#10;\usepackage{mathrsfs}&#10;\usepackage{color}&#10;\pagestyle{empty}&#10;\begin{document}&#10;&#10;{\emph{Gradient Descent (GD)}} is a first-order algorithm:&#10;\[{x_{k + 1}} = {x_k} - \mu \nabla f\left( {{x_k}} \right)\]&#10;where $\mu&gt;0$ is the step size.&#10;&#10;Using the Z-transform, we have that &#10;{\color{blue}\[X\left( z \right) = \frac{\mu }{{z - 1}}{\left[ -{\nabla f\left( {{x_k}} \right)} \right]_z}\]}&#10;&#10;\end{document}"/>
  <p:tag name="IGUANATEXSIZE" val="20"/>
  <p:tag name="IGUANATEXCURSOR" val="419"/>
  <p:tag name="TRANSPARENCY" val="True"/>
  <p:tag name="FILENAME" val=""/>
  <p:tag name="LATEXENGINEID" val="0"/>
  <p:tag name="TEMPFOLDER" val="c:\temp\"/>
  <p:tag name="LATEXFORMHEIGHT" val="312"/>
  <p:tag name="LATEXFORMWIDTH" val="384"/>
  <p:tag name="LATEXFORMWRAP" val="True"/>
  <p:tag name="BITMAPVECTOR" val="0"/>
</p:tagLst>
</file>

<file path=ppt/tags/tag3.xml><?xml version="1.0" encoding="utf-8"?>
<p:tagLst xmlns:a="http://schemas.openxmlformats.org/drawingml/2006/main" xmlns:r="http://schemas.openxmlformats.org/officeDocument/2006/relationships" xmlns:p="http://schemas.openxmlformats.org/presentationml/2006/main">
  <p:tag name="OUTPUTDPI" val="1200"/>
  <p:tag name="ORIGINALHEIGHT" val="273.75"/>
  <p:tag name="ORIGINALWIDTH" val="4372.5"/>
  <p:tag name="LATEXADDIN" val="\documentclass{article}&#10;\usepackage{amsmath}&#10;\usepackage{mathrsfs}&#10;\usepackage{color}&#10;\pagestyle{empty}&#10;\begin{document}&#10;&#10;Approximate the gradient around the extreme point $x^*$, and one has $\nabla f\left( {{x_k}} \right) \approx A\left( {{x_k} - {x^*}} \right)$ with $A={\nabla ^2}f\left( {{x^*}} \right)$. &#10;\end{document}"/>
  <p:tag name="IGUANATEXSIZE" val="20"/>
  <p:tag name="IGUANATEXCURSOR" val="309"/>
  <p:tag name="TRANSPARENCY" val="True"/>
  <p:tag name="FILENAME" val=""/>
  <p:tag name="LATEXENGINEID" val="0"/>
  <p:tag name="TEMPFOLDER" val="c:\temp\"/>
  <p:tag name="LATEXFORMHEIGHT" val="312"/>
  <p:tag name="LATEXFORMWIDTH" val="384"/>
  <p:tag name="LATEXFORMWRAP" val="True"/>
  <p:tag name="BITMAPVECTOR" val="0"/>
</p:tagLst>
</file>

<file path=ppt/tags/tag4.xml><?xml version="1.0" encoding="utf-8"?>
<p:tagLst xmlns:a="http://schemas.openxmlformats.org/drawingml/2006/main" xmlns:r="http://schemas.openxmlformats.org/officeDocument/2006/relationships" xmlns:p="http://schemas.openxmlformats.org/presentationml/2006/main">
  <p:tag name="OUTPUTDPI" val="1200"/>
  <p:tag name="ORIGINALHEIGHT" val="150.75"/>
  <p:tag name="ORIGINALWIDTH" val="3153"/>
  <p:tag name="LATEXADDIN" val="\documentclass{article}&#10;\usepackage{amsmath}&#10;\usepackage{mathrsfs}&#10;\usepackage{color}&#10;\pagestyle{empty}&#10;\begin{document}&#10;&#10;For GD, we have that $G(z)=\frac{1}{z-1}$, which is an integrator.  &#10;&#10;\end{document}"/>
  <p:tag name="IGUANATEXSIZE" val="20"/>
  <p:tag name="IGUANATEXCURSOR" val="189"/>
  <p:tag name="TRANSPARENCY" val="True"/>
  <p:tag name="FILENAME" val=""/>
  <p:tag name="LATEXENGINEID" val="0"/>
  <p:tag name="TEMPFOLDER" val="c:\temp\"/>
  <p:tag name="LATEXFORMHEIGHT" val="312"/>
  <p:tag name="LATEXFORMWIDTH" val="384"/>
  <p:tag name="LATEXFORMWRAP" val="True"/>
  <p:tag name="BITMAPVECTOR" val="0"/>
</p:tagLst>
</file>

<file path=ppt/tags/tag5.xml><?xml version="1.0" encoding="utf-8"?>
<p:tagLst xmlns:a="http://schemas.openxmlformats.org/drawingml/2006/main" xmlns:r="http://schemas.openxmlformats.org/officeDocument/2006/relationships" xmlns:p="http://schemas.openxmlformats.org/presentationml/2006/main">
  <p:tag name="OUTPUTDPI" val="1200"/>
  <p:tag name="ORIGINALHEIGHT" val="341.25"/>
  <p:tag name="ORIGINALWIDTH" val="2461.5"/>
  <p:tag name="LATEXADDIN" val="\documentclass{article}&#10;\usepackage{amsmath}&#10;\pagestyle{empty}&#10;\begin{document}&#10;&#10;\begin{eqnarray*}&#10;f(\textbf{x})=f(x_{1},\ldots,x_{n})=\sum^{n}_{i=1}|x_{i}\sin(x_{i})+0.1x_{i}|&#10;\end{eqnarray*}&#10;&#10;&#10;\end{document}"/>
  <p:tag name="IGUANATEXSIZE" val="20"/>
  <p:tag name="IGUANATEXCURSOR" val="191"/>
  <p:tag name="TRANSPARENCY" val="True"/>
  <p:tag name="FILENAME" val=""/>
  <p:tag name="LATEXENGINEID" val="0"/>
  <p:tag name="TEMPFOLDER" val="c:\temp\"/>
  <p:tag name="LATEXFORMHEIGHT" val="312"/>
  <p:tag name="LATEXFORMWIDTH" val="384"/>
  <p:tag name="LATEXFORMWRAP" val="True"/>
  <p:tag name="BITMAPVECTOR" val="0"/>
</p:tagLst>
</file>

<file path=ppt/tags/tag6.xml><?xml version="1.0" encoding="utf-8"?>
<p:tagLst xmlns:a="http://schemas.openxmlformats.org/drawingml/2006/main" xmlns:r="http://schemas.openxmlformats.org/officeDocument/2006/relationships" xmlns:p="http://schemas.openxmlformats.org/presentationml/2006/main">
  <p:tag name="OUTPUTDPI" val="1200"/>
  <p:tag name="ORIGINALHEIGHT" val="1227.75"/>
  <p:tag name="ORIGINALWIDTH" val="3834.75"/>
  <p:tag name="LATEXADDIN" val="\documentclass{article}&#10;\usepackage{amsmath}&#10;\usepackage{mathrsfs}&#10;\usepackage{color}&#10;\pagestyle{empty}&#10;\begin{document}&#10;&#10;{\emph{Nesterov accelerated GD (NAGD)}} can be formulated as&#10;\[\left\{ \begin{array}{l}&#10;{x_k} = {y_{k - 1}} - \mu \nabla f\left( {{y_{k - 1}}} \right)\\&#10;{y_k} = {x_k} + \frac{{k - 1}}{{k + 2}}\left( {{x_k} - {x_{k - 1}}} \right)&#10;\end{array} \right.\]&#10;&#10;Set $t=k\sqrt{\mu}$ and one can derive its corresponding differential equation&#10;{\color{blue}\[\ddot X + \frac{3}{t}\dot X + \nabla f\left( X \right) = 0\]}&#10;\end{document}"/>
  <p:tag name="IGUANATEXSIZE" val="20"/>
  <p:tag name="IGUANATEXCURSOR" val="182"/>
  <p:tag name="TRANSPARENCY" val="True"/>
  <p:tag name="FILENAME" val=""/>
  <p:tag name="LATEXENGINEID" val="0"/>
  <p:tag name="TEMPFOLDER" val="c:\temp\"/>
  <p:tag name="LATEXFORMHEIGHT" val="312"/>
  <p:tag name="LATEXFORMWIDTH" val="384"/>
  <p:tag name="LATEXFORMWRAP" val="True"/>
  <p:tag name="BITMAPVECTOR" val="0"/>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23855</TotalTime>
  <Words>4569</Words>
  <Application>Microsoft Office PowerPoint</Application>
  <PresentationFormat>On-screen Show (4:3)</PresentationFormat>
  <Paragraphs>521</Paragraphs>
  <Slides>71</Slides>
  <Notes>9</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71</vt:i4>
      </vt:variant>
    </vt:vector>
  </HeadingPairs>
  <TitlesOfParts>
    <vt:vector size="87" baseType="lpstr">
      <vt:lpstr>Belgium</vt:lpstr>
      <vt:lpstr>Gilroy</vt:lpstr>
      <vt:lpstr>Muli</vt:lpstr>
      <vt:lpstr>Suisse Int'l</vt:lpstr>
      <vt:lpstr>System Font Regular</vt:lpstr>
      <vt:lpstr>Arial</vt:lpstr>
      <vt:lpstr>Cambria Math</vt:lpstr>
      <vt:lpstr>Courier New</vt:lpstr>
      <vt:lpstr>Garamond</vt:lpstr>
      <vt:lpstr>lato</vt:lpstr>
      <vt:lpstr>Mistral</vt:lpstr>
      <vt:lpstr>Palatino Linotype</vt:lpstr>
      <vt:lpstr>Tahoma</vt:lpstr>
      <vt:lpstr>Times New Roman</vt:lpstr>
      <vt:lpstr>Wingdings</vt:lpstr>
      <vt:lpstr>Blank Presentation</vt:lpstr>
      <vt:lpstr>Control Theory for Machine Learning: An Overview</vt:lpstr>
      <vt:lpstr>Thank you</vt:lpstr>
      <vt:lpstr>Outline</vt:lpstr>
      <vt:lpstr>CT4ML why?</vt:lpstr>
      <vt:lpstr>what is the earliest paper on using neural networks in (for) control (ML4CT)?</vt:lpstr>
      <vt:lpstr>what is the earliest paper on using control theory for machine learning (CT4ML) or optimization?</vt:lpstr>
      <vt:lpstr>who, when, and where this was said "machine learning is nothing but statistics, optimization and control theory"?</vt:lpstr>
      <vt:lpstr>“…and control theory.”</vt:lpstr>
      <vt:lpstr>Controls – 7 levels</vt:lpstr>
      <vt:lpstr>Control-I SISO</vt:lpstr>
      <vt:lpstr>Control-II MIMO</vt:lpstr>
      <vt:lpstr>PowerPoint Presentation</vt:lpstr>
      <vt:lpstr>PowerPoint Presentation</vt:lpstr>
      <vt:lpstr>PowerPoint Presentation</vt:lpstr>
      <vt:lpstr>Textbooks: </vt:lpstr>
      <vt:lpstr>ML is nothing but</vt:lpstr>
      <vt:lpstr>PowerPoint Presentation</vt:lpstr>
      <vt:lpstr>PowerPoint Presentation</vt:lpstr>
      <vt:lpstr>PowerPoint Presentation</vt:lpstr>
      <vt:lpstr>JFK and Control/AI</vt:lpstr>
      <vt:lpstr>PowerPoint Presentation</vt:lpstr>
      <vt:lpstr>What control community can/should offer to AI/ML community?</vt:lpstr>
      <vt:lpstr>https://www.ifac2020.org/program/workshops/index.html</vt:lpstr>
      <vt:lpstr>Machine Learning meets Model-based Control</vt:lpstr>
      <vt:lpstr>PowerPoint Presentation</vt:lpstr>
      <vt:lpstr>What the machine should learn about models for control, Eric Kerrigan</vt:lpstr>
      <vt:lpstr>What control community can/should offer to AI/ML community?</vt:lpstr>
      <vt:lpstr>Control system point of view in iteration axis</vt:lpstr>
      <vt:lpstr>Chapter 10</vt:lpstr>
      <vt:lpstr>Issues in standard ML methods</vt:lpstr>
      <vt:lpstr>What CT4ML can offer?</vt:lpstr>
      <vt:lpstr>What CT4ML covers?</vt:lpstr>
      <vt:lpstr>CT4ML opportunities</vt:lpstr>
      <vt:lpstr>Outline</vt:lpstr>
      <vt:lpstr>MAD: Classic Control Systems Design</vt:lpstr>
      <vt:lpstr>MAD for Machine Learning? </vt:lpstr>
      <vt:lpstr>MAD in control to ML</vt:lpstr>
      <vt:lpstr>PowerPoint Presentation</vt:lpstr>
      <vt:lpstr>PowerPoint Presentation</vt:lpstr>
      <vt:lpstr>GD and SGD</vt:lpstr>
      <vt:lpstr>NAGD: Nesterov Accelerated GD</vt:lpstr>
      <vt:lpstr>PowerPoint Presentation</vt:lpstr>
      <vt:lpstr>From Ravine to Nesterov to Ravine</vt:lpstr>
      <vt:lpstr>Dynamical systems viewpoint on optimization</vt:lpstr>
      <vt:lpstr>PowerPoint Presentation</vt:lpstr>
      <vt:lpstr>A roadmap –  from variational principle  to machine learning</vt:lpstr>
      <vt:lpstr>M</vt:lpstr>
      <vt:lpstr>A</vt:lpstr>
      <vt:lpst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(algebraic) tail</vt:lpstr>
      <vt:lpstr>Tails matter</vt:lpstr>
      <vt:lpstr>Outline</vt:lpstr>
      <vt:lpstr>PowerPoint Presentation</vt:lpstr>
      <vt:lpstr>PowerPoint Presentation</vt:lpstr>
      <vt:lpstr>PowerPoint Presentation</vt:lpstr>
      <vt:lpstr>PowerPoint Presentation</vt:lpstr>
      <vt:lpstr>PowerPoint Presentation</vt:lpstr>
      <vt:lpstr>PowerPoint Presentation</vt:lpstr>
      <vt:lpstr>Work in prog. (presented @ ICFDA2025)</vt:lpstr>
      <vt:lpstr>FOCT4ML</vt:lpstr>
      <vt:lpstr>PowerPoint Presentation</vt:lpstr>
      <vt:lpstr>PowerPoint Presentation</vt:lpstr>
      <vt:lpstr>PowerPoint Presentation</vt:lpstr>
    </vt:vector>
  </TitlesOfParts>
  <Company>CSOIS, Utah State University</Company>
  <LinksUpToDate>false</LinksUpToDate>
  <SharedDoc>false</SharedDoc>
  <HyperlinkBase>http://fractionalcalculus.googlepages.com/</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Fractional Order Motion Control</dc:title>
  <dc:subject>Applied Fractional Calculus</dc:subject>
  <dc:creator>YangQuan Chen</dc:creator>
  <cp:lastModifiedBy>YangQuan Chen</cp:lastModifiedBy>
  <cp:revision>686</cp:revision>
  <cp:lastPrinted>2004-07-08T02:38:27Z</cp:lastPrinted>
  <dcterms:created xsi:type="dcterms:W3CDTF">2003-12-02T17:03:49Z</dcterms:created>
  <dcterms:modified xsi:type="dcterms:W3CDTF">2026-04-17T17:28:09Z</dcterms:modified>
</cp:coreProperties>
</file>