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86" r:id="rId2"/>
    <p:sldId id="287" r:id="rId3"/>
    <p:sldId id="258" r:id="rId4"/>
    <p:sldId id="259" r:id="rId5"/>
    <p:sldId id="260" r:id="rId6"/>
    <p:sldId id="272" r:id="rId7"/>
    <p:sldId id="274" r:id="rId8"/>
    <p:sldId id="273" r:id="rId9"/>
    <p:sldId id="275" r:id="rId10"/>
    <p:sldId id="277" r:id="rId11"/>
    <p:sldId id="278" r:id="rId12"/>
    <p:sldId id="279" r:id="rId13"/>
    <p:sldId id="280" r:id="rId14"/>
    <p:sldId id="281" r:id="rId15"/>
    <p:sldId id="282" r:id="rId16"/>
    <p:sldId id="283" r:id="rId17"/>
    <p:sldId id="284" r:id="rId18"/>
    <p:sldId id="285" r:id="rId19"/>
    <p:sldId id="288" r:id="rId20"/>
  </p:sldIdLst>
  <p:sldSz cx="18288000" cy="10287000"/>
  <p:notesSz cx="6858000" cy="9144000"/>
  <p:embeddedFontLst>
    <p:embeddedFont>
      <p:font typeface="Aptos Italics" panose="020B0604020202020204" charset="0"/>
      <p:regular r:id="rId22"/>
    </p:embeddedFont>
    <p:embeddedFont>
      <p:font typeface="Cambria Math" panose="020405030504060302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7" d="100"/>
          <a:sy n="57" d="100"/>
        </p:scale>
        <p:origin x="387" y="-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hyperlink" Target="http://www.sachingiri03.com.np/" TargetMode="External"/><Relationship Id="rId5" Type="http://schemas.openxmlformats.org/officeDocument/2006/relationships/image" Target="../media/image4.png"/><Relationship Id="rId10" Type="http://schemas.openxmlformats.org/officeDocument/2006/relationships/hyperlink" Target="mailto:sachingiri@ucmerced.edu" TargetMode="External"/><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6.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2.png"/><Relationship Id="rId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1.jpg"/><Relationship Id="rId4" Type="http://schemas.openxmlformats.org/officeDocument/2006/relationships/image" Target="../media/image3.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6.png"/><Relationship Id="rId4" Type="http://schemas.openxmlformats.org/officeDocument/2006/relationships/image" Target="../media/image3.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hyperlink" Target="https://avirisng.jpl.nasa.gov/index.html" TargetMode="External"/><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ntrs.nasa.gov/api/citations/20190025386/downloads/20190025386.pdf" TargetMode="External"/><Relationship Id="rId5" Type="http://schemas.openxmlformats.org/officeDocument/2006/relationships/image" Target="../media/image5.png"/><Relationship Id="rId10" Type="http://schemas.openxmlformats.org/officeDocument/2006/relationships/hyperlink" Target="https://daac.ornl.gov/AVIRIS/guides/AVIRIS-NG_L2_Reflectance.html" TargetMode="External"/><Relationship Id="rId4" Type="http://schemas.openxmlformats.org/officeDocument/2006/relationships/image" Target="../media/image4.png"/><Relationship Id="rId9" Type="http://schemas.openxmlformats.org/officeDocument/2006/relationships/hyperlink" Target="https://www.ehu.eus/ccwintco/index.php/Hyperspectral_Remote_Sensing_Scenes#Pavia_Centre_and_University"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pn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327D3-BE4E-151F-6161-F44002CA3FD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715971-1403-84A9-4B40-63F4642B4213}"/>
              </a:ext>
            </a:extLst>
          </p:cNvPr>
          <p:cNvGrpSpPr>
            <a:grpSpLocks noChangeAspect="1"/>
          </p:cNvGrpSpPr>
          <p:nvPr/>
        </p:nvGrpSpPr>
        <p:grpSpPr>
          <a:xfrm>
            <a:off x="16052" y="18859"/>
            <a:ext cx="18280598" cy="10282836"/>
            <a:chOff x="0" y="0"/>
            <a:chExt cx="24374130" cy="13710448"/>
          </a:xfrm>
        </p:grpSpPr>
        <p:sp>
          <p:nvSpPr>
            <p:cNvPr id="3" name="Freeform 3">
              <a:extLst>
                <a:ext uri="{FF2B5EF4-FFF2-40B4-BE49-F238E27FC236}">
                  <a16:creationId xmlns:a16="http://schemas.microsoft.com/office/drawing/2014/main" id="{8FD02E9A-8A7E-B522-18E7-D6783B51F493}"/>
                </a:ext>
              </a:extLst>
            </p:cNvPr>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a:extLst>
              <a:ext uri="{FF2B5EF4-FFF2-40B4-BE49-F238E27FC236}">
                <a16:creationId xmlns:a16="http://schemas.microsoft.com/office/drawing/2014/main" id="{2C67BDA9-97D3-5D77-B28F-188F3FCCE570}"/>
              </a:ext>
            </a:extLst>
          </p:cNvPr>
          <p:cNvGrpSpPr>
            <a:grpSpLocks noChangeAspect="1"/>
          </p:cNvGrpSpPr>
          <p:nvPr/>
        </p:nvGrpSpPr>
        <p:grpSpPr>
          <a:xfrm>
            <a:off x="-8650" y="-39120"/>
            <a:ext cx="2141142" cy="10277481"/>
            <a:chOff x="0" y="0"/>
            <a:chExt cx="2854856" cy="13703308"/>
          </a:xfrm>
        </p:grpSpPr>
        <p:sp>
          <p:nvSpPr>
            <p:cNvPr id="5" name="Freeform 5">
              <a:extLst>
                <a:ext uri="{FF2B5EF4-FFF2-40B4-BE49-F238E27FC236}">
                  <a16:creationId xmlns:a16="http://schemas.microsoft.com/office/drawing/2014/main" id="{24D358DD-8EEF-F130-BF1A-681F1BA7C576}"/>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5D2B4DDC-C1EC-F630-2D52-96C8410F2171}"/>
              </a:ext>
            </a:extLst>
          </p:cNvPr>
          <p:cNvGrpSpPr/>
          <p:nvPr/>
        </p:nvGrpSpPr>
        <p:grpSpPr>
          <a:xfrm>
            <a:off x="-9525" y="9525000"/>
            <a:ext cx="18307050" cy="771525"/>
            <a:chOff x="0" y="0"/>
            <a:chExt cx="24409400" cy="1028700"/>
          </a:xfrm>
        </p:grpSpPr>
        <p:sp>
          <p:nvSpPr>
            <p:cNvPr id="7" name="Freeform 7">
              <a:extLst>
                <a:ext uri="{FF2B5EF4-FFF2-40B4-BE49-F238E27FC236}">
                  <a16:creationId xmlns:a16="http://schemas.microsoft.com/office/drawing/2014/main" id="{8D5B0CC3-2D2E-53AD-DE82-ECDD8F576010}"/>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324A6E02-7EC3-91C4-67D8-C2385C829BDA}"/>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E546D594-24D5-248A-0EBA-40FEA780AE47}"/>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71D58E2D-0D7A-6086-1724-507A15D1D7F8}"/>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45F3A3F0-F93C-7370-D26B-3C81C89BC2B6}"/>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A94185F7-B113-BFE5-0073-D43C10FF67EF}"/>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56E157DF-5090-FF33-80DA-03D8C6A61DA5}"/>
              </a:ext>
            </a:extLst>
          </p:cNvPr>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471E32A6-B5A1-AF7B-B779-687ADEB62587}"/>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CD99EB4-2A59-9FA9-F1EA-47AB0067BECD}"/>
              </a:ext>
            </a:extLst>
          </p:cNvPr>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DA7B59C6-47BD-7AF8-52DD-1DCF40F94308}"/>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12034E84-BF10-91CE-DB15-3D4FED25C3F9}"/>
              </a:ext>
            </a:extLst>
          </p:cNvPr>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sp>
        <p:nvSpPr>
          <p:cNvPr id="18" name="TextBox 18">
            <a:extLst>
              <a:ext uri="{FF2B5EF4-FFF2-40B4-BE49-F238E27FC236}">
                <a16:creationId xmlns:a16="http://schemas.microsoft.com/office/drawing/2014/main" id="{23C4CD7C-B081-CA14-FCA6-D01185F56F73}"/>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grpSp>
        <p:nvGrpSpPr>
          <p:cNvPr id="20" name="Group 20">
            <a:extLst>
              <a:ext uri="{FF2B5EF4-FFF2-40B4-BE49-F238E27FC236}">
                <a16:creationId xmlns:a16="http://schemas.microsoft.com/office/drawing/2014/main" id="{634C012A-E53F-9883-0DFC-6DE86FCB2E43}"/>
              </a:ext>
            </a:extLst>
          </p:cNvPr>
          <p:cNvGrpSpPr/>
          <p:nvPr/>
        </p:nvGrpSpPr>
        <p:grpSpPr>
          <a:xfrm>
            <a:off x="1999395" y="-395133"/>
            <a:ext cx="15773400" cy="1988344"/>
            <a:chOff x="0" y="0"/>
            <a:chExt cx="21031200" cy="2651126"/>
          </a:xfrm>
        </p:grpSpPr>
        <p:sp>
          <p:nvSpPr>
            <p:cNvPr id="21" name="Freeform 21">
              <a:extLst>
                <a:ext uri="{FF2B5EF4-FFF2-40B4-BE49-F238E27FC236}">
                  <a16:creationId xmlns:a16="http://schemas.microsoft.com/office/drawing/2014/main" id="{927D8A18-981B-D293-6EC7-2984951A9D9F}"/>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2" name="TextBox 22">
              <a:extLst>
                <a:ext uri="{FF2B5EF4-FFF2-40B4-BE49-F238E27FC236}">
                  <a16:creationId xmlns:a16="http://schemas.microsoft.com/office/drawing/2014/main" id="{64F9A6D1-0176-3932-39E6-5361CEA751B0}"/>
                </a:ext>
              </a:extLst>
            </p:cNvPr>
            <p:cNvSpPr txBox="1"/>
            <p:nvPr/>
          </p:nvSpPr>
          <p:spPr>
            <a:xfrm>
              <a:off x="0" y="66675"/>
              <a:ext cx="21031200" cy="2584451"/>
            </a:xfrm>
            <a:prstGeom prst="rect">
              <a:avLst/>
            </a:prstGeom>
          </p:spPr>
          <p:txBody>
            <a:bodyPr lIns="0" tIns="0" rIns="0" bIns="0" rtlCol="0" anchor="ctr"/>
            <a:lstStyle/>
            <a:p>
              <a:pPr algn="l">
                <a:lnSpc>
                  <a:spcPts val="7128"/>
                </a:lnSpc>
              </a:pPr>
              <a:endParaRPr lang="en-US" sz="6600" dirty="0">
                <a:solidFill>
                  <a:srgbClr val="000000"/>
                </a:solidFill>
                <a:latin typeface="Aptos"/>
                <a:ea typeface="Aptos"/>
                <a:cs typeface="Aptos"/>
                <a:sym typeface="Aptos"/>
              </a:endParaRPr>
            </a:p>
          </p:txBody>
        </p:sp>
      </p:grpSp>
      <p:grpSp>
        <p:nvGrpSpPr>
          <p:cNvPr id="26" name="Group 13">
            <a:extLst>
              <a:ext uri="{FF2B5EF4-FFF2-40B4-BE49-F238E27FC236}">
                <a16:creationId xmlns:a16="http://schemas.microsoft.com/office/drawing/2014/main" id="{9CD193B4-2FC0-7634-A241-A238B9A9FC8E}"/>
              </a:ext>
            </a:extLst>
          </p:cNvPr>
          <p:cNvGrpSpPr>
            <a:grpSpLocks noChangeAspect="1"/>
          </p:cNvGrpSpPr>
          <p:nvPr/>
        </p:nvGrpSpPr>
        <p:grpSpPr>
          <a:xfrm>
            <a:off x="8153648" y="30607"/>
            <a:ext cx="3356298" cy="1226693"/>
            <a:chOff x="0" y="0"/>
            <a:chExt cx="2723916" cy="995564"/>
          </a:xfrm>
        </p:grpSpPr>
        <p:sp>
          <p:nvSpPr>
            <p:cNvPr id="27" name="Freeform 14" descr="A yellow text on a black background  Description automatically generated">
              <a:extLst>
                <a:ext uri="{FF2B5EF4-FFF2-40B4-BE49-F238E27FC236}">
                  <a16:creationId xmlns:a16="http://schemas.microsoft.com/office/drawing/2014/main" id="{D69B9A0D-1D2F-3090-AA00-1F227956A3E5}"/>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sp>
        <p:nvSpPr>
          <p:cNvPr id="30" name="Freeform 17">
            <a:extLst>
              <a:ext uri="{FF2B5EF4-FFF2-40B4-BE49-F238E27FC236}">
                <a16:creationId xmlns:a16="http://schemas.microsoft.com/office/drawing/2014/main" id="{A3E150C8-F021-13A2-9BB0-E20E111D7EDB}"/>
              </a:ext>
            </a:extLst>
          </p:cNvPr>
          <p:cNvSpPr/>
          <p:nvPr/>
        </p:nvSpPr>
        <p:spPr>
          <a:xfrm>
            <a:off x="15477898" y="91871"/>
            <a:ext cx="2685195" cy="1226680"/>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dirty="0"/>
          </a:p>
        </p:txBody>
      </p:sp>
      <p:pic>
        <p:nvPicPr>
          <p:cNvPr id="32" name="Picture 31" descr="A blue and black logo&#10;&#10;AI-generated content may be incorrect.">
            <a:extLst>
              <a:ext uri="{FF2B5EF4-FFF2-40B4-BE49-F238E27FC236}">
                <a16:creationId xmlns:a16="http://schemas.microsoft.com/office/drawing/2014/main" id="{56F5526E-1B9D-1B8A-F74B-C54CECF1AD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9402" y="231396"/>
            <a:ext cx="3124200" cy="735285"/>
          </a:xfrm>
          <a:prstGeom prst="rect">
            <a:avLst/>
          </a:prstGeom>
        </p:spPr>
      </p:pic>
      <p:sp>
        <p:nvSpPr>
          <p:cNvPr id="34" name="TextBox 33">
            <a:extLst>
              <a:ext uri="{FF2B5EF4-FFF2-40B4-BE49-F238E27FC236}">
                <a16:creationId xmlns:a16="http://schemas.microsoft.com/office/drawing/2014/main" id="{6E5E4D83-C752-DD8F-D076-A635370ACFBE}"/>
              </a:ext>
            </a:extLst>
          </p:cNvPr>
          <p:cNvSpPr txBox="1"/>
          <p:nvPr/>
        </p:nvSpPr>
        <p:spPr>
          <a:xfrm>
            <a:off x="2158052" y="3390900"/>
            <a:ext cx="16129947" cy="2308324"/>
          </a:xfrm>
          <a:prstGeom prst="rect">
            <a:avLst/>
          </a:prstGeom>
          <a:noFill/>
        </p:spPr>
        <p:txBody>
          <a:bodyPr wrap="square">
            <a:spAutoFit/>
          </a:bodyPr>
          <a:lstStyle/>
          <a:p>
            <a:pPr algn="ctr"/>
            <a:r>
              <a:rPr lang="en-US" sz="4400" b="1" dirty="0"/>
              <a:t>“AVIRIS-NG-like smart virtual remote sensing  via spectra-aware physics informed GANS”</a:t>
            </a:r>
          </a:p>
          <a:p>
            <a:pPr algn="ctr"/>
            <a:endParaRPr lang="en-US" sz="2800" b="1" dirty="0"/>
          </a:p>
          <a:p>
            <a:pPr algn="ctr"/>
            <a:r>
              <a:rPr lang="en-US" sz="2800" b="1" dirty="0"/>
              <a:t>Sachin</a:t>
            </a:r>
            <a:r>
              <a:rPr lang="en-US" sz="2800" dirty="0"/>
              <a:t> </a:t>
            </a:r>
            <a:r>
              <a:rPr lang="en-US" sz="2800" b="1" dirty="0"/>
              <a:t>Giri</a:t>
            </a:r>
            <a:r>
              <a:rPr lang="en-US" sz="2800" dirty="0"/>
              <a:t>, Rafal Krzysiak, Derek Hollenbeck, </a:t>
            </a:r>
            <a:r>
              <a:rPr lang="en-US" sz="2800" dirty="0" err="1"/>
              <a:t>YangQuan</a:t>
            </a:r>
            <a:r>
              <a:rPr lang="en-US" sz="2800" dirty="0"/>
              <a:t> Chen</a:t>
            </a:r>
          </a:p>
        </p:txBody>
      </p:sp>
      <p:sp>
        <p:nvSpPr>
          <p:cNvPr id="40" name="TextBox 39">
            <a:extLst>
              <a:ext uri="{FF2B5EF4-FFF2-40B4-BE49-F238E27FC236}">
                <a16:creationId xmlns:a16="http://schemas.microsoft.com/office/drawing/2014/main" id="{FA2EAECD-29B9-0D08-D1D2-5E356CB1B610}"/>
              </a:ext>
            </a:extLst>
          </p:cNvPr>
          <p:cNvSpPr txBox="1"/>
          <p:nvPr/>
        </p:nvSpPr>
        <p:spPr>
          <a:xfrm>
            <a:off x="5222655" y="6859131"/>
            <a:ext cx="9326880" cy="2246769"/>
          </a:xfrm>
          <a:prstGeom prst="rect">
            <a:avLst/>
          </a:prstGeom>
          <a:noFill/>
        </p:spPr>
        <p:txBody>
          <a:bodyPr wrap="square">
            <a:spAutoFit/>
          </a:bodyPr>
          <a:lstStyle/>
          <a:p>
            <a:pPr algn="ctr"/>
            <a:r>
              <a:rPr lang="en-US" sz="2800" dirty="0"/>
              <a:t>Sachin Giri</a:t>
            </a:r>
          </a:p>
          <a:p>
            <a:pPr algn="ctr"/>
            <a:r>
              <a:rPr lang="en-US" sz="2800" dirty="0"/>
              <a:t>Electrical Engineering and Computer Science (EECS),</a:t>
            </a:r>
          </a:p>
          <a:p>
            <a:pPr algn="ctr"/>
            <a:r>
              <a:rPr lang="en-US" sz="2800" dirty="0"/>
              <a:t>University of California, Merced</a:t>
            </a:r>
          </a:p>
          <a:p>
            <a:pPr algn="ctr"/>
            <a:r>
              <a:rPr lang="en-US" sz="2800" dirty="0">
                <a:hlinkClick r:id="rId10"/>
              </a:rPr>
              <a:t>sachingiri@ucmerced.edu</a:t>
            </a:r>
            <a:r>
              <a:rPr lang="en-US" sz="2800" dirty="0"/>
              <a:t> | </a:t>
            </a:r>
            <a:r>
              <a:rPr lang="en-US" sz="2800" dirty="0">
                <a:hlinkClick r:id="rId11"/>
              </a:rPr>
              <a:t>www.sachingiri03.com.np</a:t>
            </a:r>
            <a:endParaRPr lang="en-US" sz="2800" dirty="0"/>
          </a:p>
          <a:p>
            <a:pPr algn="ctr"/>
            <a:r>
              <a:rPr lang="en-US" sz="2800" dirty="0"/>
              <a:t>Aug 18, 2025 | IDETC-CIE 2025 |Anaheim, CA</a:t>
            </a:r>
          </a:p>
        </p:txBody>
      </p:sp>
    </p:spTree>
    <p:extLst>
      <p:ext uri="{BB962C8B-B14F-4D97-AF65-F5344CB8AC3E}">
        <p14:creationId xmlns:p14="http://schemas.microsoft.com/office/powerpoint/2010/main" val="2582547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26B22-E9B2-6128-CDF9-95AF929CAD40}"/>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529145E2-C765-9688-26E4-0A31ED0B564E}"/>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nvGrpSpPr>
          <p:cNvPr id="4" name="Group 4">
            <a:extLst>
              <a:ext uri="{FF2B5EF4-FFF2-40B4-BE49-F238E27FC236}">
                <a16:creationId xmlns:a16="http://schemas.microsoft.com/office/drawing/2014/main" id="{695C4661-204F-9E51-532E-27FAF72EF97E}"/>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6BE13C2F-C796-8DE6-A8DD-CC011F8C21AC}"/>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BED4E68C-03B1-D6E9-B8F1-36AF1F78F5BA}"/>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8769F6EF-CB13-D958-A50E-B960C422B2EA}"/>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dirty="0"/>
            </a:p>
          </p:txBody>
        </p:sp>
        <p:sp>
          <p:nvSpPr>
            <p:cNvPr id="8" name="Freeform 8">
              <a:extLst>
                <a:ext uri="{FF2B5EF4-FFF2-40B4-BE49-F238E27FC236}">
                  <a16:creationId xmlns:a16="http://schemas.microsoft.com/office/drawing/2014/main" id="{ADE0BB96-719C-1ACC-07E2-E0F46A0C9A28}"/>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2CB632D1-DE1C-B9F6-24A9-A39F61D1B88C}"/>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648BEA51-65DD-DA64-8B59-D7F54EC66FE5}"/>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97072020-E21D-08B4-4ECE-1956D8FA5178}"/>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1E91A334-4F7B-2856-BD31-30A0CFD24D1E}"/>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D23722F2-64AE-35E9-EFCC-25164B3D10C9}"/>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A5EA3ECD-7A61-67D2-DD97-142E577305A4}"/>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417140C-896D-7084-D769-A5B40A6DB30B}"/>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A2F0F4DF-A2B3-4849-6A83-05345384AB76}"/>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FAABC301-B7A5-E6C8-4CB6-1BED1B17FB71}"/>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5008A064-070B-F591-F98B-DC553E9D0A53}"/>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23B9F298-CEEE-5EB9-4677-EBEB6610A416}"/>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7AE72A89-8C8B-6D73-6A94-FF7D6D50CD75}"/>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D0362FD2-1988-BC7E-AD11-46EB65755DCB}"/>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7F0A780E-28E5-E43E-BF46-14F1B70146F0}"/>
              </a:ext>
            </a:extLst>
          </p:cNvPr>
          <p:cNvSpPr txBox="1"/>
          <p:nvPr/>
        </p:nvSpPr>
        <p:spPr>
          <a:xfrm>
            <a:off x="1999394" y="1747329"/>
            <a:ext cx="16262154" cy="6541471"/>
          </a:xfrm>
          <a:prstGeom prst="rect">
            <a:avLst/>
          </a:prstGeom>
        </p:spPr>
        <p:txBody>
          <a:bodyPr wrap="square" lIns="0" tIns="0" rIns="0" bIns="0" rtlCol="0" anchor="t">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               and                      be  the generated and real hyperspectral images respectively,  dimensions  (C, H, W). C is the number of spectral channels, and H, W represent spatial dimensions. N is the batch size.</a:t>
            </a:r>
          </a:p>
          <a:p>
            <a:pPr marL="583953" lvl="1" indent="-291977">
              <a:lnSpc>
                <a:spcPts val="3245"/>
              </a:lnSpc>
              <a:buFont typeface="Arial"/>
              <a:buChar char="•"/>
            </a:pPr>
            <a:r>
              <a:rPr lang="en-US" sz="2200" b="1" dirty="0">
                <a:solidFill>
                  <a:srgbClr val="000000"/>
                </a:solidFill>
                <a:latin typeface="Aptos"/>
                <a:ea typeface="Aptos"/>
                <a:cs typeface="Aptos"/>
                <a:sym typeface="Aptos"/>
              </a:rPr>
              <a:t>L1 Loss</a:t>
            </a:r>
          </a:p>
          <a:p>
            <a:pPr marL="1041153" lvl="2" indent="-291977">
              <a:lnSpc>
                <a:spcPts val="3245"/>
              </a:lnSpc>
              <a:buFont typeface="Arial"/>
              <a:buChar char="•"/>
            </a:pPr>
            <a:r>
              <a:rPr lang="en-US" sz="2200" dirty="0">
                <a:solidFill>
                  <a:srgbClr val="000000"/>
                </a:solidFill>
                <a:latin typeface="Aptos"/>
                <a:ea typeface="Aptos"/>
                <a:cs typeface="Aptos"/>
                <a:sym typeface="Aptos"/>
              </a:rPr>
              <a:t>evaluates pixel wise absolute differences between generated and real hyperspectral images</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200" b="1" dirty="0">
                <a:solidFill>
                  <a:srgbClr val="000000"/>
                </a:solidFill>
                <a:latin typeface="Aptos"/>
                <a:ea typeface="Aptos"/>
                <a:cs typeface="Aptos"/>
                <a:sym typeface="Aptos"/>
              </a:rPr>
              <a:t>Cosine Similarity Loss</a:t>
            </a:r>
          </a:p>
          <a:p>
            <a:pPr marL="1041153" lvl="2" indent="-291977">
              <a:lnSpc>
                <a:spcPts val="3245"/>
              </a:lnSpc>
              <a:buFont typeface="Arial"/>
              <a:buChar char="•"/>
            </a:pPr>
            <a:r>
              <a:rPr lang="en-US" sz="2200" dirty="0">
                <a:solidFill>
                  <a:srgbClr val="000000"/>
                </a:solidFill>
                <a:latin typeface="Aptos"/>
                <a:ea typeface="Aptos"/>
                <a:cs typeface="Aptos"/>
                <a:sym typeface="Aptos"/>
              </a:rPr>
              <a:t>Measures the alignment between spectral vectors at each pixel location</a:t>
            </a:r>
          </a:p>
          <a:p>
            <a:pPr marL="1041153" lvl="2" indent="-291977">
              <a:lnSpc>
                <a:spcPts val="3245"/>
              </a:lnSpc>
              <a:buFont typeface="Arial"/>
              <a:buChar char="•"/>
            </a:pPr>
            <a:endParaRPr lang="en-US" sz="2200" dirty="0">
              <a:solidFill>
                <a:srgbClr val="000000"/>
              </a:solidFill>
              <a:latin typeface="Aptos"/>
              <a:ea typeface="Aptos"/>
              <a:cs typeface="Aptos"/>
              <a:sym typeface="Aptos"/>
            </a:endParaRPr>
          </a:p>
          <a:p>
            <a:pPr marL="1041153" lvl="2" indent="-291977">
              <a:lnSpc>
                <a:spcPts val="3245"/>
              </a:lnSpc>
              <a:buFont typeface="Arial"/>
              <a:buChar char="•"/>
            </a:pPr>
            <a:endParaRPr lang="en-US" sz="2200" dirty="0">
              <a:solidFill>
                <a:srgbClr val="000000"/>
              </a:solidFill>
              <a:latin typeface="Aptos"/>
              <a:ea typeface="Aptos"/>
              <a:cs typeface="Aptos"/>
              <a:sym typeface="Aptos"/>
            </a:endParaRPr>
          </a:p>
          <a:p>
            <a:pPr marL="1041153" lvl="2"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000" b="1" dirty="0">
                <a:solidFill>
                  <a:srgbClr val="000000"/>
                </a:solidFill>
                <a:latin typeface="Aptos"/>
                <a:ea typeface="Aptos"/>
                <a:cs typeface="Aptos"/>
                <a:sym typeface="Aptos"/>
              </a:rPr>
              <a:t>Matched Filter loss </a:t>
            </a:r>
          </a:p>
          <a:p>
            <a:pPr marL="1041153" lvl="2" indent="-291977">
              <a:lnSpc>
                <a:spcPts val="3245"/>
              </a:lnSpc>
              <a:buFont typeface="Arial"/>
              <a:buChar char="•"/>
            </a:pPr>
            <a:r>
              <a:rPr lang="en-US" sz="2000" dirty="0">
                <a:solidFill>
                  <a:srgbClr val="000000"/>
                </a:solidFill>
                <a:latin typeface="Aptos"/>
                <a:ea typeface="Aptos"/>
                <a:cs typeface="Aptos"/>
                <a:sym typeface="Aptos"/>
              </a:rPr>
              <a:t>We selected 11 targets -  sand, desert varnish, asphalt road, concrete road, sheet metal, painted aluminum, roof, water, black brush, juniper, methane.</a:t>
            </a:r>
          </a:p>
          <a:p>
            <a:pPr marL="1041153" lvl="2" indent="-291977">
              <a:lnSpc>
                <a:spcPts val="3245"/>
              </a:lnSpc>
              <a:buFont typeface="Arial"/>
              <a:buChar char="•"/>
            </a:pPr>
            <a:endParaRPr lang="en-US" sz="2200" dirty="0">
              <a:solidFill>
                <a:srgbClr val="000000"/>
              </a:solidFill>
              <a:latin typeface="Aptos"/>
              <a:ea typeface="Aptos"/>
              <a:cs typeface="Aptos"/>
              <a:sym typeface="Aptos"/>
            </a:endParaRPr>
          </a:p>
        </p:txBody>
      </p:sp>
      <p:sp>
        <p:nvSpPr>
          <p:cNvPr id="23" name="TextBox 23">
            <a:extLst>
              <a:ext uri="{FF2B5EF4-FFF2-40B4-BE49-F238E27FC236}">
                <a16:creationId xmlns:a16="http://schemas.microsoft.com/office/drawing/2014/main" id="{AB29AFD5-438C-F725-8AB9-AA116A7D912E}"/>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BB128521-E893-CC6A-37CB-D2C40E832D02}"/>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9</a:t>
            </a:r>
          </a:p>
        </p:txBody>
      </p:sp>
      <p:sp>
        <p:nvSpPr>
          <p:cNvPr id="25" name="TextBox 25">
            <a:extLst>
              <a:ext uri="{FF2B5EF4-FFF2-40B4-BE49-F238E27FC236}">
                <a16:creationId xmlns:a16="http://schemas.microsoft.com/office/drawing/2014/main" id="{8C99E347-BEB5-15EF-4248-B23E4D7466A7}"/>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Loss Functions</a:t>
            </a:r>
          </a:p>
        </p:txBody>
      </p:sp>
      <p:sp>
        <p:nvSpPr>
          <p:cNvPr id="26" name="TextBox 26">
            <a:extLst>
              <a:ext uri="{FF2B5EF4-FFF2-40B4-BE49-F238E27FC236}">
                <a16:creationId xmlns:a16="http://schemas.microsoft.com/office/drawing/2014/main" id="{D567B9A1-260E-516B-2070-F3988968B2CD}"/>
              </a:ext>
            </a:extLst>
          </p:cNvPr>
          <p:cNvSpPr txBox="1"/>
          <p:nvPr/>
        </p:nvSpPr>
        <p:spPr>
          <a:xfrm>
            <a:off x="1999394" y="9020701"/>
            <a:ext cx="16163699" cy="167610"/>
          </a:xfrm>
          <a:prstGeom prst="rect">
            <a:avLst/>
          </a:prstGeom>
        </p:spPr>
        <p:txBody>
          <a:bodyPr wrap="square" lIns="0" tIns="0" rIns="0" bIns="0" rtlCol="0" anchor="t">
            <a:spAutoFit/>
          </a:bodyPr>
          <a:lstStyle/>
          <a:p>
            <a:pPr>
              <a:lnSpc>
                <a:spcPts val="1296"/>
              </a:lnSpc>
              <a:spcBef>
                <a:spcPct val="0"/>
              </a:spcBef>
            </a:pPr>
            <a:r>
              <a:rPr lang="en-US" sz="1200" i="1" dirty="0">
                <a:solidFill>
                  <a:srgbClr val="000000"/>
                </a:solidFill>
                <a:latin typeface="Aptos Italics"/>
                <a:ea typeface="Aptos Italics"/>
                <a:cs typeface="Aptos Italics"/>
                <a:sym typeface="Aptos Italics"/>
              </a:rPr>
              <a:t>[18] Turin, George. “An introduction to matched filters.” IRE Transactions on Information Theory Vol. 6 No. 3 (1960):pp. 311–329.</a:t>
            </a:r>
          </a:p>
        </p:txBody>
      </p:sp>
      <p:pic>
        <p:nvPicPr>
          <p:cNvPr id="2" name="Picture 1" descr="A black background with a black square&#10;&#10;AI-generated content may be incorrect.">
            <a:extLst>
              <a:ext uri="{FF2B5EF4-FFF2-40B4-BE49-F238E27FC236}">
                <a16:creationId xmlns:a16="http://schemas.microsoft.com/office/drawing/2014/main" id="{498423E9-A7A4-EB06-F518-74128A88F4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4155" y="1790700"/>
            <a:ext cx="698645" cy="300629"/>
          </a:xfrm>
          <a:prstGeom prst="rect">
            <a:avLst/>
          </a:prstGeom>
        </p:spPr>
      </p:pic>
      <p:pic>
        <p:nvPicPr>
          <p:cNvPr id="29" name="Picture 28">
            <a:extLst>
              <a:ext uri="{FF2B5EF4-FFF2-40B4-BE49-F238E27FC236}">
                <a16:creationId xmlns:a16="http://schemas.microsoft.com/office/drawing/2014/main" id="{173F1DA4-0232-ED71-D78A-8B45DEC05AD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6050" y="1866900"/>
            <a:ext cx="680602" cy="228600"/>
          </a:xfrm>
          <a:prstGeom prst="rect">
            <a:avLst/>
          </a:prstGeom>
        </p:spPr>
      </p:pic>
      <p:pic>
        <p:nvPicPr>
          <p:cNvPr id="28" name="Picture 27" descr="A black background with a black square&#10;&#10;AI-generated content may be incorrect.">
            <a:extLst>
              <a:ext uri="{FF2B5EF4-FFF2-40B4-BE49-F238E27FC236}">
                <a16:creationId xmlns:a16="http://schemas.microsoft.com/office/drawing/2014/main" id="{A5755336-4D44-2F5E-23C6-07A9622E30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8937" y="3391827"/>
            <a:ext cx="4006351" cy="968672"/>
          </a:xfrm>
          <a:prstGeom prst="rect">
            <a:avLst/>
          </a:prstGeom>
        </p:spPr>
      </p:pic>
      <p:sp>
        <p:nvSpPr>
          <p:cNvPr id="30" name="Freeform 14">
            <a:extLst>
              <a:ext uri="{FF2B5EF4-FFF2-40B4-BE49-F238E27FC236}">
                <a16:creationId xmlns:a16="http://schemas.microsoft.com/office/drawing/2014/main" id="{528ED1F9-8144-E46B-7DC8-8CCB40D901BC}"/>
              </a:ext>
            </a:extLst>
          </p:cNvPr>
          <p:cNvSpPr/>
          <p:nvPr/>
        </p:nvSpPr>
        <p:spPr>
          <a:xfrm>
            <a:off x="2993731" y="3374537"/>
            <a:ext cx="4636762" cy="112335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2" name="Picture 31" descr="A black background with a black square&#10;&#10;AI-generated content may be incorrect.">
            <a:extLst>
              <a:ext uri="{FF2B5EF4-FFF2-40B4-BE49-F238E27FC236}">
                <a16:creationId xmlns:a16="http://schemas.microsoft.com/office/drawing/2014/main" id="{C5FD9A3E-14D5-1BA9-3C9A-BA1230A9C0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83838" y="5550827"/>
            <a:ext cx="3656279" cy="802493"/>
          </a:xfrm>
          <a:prstGeom prst="rect">
            <a:avLst/>
          </a:prstGeom>
        </p:spPr>
      </p:pic>
      <p:sp>
        <p:nvSpPr>
          <p:cNvPr id="33" name="Freeform 14">
            <a:extLst>
              <a:ext uri="{FF2B5EF4-FFF2-40B4-BE49-F238E27FC236}">
                <a16:creationId xmlns:a16="http://schemas.microsoft.com/office/drawing/2014/main" id="{DF59ACED-C693-2482-00CF-38863CAC83FC}"/>
              </a:ext>
            </a:extLst>
          </p:cNvPr>
          <p:cNvSpPr/>
          <p:nvPr/>
        </p:nvSpPr>
        <p:spPr>
          <a:xfrm>
            <a:off x="3136428" y="5470338"/>
            <a:ext cx="4351101" cy="1055889"/>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27" name="Picture 26" descr="A black background with a black square&#10;&#10;AI-generated content may be incorrect.">
            <a:extLst>
              <a:ext uri="{FF2B5EF4-FFF2-40B4-BE49-F238E27FC236}">
                <a16:creationId xmlns:a16="http://schemas.microsoft.com/office/drawing/2014/main" id="{8751BAD8-797B-30D1-92B9-8F8639B9C8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67912" y="7963383"/>
            <a:ext cx="5057641" cy="730153"/>
          </a:xfrm>
          <a:prstGeom prst="rect">
            <a:avLst/>
          </a:prstGeom>
        </p:spPr>
      </p:pic>
      <p:sp>
        <p:nvSpPr>
          <p:cNvPr id="31" name="Freeform 14">
            <a:extLst>
              <a:ext uri="{FF2B5EF4-FFF2-40B4-BE49-F238E27FC236}">
                <a16:creationId xmlns:a16="http://schemas.microsoft.com/office/drawing/2014/main" id="{972CC2DE-FD13-BA28-EA56-EAABF4507551}"/>
              </a:ext>
            </a:extLst>
          </p:cNvPr>
          <p:cNvSpPr/>
          <p:nvPr/>
        </p:nvSpPr>
        <p:spPr>
          <a:xfrm>
            <a:off x="2764278" y="7940446"/>
            <a:ext cx="5312922" cy="757299"/>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50659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8A249-4E43-9F87-C7CC-0B94F785F50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A212449A-4AB1-F93D-EA6F-F0E12F5430B7}"/>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29A1A9B0-3550-DA64-7AF9-0D73AFE38919}"/>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9E940789-35A0-DA6A-989C-FAF1AC0393D7}"/>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93A2AB81-971A-3CB9-D49E-98F57F0FA446}"/>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dirty="0"/>
            </a:p>
          </p:txBody>
        </p:sp>
        <p:sp>
          <p:nvSpPr>
            <p:cNvPr id="8" name="Freeform 8">
              <a:extLst>
                <a:ext uri="{FF2B5EF4-FFF2-40B4-BE49-F238E27FC236}">
                  <a16:creationId xmlns:a16="http://schemas.microsoft.com/office/drawing/2014/main" id="{95B96EED-167E-800C-81C1-00F854312AA9}"/>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694240F8-2019-2D84-7B4D-D9A59B04D466}"/>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7EF4ACE1-428B-6125-E9EC-C41273803557}"/>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BF3FC496-FF95-DCD6-B946-2D54D40FFF9A}"/>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CFB4230B-2245-A14C-0945-E9FFB8EA2F78}"/>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B945745F-AAF7-5D36-FE6F-328955F7A6F6}"/>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91B2DE06-F23A-3E93-47C6-93C0D45F272F}"/>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5EE07DC-2A1B-707F-986A-8D9E2608BA96}"/>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AE847033-4782-4FAD-35AB-64E2276CCFBB}"/>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7389633D-3A55-2927-890A-3CB9012CD5E4}"/>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67FDB359-6D37-8E45-1DFD-F4DC7E1AF332}"/>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6636656B-965D-7F5E-73AF-32E50C61BCE5}"/>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2635FF5C-89DC-5369-6EB4-F26650E0DB4E}"/>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A6464AAD-0C17-8118-DA39-86F947C68BB9}"/>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4E0133AB-C45F-2761-B2FB-1491004191CC}"/>
              </a:ext>
            </a:extLst>
          </p:cNvPr>
          <p:cNvSpPr txBox="1"/>
          <p:nvPr/>
        </p:nvSpPr>
        <p:spPr>
          <a:xfrm>
            <a:off x="1999394" y="1747329"/>
            <a:ext cx="15773400" cy="6534353"/>
          </a:xfrm>
          <a:prstGeom prst="rect">
            <a:avLst/>
          </a:prstGeom>
        </p:spPr>
        <p:txBody>
          <a:bodyPr wrap="square" lIns="0" tIns="0" rIns="0" bIns="0" rtlCol="0" anchor="t">
            <a:spAutoFit/>
          </a:bodyPr>
          <a:lstStyle/>
          <a:p>
            <a:pPr marL="583953" lvl="1" indent="-291977">
              <a:lnSpc>
                <a:spcPts val="3245"/>
              </a:lnSpc>
              <a:buFont typeface="Arial"/>
              <a:buChar char="•"/>
            </a:pPr>
            <a:r>
              <a:rPr lang="en-US" sz="2000" b="1" dirty="0">
                <a:solidFill>
                  <a:srgbClr val="000000"/>
                </a:solidFill>
                <a:latin typeface="Aptos"/>
                <a:ea typeface="Aptos"/>
                <a:cs typeface="Aptos"/>
                <a:sym typeface="Aptos"/>
              </a:rPr>
              <a:t>Spectral Angle Loss</a:t>
            </a:r>
          </a:p>
          <a:p>
            <a:pPr marL="1041153" lvl="2" indent="-291977">
              <a:lnSpc>
                <a:spcPts val="3245"/>
              </a:lnSpc>
              <a:buFont typeface="Arial"/>
              <a:buChar char="•"/>
            </a:pPr>
            <a:r>
              <a:rPr lang="en-US" sz="2000" dirty="0">
                <a:solidFill>
                  <a:srgbClr val="000000"/>
                </a:solidFill>
                <a:latin typeface="Aptos"/>
                <a:ea typeface="Aptos"/>
                <a:cs typeface="Aptos"/>
                <a:sym typeface="Aptos"/>
              </a:rPr>
              <a:t>Spectral Angle Mapper (SAM) loss measures the spectral similarity between generated and real hyperspectral images</a:t>
            </a: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041153" lvl="2" indent="-291977">
              <a:lnSpc>
                <a:spcPts val="3245"/>
              </a:lnSpc>
              <a:buFont typeface="Arial"/>
              <a:buChar char="•"/>
            </a:pPr>
            <a:endParaRPr lang="en-US" sz="2000" b="1" dirty="0">
              <a:solidFill>
                <a:srgbClr val="000000"/>
              </a:solidFill>
              <a:latin typeface="Aptos"/>
              <a:ea typeface="Aptos"/>
              <a:cs typeface="Aptos"/>
              <a:sym typeface="Aptos"/>
            </a:endParaRPr>
          </a:p>
          <a:p>
            <a:pPr marL="1041153" lvl="2" indent="-291977">
              <a:lnSpc>
                <a:spcPts val="3245"/>
              </a:lnSpc>
              <a:buFont typeface="Arial"/>
              <a:buChar char="•"/>
            </a:pPr>
            <a:endParaRPr lang="en-US" sz="2000" b="1" dirty="0">
              <a:solidFill>
                <a:srgbClr val="000000"/>
              </a:solidFill>
              <a:latin typeface="Aptos"/>
              <a:ea typeface="Aptos"/>
              <a:cs typeface="Aptos"/>
              <a:sym typeface="Aptos"/>
            </a:endParaRPr>
          </a:p>
          <a:p>
            <a:pPr marL="1041153" lvl="2" indent="-291977">
              <a:lnSpc>
                <a:spcPts val="3245"/>
              </a:lnSpc>
              <a:buFont typeface="Arial"/>
              <a:buChar char="•"/>
            </a:pPr>
            <a:r>
              <a:rPr lang="en-US" sz="2000" b="1" dirty="0">
                <a:solidFill>
                  <a:srgbClr val="000000"/>
                </a:solidFill>
                <a:latin typeface="Aptos"/>
                <a:ea typeface="Aptos"/>
                <a:cs typeface="Aptos"/>
                <a:sym typeface="Aptos"/>
              </a:rPr>
              <a:t>Spectral Correlation Loss</a:t>
            </a:r>
          </a:p>
          <a:p>
            <a:pPr marL="1498353" lvl="3" indent="-291977">
              <a:lnSpc>
                <a:spcPts val="3245"/>
              </a:lnSpc>
              <a:buFont typeface="Arial"/>
              <a:buChar char="•"/>
            </a:pPr>
            <a:r>
              <a:rPr lang="en-US" sz="2000" dirty="0">
                <a:solidFill>
                  <a:srgbClr val="000000"/>
                </a:solidFill>
                <a:latin typeface="Aptos"/>
                <a:ea typeface="Aptos"/>
                <a:cs typeface="Aptos"/>
                <a:sym typeface="Aptos"/>
              </a:rPr>
              <a:t> evaluates the correlation between spectral bands of the generated and real hyperspectral images,</a:t>
            </a: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r>
              <a:rPr lang="en-US" sz="2000" dirty="0">
                <a:solidFill>
                  <a:srgbClr val="000000"/>
                </a:solidFill>
                <a:latin typeface="Aptos"/>
                <a:ea typeface="Aptos"/>
                <a:cs typeface="Aptos"/>
                <a:sym typeface="Aptos"/>
              </a:rPr>
              <a:t>                      and                                    are the mean intensities of the 𝑐-</a:t>
            </a:r>
            <a:r>
              <a:rPr lang="en-US" sz="2000" dirty="0" err="1">
                <a:solidFill>
                  <a:srgbClr val="000000"/>
                </a:solidFill>
                <a:latin typeface="Aptos"/>
                <a:ea typeface="Aptos"/>
                <a:cs typeface="Aptos"/>
                <a:sym typeface="Aptos"/>
              </a:rPr>
              <a:t>th</a:t>
            </a:r>
            <a:r>
              <a:rPr lang="en-US" sz="2000" dirty="0">
                <a:solidFill>
                  <a:srgbClr val="000000"/>
                </a:solidFill>
                <a:latin typeface="Aptos"/>
                <a:ea typeface="Aptos"/>
                <a:cs typeface="Aptos"/>
                <a:sym typeface="Aptos"/>
              </a:rPr>
              <a:t> channel for the 𝑖-</a:t>
            </a:r>
            <a:r>
              <a:rPr lang="en-US" sz="2000" dirty="0" err="1">
                <a:solidFill>
                  <a:srgbClr val="000000"/>
                </a:solidFill>
                <a:latin typeface="Aptos"/>
                <a:ea typeface="Aptos"/>
                <a:cs typeface="Aptos"/>
                <a:sym typeface="Aptos"/>
              </a:rPr>
              <a:t>th</a:t>
            </a:r>
            <a:r>
              <a:rPr lang="en-US" sz="2000" dirty="0">
                <a:solidFill>
                  <a:srgbClr val="000000"/>
                </a:solidFill>
                <a:latin typeface="Aptos"/>
                <a:ea typeface="Aptos"/>
                <a:cs typeface="Aptos"/>
                <a:sym typeface="Aptos"/>
              </a:rPr>
              <a:t> generated and real images</a:t>
            </a: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041153" lvl="2" indent="-291977">
              <a:lnSpc>
                <a:spcPts val="3245"/>
              </a:lnSpc>
              <a:buFont typeface="Arial"/>
              <a:buChar char="•"/>
            </a:pPr>
            <a:r>
              <a:rPr lang="en-US" sz="2000" b="1" dirty="0">
                <a:solidFill>
                  <a:srgbClr val="000000"/>
                </a:solidFill>
                <a:latin typeface="Aptos"/>
                <a:ea typeface="Aptos"/>
                <a:cs typeface="Aptos"/>
                <a:sym typeface="Aptos"/>
              </a:rPr>
              <a:t>Combined Generator Loss</a:t>
            </a: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p:txBody>
      </p:sp>
      <p:sp>
        <p:nvSpPr>
          <p:cNvPr id="23" name="TextBox 23">
            <a:extLst>
              <a:ext uri="{FF2B5EF4-FFF2-40B4-BE49-F238E27FC236}">
                <a16:creationId xmlns:a16="http://schemas.microsoft.com/office/drawing/2014/main" id="{8D93B04D-A35B-25F1-62E1-E8C88EF915AE}"/>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ECD081E9-0BDB-D07B-3A2B-1686C4C95B5E}"/>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10</a:t>
            </a:r>
          </a:p>
        </p:txBody>
      </p:sp>
      <p:sp>
        <p:nvSpPr>
          <p:cNvPr id="25" name="TextBox 25">
            <a:extLst>
              <a:ext uri="{FF2B5EF4-FFF2-40B4-BE49-F238E27FC236}">
                <a16:creationId xmlns:a16="http://schemas.microsoft.com/office/drawing/2014/main" id="{382F288F-6E9A-5514-463C-88542CC13638}"/>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Loss Functions</a:t>
            </a:r>
          </a:p>
        </p:txBody>
      </p:sp>
      <p:sp>
        <p:nvSpPr>
          <p:cNvPr id="27" name="Freeform 14">
            <a:extLst>
              <a:ext uri="{FF2B5EF4-FFF2-40B4-BE49-F238E27FC236}">
                <a16:creationId xmlns:a16="http://schemas.microsoft.com/office/drawing/2014/main" id="{46C54AF4-9CA9-1EE5-7161-4A7746D99522}"/>
              </a:ext>
            </a:extLst>
          </p:cNvPr>
          <p:cNvSpPr/>
          <p:nvPr/>
        </p:nvSpPr>
        <p:spPr>
          <a:xfrm>
            <a:off x="3353223" y="2554929"/>
            <a:ext cx="4876518" cy="835972"/>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1" name="Picture 30" descr="A black background with a black square&#10;&#10;AI-generated content may be incorrect.">
            <a:extLst>
              <a:ext uri="{FF2B5EF4-FFF2-40B4-BE49-F238E27FC236}">
                <a16:creationId xmlns:a16="http://schemas.microsoft.com/office/drawing/2014/main" id="{5862976D-866E-9290-1EC6-45799FD005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9176" y="2707859"/>
            <a:ext cx="4584612" cy="651101"/>
          </a:xfrm>
          <a:prstGeom prst="rect">
            <a:avLst/>
          </a:prstGeom>
        </p:spPr>
      </p:pic>
      <p:sp>
        <p:nvSpPr>
          <p:cNvPr id="36" name="Freeform 14">
            <a:extLst>
              <a:ext uri="{FF2B5EF4-FFF2-40B4-BE49-F238E27FC236}">
                <a16:creationId xmlns:a16="http://schemas.microsoft.com/office/drawing/2014/main" id="{A625FE9A-B8A0-A84C-DE57-69FB28E3C6F2}"/>
              </a:ext>
            </a:extLst>
          </p:cNvPr>
          <p:cNvSpPr/>
          <p:nvPr/>
        </p:nvSpPr>
        <p:spPr>
          <a:xfrm>
            <a:off x="3010344" y="4648574"/>
            <a:ext cx="14706178" cy="176637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8" name="Picture 37" descr="A black background with a black square&#10;&#10;AI-generated content may be incorrect.">
            <a:extLst>
              <a:ext uri="{FF2B5EF4-FFF2-40B4-BE49-F238E27FC236}">
                <a16:creationId xmlns:a16="http://schemas.microsoft.com/office/drawing/2014/main" id="{02283C40-1842-5EDC-9AE9-A0B4C1C9AB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54200" y="5475979"/>
            <a:ext cx="3007895" cy="734321"/>
          </a:xfrm>
          <a:prstGeom prst="rect">
            <a:avLst/>
          </a:prstGeom>
        </p:spPr>
      </p:pic>
      <p:pic>
        <p:nvPicPr>
          <p:cNvPr id="40" name="Picture 39" descr="A black background with a black square&#10;&#10;AI-generated content may be incorrect.">
            <a:extLst>
              <a:ext uri="{FF2B5EF4-FFF2-40B4-BE49-F238E27FC236}">
                <a16:creationId xmlns:a16="http://schemas.microsoft.com/office/drawing/2014/main" id="{57E04F69-4EBF-67B4-283F-5F57C3D8BD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55602" y="4731620"/>
            <a:ext cx="2626895" cy="640480"/>
          </a:xfrm>
          <a:prstGeom prst="rect">
            <a:avLst/>
          </a:prstGeom>
        </p:spPr>
      </p:pic>
      <p:pic>
        <p:nvPicPr>
          <p:cNvPr id="26" name="Picture 25">
            <a:extLst>
              <a:ext uri="{FF2B5EF4-FFF2-40B4-BE49-F238E27FC236}">
                <a16:creationId xmlns:a16="http://schemas.microsoft.com/office/drawing/2014/main" id="{73ABC18A-1D52-2A3F-A038-4605FACD63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70116" y="4886452"/>
            <a:ext cx="11228571" cy="1019048"/>
          </a:xfrm>
          <a:prstGeom prst="rect">
            <a:avLst/>
          </a:prstGeom>
        </p:spPr>
      </p:pic>
      <p:pic>
        <p:nvPicPr>
          <p:cNvPr id="34" name="Picture 33" descr="A black background with a black square&#10;&#10;AI-generated content may be incorrect.">
            <a:extLst>
              <a:ext uri="{FF2B5EF4-FFF2-40B4-BE49-F238E27FC236}">
                <a16:creationId xmlns:a16="http://schemas.microsoft.com/office/drawing/2014/main" id="{EEFCC047-0984-DFCC-DE52-E8829FCA37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57600" y="6519453"/>
            <a:ext cx="691558" cy="476480"/>
          </a:xfrm>
          <a:prstGeom prst="rect">
            <a:avLst/>
          </a:prstGeom>
        </p:spPr>
      </p:pic>
      <p:pic>
        <p:nvPicPr>
          <p:cNvPr id="39" name="Picture 38" descr="A black background with a black square&#10;&#10;AI-generated content may be incorrect.">
            <a:extLst>
              <a:ext uri="{FF2B5EF4-FFF2-40B4-BE49-F238E27FC236}">
                <a16:creationId xmlns:a16="http://schemas.microsoft.com/office/drawing/2014/main" id="{734CAB44-24F0-0D3C-CE72-11DD0577A1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8496" y="6569192"/>
            <a:ext cx="691558" cy="490564"/>
          </a:xfrm>
          <a:prstGeom prst="rect">
            <a:avLst/>
          </a:prstGeom>
        </p:spPr>
      </p:pic>
      <p:pic>
        <p:nvPicPr>
          <p:cNvPr id="42" name="Picture 41">
            <a:extLst>
              <a:ext uri="{FF2B5EF4-FFF2-40B4-BE49-F238E27FC236}">
                <a16:creationId xmlns:a16="http://schemas.microsoft.com/office/drawing/2014/main" id="{5EFE7731-16E6-1A52-71F2-14374965CB2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08671" y="8117358"/>
            <a:ext cx="13095238" cy="419048"/>
          </a:xfrm>
          <a:prstGeom prst="rect">
            <a:avLst/>
          </a:prstGeom>
        </p:spPr>
      </p:pic>
      <p:sp>
        <p:nvSpPr>
          <p:cNvPr id="43" name="Freeform 14">
            <a:extLst>
              <a:ext uri="{FF2B5EF4-FFF2-40B4-BE49-F238E27FC236}">
                <a16:creationId xmlns:a16="http://schemas.microsoft.com/office/drawing/2014/main" id="{2331590B-DBE0-DA09-0559-9F57C7FC4167}"/>
              </a:ext>
            </a:extLst>
          </p:cNvPr>
          <p:cNvSpPr/>
          <p:nvPr/>
        </p:nvSpPr>
        <p:spPr>
          <a:xfrm>
            <a:off x="2584057" y="7975002"/>
            <a:ext cx="14495479" cy="826098"/>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048162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9390A-09A7-EF8C-3DEC-216E0A400259}"/>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CACEC03-2517-59BB-0028-6BD678EFF6C4}"/>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2455F455-894B-EF4D-3063-5F782C785E8E}"/>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7F10A307-3545-AAEC-74BD-EDDE9DBD7CE8}"/>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5181F640-B208-C391-49A8-8167C90DE3E9}"/>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7B0BF5A9-85F9-7DB8-9293-89ACC78A03D3}"/>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080F60A7-3C55-D057-A519-ED91C301C004}"/>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8C78A9CF-D1A8-8BBF-8B6C-12595DA8CAF2}"/>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744E17A1-BDE4-345F-6C25-CCAC22A69608}"/>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D1692D24-ACB4-BF01-A9A8-7A90D19F97E7}"/>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12F4ABC2-56FB-5267-B277-95CA473AE678}"/>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08BC9C40-1B7D-55EA-79D7-1B772B1575F2}"/>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4752392-5277-30B7-4680-D8FF31495B74}"/>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7E850394-109B-C669-6148-513674C90610}"/>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A9A7AC30-DE99-A6DC-62EE-D0C1231F4C8F}"/>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D42F05C9-9328-0115-404B-C059613A019D}"/>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F4658DA4-D717-7542-F6B6-5DA5FE250FC9}"/>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0E383674-5F57-A442-E606-92E46DC5E795}"/>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1F4C307A-E7C4-A13D-0278-3F4500272CA7}"/>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66CE901A-0E11-D4FB-C6FA-7BFF57612908}"/>
              </a:ext>
            </a:extLst>
          </p:cNvPr>
          <p:cNvSpPr txBox="1"/>
          <p:nvPr/>
        </p:nvSpPr>
        <p:spPr>
          <a:xfrm>
            <a:off x="1999394" y="1747329"/>
            <a:ext cx="15773400" cy="4072140"/>
          </a:xfrm>
          <a:prstGeom prst="rect">
            <a:avLst/>
          </a:prstGeom>
        </p:spPr>
        <p:txBody>
          <a:bodyPr wrap="square" lIns="0" tIns="0" rIns="0" bIns="0" rtlCol="0" anchor="t">
            <a:spAutoFit/>
          </a:bodyPr>
          <a:lstStyle/>
          <a:p>
            <a:pPr marL="749176" lvl="2">
              <a:lnSpc>
                <a:spcPts val="3245"/>
              </a:lnSpc>
            </a:pPr>
            <a:endParaRPr lang="en-US" sz="2000" dirty="0">
              <a:solidFill>
                <a:srgbClr val="000000"/>
              </a:solidFill>
              <a:latin typeface="Aptos"/>
              <a:ea typeface="Aptos"/>
              <a:cs typeface="Aptos"/>
              <a:sym typeface="Aptos"/>
            </a:endParaRPr>
          </a:p>
          <a:p>
            <a:pPr marL="1041153" lvl="2" indent="-291977">
              <a:lnSpc>
                <a:spcPts val="3245"/>
              </a:lnSpc>
              <a:buFont typeface="Arial"/>
              <a:buChar char="•"/>
            </a:pPr>
            <a:r>
              <a:rPr lang="en-US" sz="2400" b="1" dirty="0">
                <a:solidFill>
                  <a:srgbClr val="000000"/>
                </a:solidFill>
                <a:latin typeface="Aptos"/>
                <a:ea typeface="Aptos"/>
                <a:cs typeface="Aptos"/>
                <a:sym typeface="Aptos"/>
              </a:rPr>
              <a:t>Discriminator Loss </a:t>
            </a:r>
          </a:p>
          <a:p>
            <a:pPr marL="1041153" lvl="2" indent="-291977">
              <a:lnSpc>
                <a:spcPts val="3245"/>
              </a:lnSpc>
              <a:buFont typeface="Arial"/>
              <a:buChar char="•"/>
            </a:pPr>
            <a:r>
              <a:rPr lang="en-US" sz="2000" dirty="0">
                <a:solidFill>
                  <a:srgbClr val="000000"/>
                </a:solidFill>
                <a:latin typeface="Aptos"/>
                <a:ea typeface="Aptos"/>
                <a:cs typeface="Aptos"/>
                <a:sym typeface="Aptos"/>
              </a:rPr>
              <a:t>Uses Binary Cross Entropy (BCE) loss</a:t>
            </a:r>
          </a:p>
          <a:p>
            <a:pPr marL="1041153" lvl="2" indent="-291977">
              <a:lnSpc>
                <a:spcPts val="3245"/>
              </a:lnSpc>
              <a:buFont typeface="Arial"/>
              <a:buChar char="•"/>
            </a:pPr>
            <a:r>
              <a:rPr lang="en-US" sz="2000" b="1" dirty="0">
                <a:solidFill>
                  <a:srgbClr val="000000"/>
                </a:solidFill>
                <a:latin typeface="Aptos"/>
                <a:ea typeface="Aptos"/>
                <a:cs typeface="Aptos"/>
                <a:sym typeface="Aptos"/>
              </a:rPr>
              <a:t>Spatial Discriminator Loss</a:t>
            </a:r>
          </a:p>
          <a:p>
            <a:pPr marL="1498353" lvl="3" indent="-291977">
              <a:lnSpc>
                <a:spcPts val="3245"/>
              </a:lnSpc>
              <a:buFont typeface="Arial"/>
              <a:buChar char="•"/>
            </a:pPr>
            <a:r>
              <a:rPr lang="en-US" sz="2000" dirty="0">
                <a:solidFill>
                  <a:srgbClr val="000000"/>
                </a:solidFill>
                <a:latin typeface="Aptos"/>
                <a:ea typeface="Aptos"/>
                <a:cs typeface="Aptos"/>
                <a:sym typeface="Aptos"/>
              </a:rPr>
              <a:t>ensures spatial realism of generated hyperspectral images</a:t>
            </a: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498353" lvl="3" indent="-291977">
              <a:lnSpc>
                <a:spcPts val="3245"/>
              </a:lnSpc>
              <a:buFont typeface="Arial"/>
              <a:buChar char="•"/>
            </a:pPr>
            <a:endParaRPr lang="en-US" sz="2000" dirty="0">
              <a:solidFill>
                <a:srgbClr val="000000"/>
              </a:solidFill>
              <a:latin typeface="Aptos"/>
              <a:ea typeface="Aptos"/>
              <a:cs typeface="Aptos"/>
              <a:sym typeface="Aptos"/>
            </a:endParaRPr>
          </a:p>
          <a:p>
            <a:pPr marL="1041153" lvl="2" indent="-291977">
              <a:lnSpc>
                <a:spcPts val="3245"/>
              </a:lnSpc>
              <a:buFont typeface="Arial"/>
              <a:buChar char="•"/>
            </a:pPr>
            <a:endParaRPr lang="en-US" sz="2000" b="1" dirty="0">
              <a:solidFill>
                <a:srgbClr val="000000"/>
              </a:solidFill>
              <a:latin typeface="Aptos"/>
              <a:ea typeface="Aptos"/>
              <a:cs typeface="Aptos"/>
              <a:sym typeface="Aptos"/>
            </a:endParaRPr>
          </a:p>
          <a:p>
            <a:pPr marL="1041153" lvl="2" indent="-291977">
              <a:lnSpc>
                <a:spcPts val="3245"/>
              </a:lnSpc>
              <a:buFont typeface="Arial"/>
              <a:buChar char="•"/>
            </a:pPr>
            <a:r>
              <a:rPr lang="en-US" sz="2000" b="1" dirty="0">
                <a:solidFill>
                  <a:srgbClr val="000000"/>
                </a:solidFill>
                <a:latin typeface="Aptos"/>
                <a:ea typeface="Aptos"/>
                <a:cs typeface="Aptos"/>
                <a:sym typeface="Aptos"/>
              </a:rPr>
              <a:t>Spectral Discriminator Loss</a:t>
            </a:r>
          </a:p>
          <a:p>
            <a:pPr marL="1498353" lvl="3" indent="-291977">
              <a:lnSpc>
                <a:spcPts val="3245"/>
              </a:lnSpc>
              <a:buFont typeface="Arial"/>
              <a:buChar char="•"/>
            </a:pPr>
            <a:r>
              <a:rPr lang="en-US" sz="2000" dirty="0">
                <a:solidFill>
                  <a:srgbClr val="000000"/>
                </a:solidFill>
                <a:latin typeface="Aptos"/>
                <a:ea typeface="Aptos"/>
                <a:cs typeface="Aptos"/>
                <a:sym typeface="Aptos"/>
              </a:rPr>
              <a:t>ensures spectral fidelity.</a:t>
            </a:r>
          </a:p>
        </p:txBody>
      </p:sp>
      <p:sp>
        <p:nvSpPr>
          <p:cNvPr id="23" name="TextBox 23">
            <a:extLst>
              <a:ext uri="{FF2B5EF4-FFF2-40B4-BE49-F238E27FC236}">
                <a16:creationId xmlns:a16="http://schemas.microsoft.com/office/drawing/2014/main" id="{9201DB10-6724-9A9F-2EFD-5409B0A464F1}"/>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B072FA8A-17D0-4C88-37AC-DA7BB190423E}"/>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11</a:t>
            </a:r>
          </a:p>
        </p:txBody>
      </p:sp>
      <p:sp>
        <p:nvSpPr>
          <p:cNvPr id="25" name="TextBox 25">
            <a:extLst>
              <a:ext uri="{FF2B5EF4-FFF2-40B4-BE49-F238E27FC236}">
                <a16:creationId xmlns:a16="http://schemas.microsoft.com/office/drawing/2014/main" id="{49BBD612-640B-FD1E-DD62-0E5F0BB7ED08}"/>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Loss Functions</a:t>
            </a:r>
          </a:p>
        </p:txBody>
      </p:sp>
      <p:sp>
        <p:nvSpPr>
          <p:cNvPr id="36" name="Freeform 14">
            <a:extLst>
              <a:ext uri="{FF2B5EF4-FFF2-40B4-BE49-F238E27FC236}">
                <a16:creationId xmlns:a16="http://schemas.microsoft.com/office/drawing/2014/main" id="{F07A2147-C392-AA56-1CB9-503657D0CA06}"/>
              </a:ext>
            </a:extLst>
          </p:cNvPr>
          <p:cNvSpPr/>
          <p:nvPr/>
        </p:nvSpPr>
        <p:spPr>
          <a:xfrm>
            <a:off x="3683460" y="3818225"/>
            <a:ext cx="7975140" cy="79187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34" name="Picture 33">
            <a:extLst>
              <a:ext uri="{FF2B5EF4-FFF2-40B4-BE49-F238E27FC236}">
                <a16:creationId xmlns:a16="http://schemas.microsoft.com/office/drawing/2014/main" id="{17E819E0-C114-717C-257B-A33781F4CF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8343" y="3848100"/>
            <a:ext cx="7746164" cy="672789"/>
          </a:xfrm>
          <a:prstGeom prst="rect">
            <a:avLst/>
          </a:prstGeom>
        </p:spPr>
      </p:pic>
      <p:pic>
        <p:nvPicPr>
          <p:cNvPr id="39" name="Picture 38">
            <a:extLst>
              <a:ext uri="{FF2B5EF4-FFF2-40B4-BE49-F238E27FC236}">
                <a16:creationId xmlns:a16="http://schemas.microsoft.com/office/drawing/2014/main" id="{8678997A-21E3-964E-0D93-52F17FDC69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86200" y="6005529"/>
            <a:ext cx="7621604" cy="661971"/>
          </a:xfrm>
          <a:prstGeom prst="rect">
            <a:avLst/>
          </a:prstGeom>
        </p:spPr>
      </p:pic>
      <p:sp>
        <p:nvSpPr>
          <p:cNvPr id="41" name="Freeform 14">
            <a:extLst>
              <a:ext uri="{FF2B5EF4-FFF2-40B4-BE49-F238E27FC236}">
                <a16:creationId xmlns:a16="http://schemas.microsoft.com/office/drawing/2014/main" id="{384CA5CE-98B3-5C98-909B-5334DA75D963}"/>
              </a:ext>
            </a:extLst>
          </p:cNvPr>
          <p:cNvSpPr/>
          <p:nvPr/>
        </p:nvSpPr>
        <p:spPr>
          <a:xfrm>
            <a:off x="3733800" y="5972175"/>
            <a:ext cx="7975140" cy="77152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09378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E555-30CB-80BA-449B-5065C9872370}"/>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C672E63D-0EDC-A9AA-0BAC-DE659A81E9A1}"/>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8C540806-E059-FA26-92E1-33C66BA8516E}"/>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0019EDFF-0231-7613-0806-008E7A43C8AA}"/>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F04BAD03-1340-BEDB-90DB-79BB8B8D5186}"/>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02116166-7196-D8C7-6FDF-20D66A98EA11}"/>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12DD9442-FEC8-F053-67E5-63A5F1012D6A}"/>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61D36408-FD44-712C-A817-BB6BDAC1D2CF}"/>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B25F17C6-DC96-7D12-C400-A149FEC629A2}"/>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A7B4F615-C418-DD09-0C49-1D0F561668D5}"/>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EA3E400E-CDAC-FC16-4285-EB82019710E8}"/>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E0DE8D06-432B-77AC-7642-F0BFE0CF819E}"/>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88FBB0D5-3E1A-32C8-0E0C-AC9F04D289FE}"/>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C04079D6-C5D2-B769-3512-AF7F2A0946C1}"/>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44C0B02A-65B7-A095-6A00-E9CD789BA3FA}"/>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F3C23626-3390-EEF7-1F7F-709D7AD72FAC}"/>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878064BF-8B4D-9936-2653-D44A5A52D452}"/>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698B25ED-AE05-B5C5-806C-CD7F3AE958A5}"/>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Experiment </a:t>
              </a:r>
            </a:p>
          </p:txBody>
        </p:sp>
      </p:grpSp>
      <p:sp>
        <p:nvSpPr>
          <p:cNvPr id="21" name="AutoShape 21">
            <a:extLst>
              <a:ext uri="{FF2B5EF4-FFF2-40B4-BE49-F238E27FC236}">
                <a16:creationId xmlns:a16="http://schemas.microsoft.com/office/drawing/2014/main" id="{99DD85F9-104A-84C9-1696-9ACAC82FB7C7}"/>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3" name="TextBox 23">
            <a:extLst>
              <a:ext uri="{FF2B5EF4-FFF2-40B4-BE49-F238E27FC236}">
                <a16:creationId xmlns:a16="http://schemas.microsoft.com/office/drawing/2014/main" id="{3B9BD3A7-2CE4-39B3-62AF-D9BA88BFA44E}"/>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589BF420-127E-78D0-DD97-9D5B8AC3A705}"/>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12</a:t>
            </a:r>
          </a:p>
        </p:txBody>
      </p:sp>
      <p:sp>
        <p:nvSpPr>
          <p:cNvPr id="25" name="TextBox 25">
            <a:extLst>
              <a:ext uri="{FF2B5EF4-FFF2-40B4-BE49-F238E27FC236}">
                <a16:creationId xmlns:a16="http://schemas.microsoft.com/office/drawing/2014/main" id="{CFB6CF0B-EBE6-21F7-AF6F-8075E914F0AB}"/>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Study Site</a:t>
            </a:r>
          </a:p>
        </p:txBody>
      </p:sp>
      <p:sp>
        <p:nvSpPr>
          <p:cNvPr id="3" name="TextBox 2">
            <a:extLst>
              <a:ext uri="{FF2B5EF4-FFF2-40B4-BE49-F238E27FC236}">
                <a16:creationId xmlns:a16="http://schemas.microsoft.com/office/drawing/2014/main" id="{07D6F282-1858-358A-3711-4DEF8AA23F72}"/>
              </a:ext>
            </a:extLst>
          </p:cNvPr>
          <p:cNvSpPr txBox="1"/>
          <p:nvPr/>
        </p:nvSpPr>
        <p:spPr>
          <a:xfrm>
            <a:off x="1864643" y="1762798"/>
            <a:ext cx="8643308" cy="4985211"/>
          </a:xfrm>
          <a:prstGeom prst="rect">
            <a:avLst/>
          </a:prstGeom>
          <a:noFill/>
        </p:spPr>
        <p:txBody>
          <a:bodyPr wrap="square">
            <a:spAutoFit/>
          </a:bodyPr>
          <a:lstStyle/>
          <a:p>
            <a:pPr marL="583953" lvl="1" indent="-291977">
              <a:lnSpc>
                <a:spcPts val="3245"/>
              </a:lnSpc>
              <a:buFont typeface="Arial"/>
              <a:buChar char="•"/>
            </a:pPr>
            <a:r>
              <a:rPr lang="en-US" sz="2000" b="1" dirty="0">
                <a:solidFill>
                  <a:srgbClr val="000000"/>
                </a:solidFill>
                <a:latin typeface="Aptos"/>
                <a:ea typeface="Aptos"/>
                <a:cs typeface="Aptos"/>
                <a:sym typeface="Aptos"/>
              </a:rPr>
              <a:t>Location</a:t>
            </a:r>
            <a:r>
              <a:rPr lang="en-US" sz="2000" dirty="0">
                <a:solidFill>
                  <a:srgbClr val="000000"/>
                </a:solidFill>
                <a:latin typeface="Aptos"/>
                <a:ea typeface="Aptos"/>
                <a:cs typeface="Aptos"/>
                <a:sym typeface="Aptos"/>
              </a:rPr>
              <a:t>: Carlsbad region, southeastern New Mexico, USA.</a:t>
            </a:r>
          </a:p>
          <a:p>
            <a:pPr marL="291976" lvl="1">
              <a:lnSpc>
                <a:spcPts val="3245"/>
              </a:lnSpc>
            </a:pPr>
            <a:endParaRPr lang="en-US" sz="2000" dirty="0">
              <a:solidFill>
                <a:srgbClr val="000000"/>
              </a:solidFill>
              <a:latin typeface="Aptos"/>
              <a:ea typeface="Aptos"/>
              <a:cs typeface="Aptos"/>
              <a:sym typeface="Aptos"/>
            </a:endParaRPr>
          </a:p>
          <a:p>
            <a:pPr marL="583953" lvl="1" indent="-291977">
              <a:lnSpc>
                <a:spcPts val="3245"/>
              </a:lnSpc>
              <a:buFont typeface="Arial"/>
              <a:buChar char="•"/>
            </a:pPr>
            <a:r>
              <a:rPr lang="en-US" sz="2000" b="1" dirty="0">
                <a:solidFill>
                  <a:srgbClr val="000000"/>
                </a:solidFill>
                <a:latin typeface="Aptos"/>
                <a:ea typeface="Aptos"/>
                <a:cs typeface="Aptos"/>
                <a:sym typeface="Aptos"/>
              </a:rPr>
              <a:t>Reason for Selection</a:t>
            </a:r>
            <a:r>
              <a:rPr lang="en-US" sz="2000" dirty="0">
                <a:solidFill>
                  <a:srgbClr val="000000"/>
                </a:solidFill>
                <a:latin typeface="Aptos"/>
                <a:ea typeface="Aptos"/>
                <a:cs typeface="Aptos"/>
                <a:sym typeface="Aptos"/>
              </a:rPr>
              <a:t>: Proximity to oil and gas extraction sites. Known methane emission sources </a:t>
            </a:r>
          </a:p>
          <a:p>
            <a:pPr marL="291976" lvl="1">
              <a:lnSpc>
                <a:spcPts val="3245"/>
              </a:lnSpc>
            </a:pPr>
            <a:endParaRPr lang="en-US" sz="2000" dirty="0">
              <a:solidFill>
                <a:srgbClr val="000000"/>
              </a:solidFill>
              <a:latin typeface="Aptos"/>
              <a:ea typeface="Aptos"/>
              <a:cs typeface="Aptos"/>
              <a:sym typeface="Aptos"/>
            </a:endParaRPr>
          </a:p>
          <a:p>
            <a:pPr marL="583953" lvl="1" indent="-291977">
              <a:lnSpc>
                <a:spcPts val="3245"/>
              </a:lnSpc>
              <a:buFont typeface="Arial"/>
              <a:buChar char="•"/>
            </a:pPr>
            <a:r>
              <a:rPr lang="en-US" sz="2000" b="1" dirty="0">
                <a:solidFill>
                  <a:srgbClr val="000000"/>
                </a:solidFill>
                <a:latin typeface="Aptos"/>
                <a:ea typeface="Aptos"/>
                <a:cs typeface="Aptos"/>
                <a:sym typeface="Aptos"/>
              </a:rPr>
              <a:t>Relevance</a:t>
            </a:r>
            <a:r>
              <a:rPr lang="en-US" sz="2000" dirty="0">
                <a:solidFill>
                  <a:srgbClr val="000000"/>
                </a:solidFill>
                <a:latin typeface="Aptos"/>
                <a:ea typeface="Aptos"/>
                <a:cs typeface="Aptos"/>
                <a:sym typeface="Aptos"/>
              </a:rPr>
              <a:t>: Aligns with goal of capturing methane plumes in generated hyperspectral replicas.</a:t>
            </a:r>
          </a:p>
          <a:p>
            <a:pPr marL="291976" lvl="1">
              <a:lnSpc>
                <a:spcPts val="3245"/>
              </a:lnSpc>
            </a:pPr>
            <a:endParaRPr lang="en-US" sz="2000" dirty="0">
              <a:solidFill>
                <a:srgbClr val="000000"/>
              </a:solidFill>
              <a:latin typeface="Aptos"/>
              <a:ea typeface="Aptos"/>
              <a:cs typeface="Aptos"/>
              <a:sym typeface="Aptos"/>
            </a:endParaRPr>
          </a:p>
          <a:p>
            <a:pPr marL="583953" lvl="1" indent="-291977">
              <a:lnSpc>
                <a:spcPts val="3245"/>
              </a:lnSpc>
              <a:buFont typeface="Arial"/>
              <a:buChar char="•"/>
            </a:pPr>
            <a:r>
              <a:rPr lang="en-US" sz="2000" b="1" dirty="0">
                <a:solidFill>
                  <a:srgbClr val="000000"/>
                </a:solidFill>
                <a:latin typeface="Aptos"/>
                <a:ea typeface="Aptos"/>
                <a:cs typeface="Aptos"/>
                <a:sym typeface="Aptos"/>
              </a:rPr>
              <a:t>Visualization:</a:t>
            </a:r>
          </a:p>
          <a:p>
            <a:pPr marL="1041153" lvl="2" indent="-291977">
              <a:lnSpc>
                <a:spcPts val="3245"/>
              </a:lnSpc>
              <a:buFont typeface="Arial"/>
              <a:buChar char="•"/>
            </a:pPr>
            <a:r>
              <a:rPr lang="en-US" sz="2000" dirty="0">
                <a:solidFill>
                  <a:srgbClr val="000000"/>
                </a:solidFill>
                <a:latin typeface="Aptos"/>
                <a:ea typeface="Aptos"/>
                <a:cs typeface="Aptos"/>
                <a:sym typeface="Aptos"/>
              </a:rPr>
              <a:t>(a): Superimposed AVIRIS-NG flight data over desert setting.</a:t>
            </a:r>
          </a:p>
          <a:p>
            <a:pPr marL="1041153" lvl="2" indent="-291977">
              <a:lnSpc>
                <a:spcPts val="3245"/>
              </a:lnSpc>
              <a:buFont typeface="Arial"/>
              <a:buChar char="•"/>
            </a:pPr>
            <a:r>
              <a:rPr lang="en-US" sz="2000" dirty="0">
                <a:solidFill>
                  <a:srgbClr val="000000"/>
                </a:solidFill>
                <a:latin typeface="Aptos"/>
                <a:ea typeface="Aptos"/>
                <a:cs typeface="Aptos"/>
                <a:sym typeface="Aptos"/>
              </a:rPr>
              <a:t>(b): Zoomed view showing roads, desert, sand, vegetation, buildings, and methane plume (orange).</a:t>
            </a:r>
          </a:p>
        </p:txBody>
      </p:sp>
      <p:pic>
        <p:nvPicPr>
          <p:cNvPr id="40" name="Picture 39" descr="A map of a city&#10;&#10;AI-generated content may be incorrect.">
            <a:extLst>
              <a:ext uri="{FF2B5EF4-FFF2-40B4-BE49-F238E27FC236}">
                <a16:creationId xmlns:a16="http://schemas.microsoft.com/office/drawing/2014/main" id="{DE04A51B-3389-A4B9-C1A5-F820A7C3A6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41615" y="4873398"/>
            <a:ext cx="5660079" cy="4075179"/>
          </a:xfrm>
          <a:prstGeom prst="rect">
            <a:avLst/>
          </a:prstGeom>
        </p:spPr>
      </p:pic>
      <p:pic>
        <p:nvPicPr>
          <p:cNvPr id="43" name="Picture 42" descr="A map of a city&#10;&#10;AI-generated content may be incorrect.">
            <a:extLst>
              <a:ext uri="{FF2B5EF4-FFF2-40B4-BE49-F238E27FC236}">
                <a16:creationId xmlns:a16="http://schemas.microsoft.com/office/drawing/2014/main" id="{B16E23E3-09BC-A0E9-A46A-BF7ADD1434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26397" y="533997"/>
            <a:ext cx="5508764" cy="4068619"/>
          </a:xfrm>
          <a:prstGeom prst="rect">
            <a:avLst/>
          </a:prstGeom>
        </p:spPr>
      </p:pic>
      <p:sp>
        <p:nvSpPr>
          <p:cNvPr id="44" name="TextBox 43">
            <a:extLst>
              <a:ext uri="{FF2B5EF4-FFF2-40B4-BE49-F238E27FC236}">
                <a16:creationId xmlns:a16="http://schemas.microsoft.com/office/drawing/2014/main" id="{7B155ECC-5B47-C272-BB06-56D5B8D3E69D}"/>
              </a:ext>
            </a:extLst>
          </p:cNvPr>
          <p:cNvSpPr txBox="1"/>
          <p:nvPr/>
        </p:nvSpPr>
        <p:spPr>
          <a:xfrm>
            <a:off x="15155084" y="4509842"/>
            <a:ext cx="436338" cy="369332"/>
          </a:xfrm>
          <a:prstGeom prst="rect">
            <a:avLst/>
          </a:prstGeom>
          <a:noFill/>
        </p:spPr>
        <p:txBody>
          <a:bodyPr wrap="none" rtlCol="0">
            <a:spAutoFit/>
          </a:bodyPr>
          <a:lstStyle/>
          <a:p>
            <a:r>
              <a:rPr lang="en-US" dirty="0"/>
              <a:t>(a)</a:t>
            </a:r>
          </a:p>
        </p:txBody>
      </p:sp>
      <p:sp>
        <p:nvSpPr>
          <p:cNvPr id="45" name="TextBox 44">
            <a:extLst>
              <a:ext uri="{FF2B5EF4-FFF2-40B4-BE49-F238E27FC236}">
                <a16:creationId xmlns:a16="http://schemas.microsoft.com/office/drawing/2014/main" id="{E0EE7598-5624-F7EC-00CB-E3BA1DA21E08}"/>
              </a:ext>
            </a:extLst>
          </p:cNvPr>
          <p:cNvSpPr txBox="1"/>
          <p:nvPr/>
        </p:nvSpPr>
        <p:spPr>
          <a:xfrm>
            <a:off x="15271655" y="9006167"/>
            <a:ext cx="447558" cy="369332"/>
          </a:xfrm>
          <a:prstGeom prst="rect">
            <a:avLst/>
          </a:prstGeom>
          <a:noFill/>
        </p:spPr>
        <p:txBody>
          <a:bodyPr wrap="none" rtlCol="0">
            <a:spAutoFit/>
          </a:bodyPr>
          <a:lstStyle/>
          <a:p>
            <a:r>
              <a:rPr lang="en-US" dirty="0"/>
              <a:t>(b)</a:t>
            </a:r>
          </a:p>
        </p:txBody>
      </p:sp>
      <p:sp>
        <p:nvSpPr>
          <p:cNvPr id="2" name="Freeform 14">
            <a:extLst>
              <a:ext uri="{FF2B5EF4-FFF2-40B4-BE49-F238E27FC236}">
                <a16:creationId xmlns:a16="http://schemas.microsoft.com/office/drawing/2014/main" id="{0D816DA3-CFC9-B369-28EA-37A24065EAF6}"/>
              </a:ext>
            </a:extLst>
          </p:cNvPr>
          <p:cNvSpPr/>
          <p:nvPr/>
        </p:nvSpPr>
        <p:spPr>
          <a:xfrm>
            <a:off x="2122075" y="1709570"/>
            <a:ext cx="8669750" cy="5719930"/>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840752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E97A5-2B3A-EFD9-AFAB-A51F8643BA31}"/>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4378C0C4-F70F-2D44-E604-66C152D6CCE5}"/>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nvGrpSpPr>
          <p:cNvPr id="4" name="Group 4">
            <a:extLst>
              <a:ext uri="{FF2B5EF4-FFF2-40B4-BE49-F238E27FC236}">
                <a16:creationId xmlns:a16="http://schemas.microsoft.com/office/drawing/2014/main" id="{4DB8A7F0-2CAF-76C0-AC23-7F936D04B00A}"/>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085D85FF-EDA3-822B-46F7-49E4F3D3AAA7}"/>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FFACEC27-4DF4-A224-D2F9-C207C5B2D96A}"/>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2C19A000-C0A1-3780-AE41-1E7C04E8A9C2}"/>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dirty="0"/>
            </a:p>
          </p:txBody>
        </p:sp>
        <p:sp>
          <p:nvSpPr>
            <p:cNvPr id="8" name="Freeform 8">
              <a:extLst>
                <a:ext uri="{FF2B5EF4-FFF2-40B4-BE49-F238E27FC236}">
                  <a16:creationId xmlns:a16="http://schemas.microsoft.com/office/drawing/2014/main" id="{36A5A7B6-A752-AE9E-F4E7-7EA5933C5831}"/>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B180A9B2-6897-572E-7DB8-0C6CCB40D789}"/>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0B92CB2D-A8DF-2F37-ACAD-3D91CAA73880}"/>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0CAB0429-EFEF-6E05-B90B-1069D6C9EDB1}"/>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4FA7FD9C-B918-86E1-5F41-1E59728CAF30}"/>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E9AC5AB1-DD71-91F7-C130-8A60B075A20B}"/>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74B1CC69-2F76-7DA7-EE63-9512B523C90A}"/>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2583095C-C9B6-CBB9-7A22-8A98556F4887}"/>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93968AD6-11A3-60B8-A530-1F5F4099C2D0}"/>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CB3006DE-B9E3-F54A-EB30-8B5E9490BC2C}"/>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CA0EC31C-1670-BB3F-51DF-0541D7B8DE06}"/>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F8D40512-A944-B7EC-0513-599D6EF4A6A7}"/>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0E97499A-68FF-F85A-90AF-F4AB7E8CC1F1}"/>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Experiment</a:t>
              </a:r>
            </a:p>
          </p:txBody>
        </p:sp>
      </p:grpSp>
      <p:sp>
        <p:nvSpPr>
          <p:cNvPr id="21" name="AutoShape 21">
            <a:extLst>
              <a:ext uri="{FF2B5EF4-FFF2-40B4-BE49-F238E27FC236}">
                <a16:creationId xmlns:a16="http://schemas.microsoft.com/office/drawing/2014/main" id="{68F66E75-2692-7E14-8199-941EDFF250F1}"/>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B42BCC17-CFBB-C041-9852-F300CB633E9F}"/>
              </a:ext>
            </a:extLst>
          </p:cNvPr>
          <p:cNvSpPr txBox="1"/>
          <p:nvPr/>
        </p:nvSpPr>
        <p:spPr>
          <a:xfrm>
            <a:off x="2007096" y="2324100"/>
            <a:ext cx="8508504" cy="6131102"/>
          </a:xfrm>
          <a:prstGeom prst="rect">
            <a:avLst/>
          </a:prstGeom>
        </p:spPr>
        <p:txBody>
          <a:bodyPr wrap="square" lIns="0" tIns="0" rIns="0" bIns="0" rtlCol="0" anchor="t">
            <a:spAutoFit/>
          </a:bodyPr>
          <a:lstStyle/>
          <a:p>
            <a:pPr marL="583953" lvl="1" indent="-291977">
              <a:lnSpc>
                <a:spcPts val="3245"/>
              </a:lnSpc>
              <a:buFont typeface="Arial"/>
              <a:buChar char="•"/>
            </a:pPr>
            <a:r>
              <a:rPr lang="en-US" sz="2200" b="1" dirty="0">
                <a:solidFill>
                  <a:srgbClr val="000000"/>
                </a:solidFill>
                <a:latin typeface="Aptos"/>
                <a:ea typeface="Aptos"/>
                <a:cs typeface="Aptos"/>
                <a:sym typeface="Aptos"/>
              </a:rPr>
              <a:t>Data Selection:</a:t>
            </a:r>
          </a:p>
          <a:p>
            <a:pPr marL="1041153" lvl="2" indent="-291977">
              <a:lnSpc>
                <a:spcPts val="3245"/>
              </a:lnSpc>
              <a:buFont typeface="Arial"/>
              <a:buChar char="•"/>
            </a:pPr>
            <a:r>
              <a:rPr lang="en-US" sz="2200" dirty="0">
                <a:solidFill>
                  <a:srgbClr val="000000"/>
                </a:solidFill>
                <a:latin typeface="Aptos"/>
                <a:ea typeface="Aptos"/>
                <a:cs typeface="Aptos"/>
                <a:sym typeface="Aptos"/>
              </a:rPr>
              <a:t>Flight paths from 2019 (abundant methane emissions [14]).</a:t>
            </a:r>
          </a:p>
          <a:p>
            <a:pPr marL="1041153" lvl="2" indent="-291977">
              <a:lnSpc>
                <a:spcPts val="3245"/>
              </a:lnSpc>
              <a:buFont typeface="Arial"/>
              <a:buChar char="•"/>
            </a:pPr>
            <a:r>
              <a:rPr lang="en-US" sz="2200" dirty="0">
                <a:solidFill>
                  <a:srgbClr val="000000"/>
                </a:solidFill>
                <a:latin typeface="Aptos"/>
                <a:ea typeface="Aptos"/>
                <a:cs typeface="Aptos"/>
                <a:sym typeface="Aptos"/>
              </a:rPr>
              <a:t>Extracted 8 bands (out of 425).</a:t>
            </a:r>
          </a:p>
          <a:p>
            <a:pPr marL="583953" lvl="1" indent="-291977">
              <a:lnSpc>
                <a:spcPts val="3245"/>
              </a:lnSpc>
              <a:buFont typeface="Arial"/>
              <a:buChar char="•"/>
            </a:pPr>
            <a:r>
              <a:rPr lang="en-US" sz="2200" b="1" dirty="0">
                <a:solidFill>
                  <a:srgbClr val="000000"/>
                </a:solidFill>
                <a:latin typeface="Aptos"/>
                <a:ea typeface="Aptos"/>
                <a:cs typeface="Aptos"/>
                <a:sym typeface="Aptos"/>
              </a:rPr>
              <a:t>Reason for Band Selection</a:t>
            </a:r>
            <a:r>
              <a:rPr lang="en-US" sz="2200" dirty="0">
                <a:solidFill>
                  <a:srgbClr val="000000"/>
                </a:solidFill>
                <a:latin typeface="Aptos"/>
                <a:ea typeface="Aptos"/>
                <a:cs typeface="Aptos"/>
                <a:sym typeface="Aptos"/>
              </a:rPr>
              <a:t>:</a:t>
            </a:r>
          </a:p>
          <a:p>
            <a:pPr marL="1041153" lvl="2" indent="-291977">
              <a:lnSpc>
                <a:spcPts val="3245"/>
              </a:lnSpc>
              <a:buFont typeface="Arial"/>
              <a:buChar char="•"/>
            </a:pPr>
            <a:r>
              <a:rPr lang="en-US" sz="2200" dirty="0">
                <a:solidFill>
                  <a:srgbClr val="000000"/>
                </a:solidFill>
                <a:latin typeface="Aptos"/>
                <a:ea typeface="Aptos"/>
                <a:cs typeface="Aptos"/>
                <a:sym typeface="Aptos"/>
              </a:rPr>
              <a:t>Covers RGB (460, 550, 640 nm) and SWIR (2004, 2109, 2310, 2350, 2360 nm).</a:t>
            </a:r>
          </a:p>
          <a:p>
            <a:pPr marL="1041153" lvl="2" indent="-291977">
              <a:lnSpc>
                <a:spcPts val="3245"/>
              </a:lnSpc>
              <a:buFont typeface="Arial"/>
              <a:buChar char="•"/>
            </a:pPr>
            <a:r>
              <a:rPr lang="en-US" sz="2200" dirty="0">
                <a:solidFill>
                  <a:srgbClr val="000000"/>
                </a:solidFill>
                <a:latin typeface="Aptos"/>
                <a:ea typeface="Aptos"/>
                <a:cs typeface="Aptos"/>
                <a:sym typeface="Aptos"/>
              </a:rPr>
              <a:t>Captures material signatures in selected flight paths.</a:t>
            </a:r>
          </a:p>
          <a:p>
            <a:pPr marL="1041153" lvl="2" indent="-291977">
              <a:lnSpc>
                <a:spcPts val="3245"/>
              </a:lnSpc>
              <a:buFont typeface="Arial"/>
              <a:buChar char="•"/>
            </a:pPr>
            <a:r>
              <a:rPr lang="en-US" sz="2200" dirty="0">
                <a:solidFill>
                  <a:srgbClr val="000000"/>
                </a:solidFill>
                <a:latin typeface="Aptos"/>
                <a:ea typeface="Aptos"/>
                <a:cs typeface="Aptos"/>
                <a:sym typeface="Aptos"/>
              </a:rPr>
              <a:t>Reduces dataset complexity and computation time.</a:t>
            </a:r>
          </a:p>
          <a:p>
            <a:pPr marL="583953" lvl="1" indent="-291977">
              <a:lnSpc>
                <a:spcPts val="3245"/>
              </a:lnSpc>
              <a:buFont typeface="Arial"/>
              <a:buChar char="•"/>
            </a:pPr>
            <a:r>
              <a:rPr lang="en-US" sz="2200" b="1" dirty="0">
                <a:solidFill>
                  <a:srgbClr val="000000"/>
                </a:solidFill>
                <a:latin typeface="Aptos"/>
                <a:ea typeface="Aptos"/>
                <a:cs typeface="Aptos"/>
                <a:sym typeface="Aptos"/>
              </a:rPr>
              <a:t>Spatial Preprocessing:</a:t>
            </a:r>
          </a:p>
          <a:p>
            <a:pPr marL="1041153" lvl="2" indent="-291977">
              <a:lnSpc>
                <a:spcPts val="3245"/>
              </a:lnSpc>
              <a:buFont typeface="Arial"/>
              <a:buChar char="•"/>
            </a:pPr>
            <a:r>
              <a:rPr lang="en-US" sz="2200" dirty="0">
                <a:solidFill>
                  <a:srgbClr val="000000"/>
                </a:solidFill>
                <a:latin typeface="Aptos"/>
                <a:ea typeface="Aptos"/>
                <a:cs typeface="Aptos"/>
                <a:sym typeface="Aptos"/>
              </a:rPr>
              <a:t>Resized to 512 × 512 pixels.</a:t>
            </a:r>
          </a:p>
          <a:p>
            <a:pPr marL="1041153" lvl="2" indent="-291977">
              <a:lnSpc>
                <a:spcPts val="3245"/>
              </a:lnSpc>
              <a:buFont typeface="Arial"/>
              <a:buChar char="•"/>
            </a:pPr>
            <a:r>
              <a:rPr lang="en-US" sz="2200" dirty="0">
                <a:solidFill>
                  <a:srgbClr val="000000"/>
                </a:solidFill>
                <a:latin typeface="Aptos"/>
                <a:ea typeface="Aptos"/>
                <a:cs typeface="Aptos"/>
                <a:sym typeface="Aptos"/>
              </a:rPr>
              <a:t>Total 56 tiles (512 × 512 × 8).</a:t>
            </a:r>
          </a:p>
          <a:p>
            <a:pPr marL="1041153" lvl="2" indent="-291977">
              <a:lnSpc>
                <a:spcPts val="3245"/>
              </a:lnSpc>
              <a:buFont typeface="Arial"/>
              <a:buChar char="•"/>
            </a:pPr>
            <a:r>
              <a:rPr lang="en-US" sz="2200" dirty="0">
                <a:solidFill>
                  <a:srgbClr val="000000"/>
                </a:solidFill>
                <a:latin typeface="Aptos"/>
                <a:ea typeface="Aptos"/>
                <a:cs typeface="Aptos"/>
                <a:sym typeface="Aptos"/>
              </a:rPr>
              <a:t>50 tiles for training, 6 tiles for testing.</a:t>
            </a:r>
          </a:p>
          <a:p>
            <a:pPr marL="583953" lvl="1" indent="-291977">
              <a:lnSpc>
                <a:spcPts val="3245"/>
              </a:lnSpc>
              <a:buFont typeface="Arial"/>
              <a:buChar char="•"/>
            </a:pPr>
            <a:r>
              <a:rPr lang="en-US" sz="2200" b="1" dirty="0">
                <a:solidFill>
                  <a:srgbClr val="000000"/>
                </a:solidFill>
                <a:latin typeface="Aptos"/>
                <a:ea typeface="Aptos"/>
                <a:cs typeface="Aptos"/>
                <a:sym typeface="Aptos"/>
              </a:rPr>
              <a:t>Input Preparation:</a:t>
            </a:r>
          </a:p>
          <a:p>
            <a:pPr marL="1041153" lvl="2" indent="-291977">
              <a:lnSpc>
                <a:spcPts val="3245"/>
              </a:lnSpc>
              <a:buFont typeface="Arial"/>
              <a:buChar char="•"/>
            </a:pPr>
            <a:r>
              <a:rPr lang="en-US" sz="2200" dirty="0">
                <a:solidFill>
                  <a:srgbClr val="000000"/>
                </a:solidFill>
                <a:latin typeface="Aptos"/>
                <a:ea typeface="Aptos"/>
                <a:cs typeface="Aptos"/>
                <a:sym typeface="Aptos"/>
              </a:rPr>
              <a:t>RGB bands extracted and fed to generator network.</a:t>
            </a:r>
          </a:p>
          <a:p>
            <a:pPr marL="1041153" lvl="2" indent="-291977">
              <a:lnSpc>
                <a:spcPts val="3245"/>
              </a:lnSpc>
              <a:buFont typeface="Arial"/>
              <a:buChar char="•"/>
            </a:pPr>
            <a:r>
              <a:rPr lang="en-US" sz="2200" dirty="0">
                <a:solidFill>
                  <a:srgbClr val="000000"/>
                </a:solidFill>
                <a:latin typeface="Aptos"/>
                <a:ea typeface="Aptos"/>
                <a:cs typeface="Aptos"/>
                <a:sym typeface="Aptos"/>
              </a:rPr>
              <a:t>Dataset size ≈ 0.5 GB.</a:t>
            </a:r>
          </a:p>
        </p:txBody>
      </p:sp>
      <p:sp>
        <p:nvSpPr>
          <p:cNvPr id="23" name="TextBox 23">
            <a:extLst>
              <a:ext uri="{FF2B5EF4-FFF2-40B4-BE49-F238E27FC236}">
                <a16:creationId xmlns:a16="http://schemas.microsoft.com/office/drawing/2014/main" id="{6305A48D-7A9D-2C69-A77B-2180631B60EF}"/>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4EC8CB42-EE50-1D6E-A152-36DA88E174FE}"/>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13</a:t>
            </a:r>
          </a:p>
        </p:txBody>
      </p:sp>
      <p:sp>
        <p:nvSpPr>
          <p:cNvPr id="25" name="TextBox 25">
            <a:extLst>
              <a:ext uri="{FF2B5EF4-FFF2-40B4-BE49-F238E27FC236}">
                <a16:creationId xmlns:a16="http://schemas.microsoft.com/office/drawing/2014/main" id="{86084B18-3849-9550-8EA1-DB3A41479B98}"/>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Data Preprocessing</a:t>
            </a:r>
          </a:p>
        </p:txBody>
      </p:sp>
      <p:pic>
        <p:nvPicPr>
          <p:cNvPr id="2" name="Picture 1" descr="A screenshot of a map&#10;&#10;AI-generated content may be incorrect.">
            <a:extLst>
              <a:ext uri="{FF2B5EF4-FFF2-40B4-BE49-F238E27FC236}">
                <a16:creationId xmlns:a16="http://schemas.microsoft.com/office/drawing/2014/main" id="{2EBECFAE-D7E5-0C18-F4A8-23C64075EF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000" y="4808585"/>
            <a:ext cx="5571707" cy="4781465"/>
          </a:xfrm>
          <a:prstGeom prst="rect">
            <a:avLst/>
          </a:prstGeom>
        </p:spPr>
      </p:pic>
      <p:pic>
        <p:nvPicPr>
          <p:cNvPr id="44" name="Picture 43" descr="A multicolored cube with a black strip&#10;&#10;AI-generated content may be incorrect.">
            <a:extLst>
              <a:ext uri="{FF2B5EF4-FFF2-40B4-BE49-F238E27FC236}">
                <a16:creationId xmlns:a16="http://schemas.microsoft.com/office/drawing/2014/main" id="{A8086904-7D59-ECA6-B58F-32C37FA1A6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01600" y="1155135"/>
            <a:ext cx="4632092" cy="3564539"/>
          </a:xfrm>
          <a:prstGeom prst="rect">
            <a:avLst/>
          </a:prstGeom>
        </p:spPr>
      </p:pic>
      <p:sp>
        <p:nvSpPr>
          <p:cNvPr id="26" name="Freeform 14">
            <a:extLst>
              <a:ext uri="{FF2B5EF4-FFF2-40B4-BE49-F238E27FC236}">
                <a16:creationId xmlns:a16="http://schemas.microsoft.com/office/drawing/2014/main" id="{E60148D7-E891-C0A9-C6A7-B93846863032}"/>
              </a:ext>
            </a:extLst>
          </p:cNvPr>
          <p:cNvSpPr/>
          <p:nvPr/>
        </p:nvSpPr>
        <p:spPr>
          <a:xfrm>
            <a:off x="2137314" y="1852661"/>
            <a:ext cx="8368177" cy="6796039"/>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7" name="TextBox 26">
            <a:extLst>
              <a:ext uri="{FF2B5EF4-FFF2-40B4-BE49-F238E27FC236}">
                <a16:creationId xmlns:a16="http://schemas.microsoft.com/office/drawing/2014/main" id="{9D15FCCB-8CB8-02C0-C34E-19C82EAEC08D}"/>
              </a:ext>
            </a:extLst>
          </p:cNvPr>
          <p:cNvSpPr txBox="1"/>
          <p:nvPr/>
        </p:nvSpPr>
        <p:spPr>
          <a:xfrm>
            <a:off x="1847985" y="8865068"/>
            <a:ext cx="12553815" cy="523220"/>
          </a:xfrm>
          <a:prstGeom prst="rect">
            <a:avLst/>
          </a:prstGeom>
          <a:noFill/>
        </p:spPr>
        <p:txBody>
          <a:bodyPr wrap="square">
            <a:spAutoFit/>
          </a:bodyPr>
          <a:lstStyle/>
          <a:p>
            <a:r>
              <a:rPr lang="en-US" sz="1400" dirty="0"/>
              <a:t> [14] </a:t>
            </a:r>
            <a:r>
              <a:rPr lang="en-US" sz="1400" dirty="0" err="1"/>
              <a:t>R˘užička</a:t>
            </a:r>
            <a:r>
              <a:rPr lang="en-US" sz="1400" dirty="0"/>
              <a:t>, Vít, Mateo-Garcia, Gonzalo, Gómez-</a:t>
            </a:r>
            <a:r>
              <a:rPr lang="en-US" sz="1400" dirty="0" err="1"/>
              <a:t>Chova</a:t>
            </a:r>
            <a:r>
              <a:rPr lang="en-US" sz="1400" dirty="0"/>
              <a:t>, </a:t>
            </a:r>
            <a:r>
              <a:rPr lang="en-US" sz="1400" dirty="0" err="1"/>
              <a:t>Luis,Vaughan</a:t>
            </a:r>
            <a:r>
              <a:rPr lang="en-US" sz="1400" dirty="0"/>
              <a:t>, Anna, </a:t>
            </a:r>
            <a:r>
              <a:rPr lang="en-US" sz="1400" dirty="0" err="1"/>
              <a:t>Guanter</a:t>
            </a:r>
            <a:r>
              <a:rPr lang="en-US" sz="1400" dirty="0"/>
              <a:t>, Luis and Markham, Andrew. “Semantic segmentation of methane plumes with hyperspectral machine learning models.” Scientific Reports Vol. 13 No. 1(2023): p. 19999</a:t>
            </a:r>
          </a:p>
        </p:txBody>
      </p:sp>
    </p:spTree>
    <p:extLst>
      <p:ext uri="{BB962C8B-B14F-4D97-AF65-F5344CB8AC3E}">
        <p14:creationId xmlns:p14="http://schemas.microsoft.com/office/powerpoint/2010/main" val="428138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431A6-EC7D-436C-5BF2-BD6F37198EC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9358AA51-D949-F360-C5B5-B2ADBD1A38A0}"/>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nvGrpSpPr>
          <p:cNvPr id="4" name="Group 4">
            <a:extLst>
              <a:ext uri="{FF2B5EF4-FFF2-40B4-BE49-F238E27FC236}">
                <a16:creationId xmlns:a16="http://schemas.microsoft.com/office/drawing/2014/main" id="{39F6966F-78DD-217C-2742-0951C906359C}"/>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DA788466-6FD9-D3AA-64B1-DA31CB494D6C}"/>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AA41153D-EF1A-BC50-8945-89D5E792A148}"/>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7C01F35B-009C-4BCC-4664-B5054471CA21}"/>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81331079-7DAA-2FE5-255B-4CD1892BF9E4}"/>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AF7A1585-5FFA-35FA-FA3C-0DC9C5928ABB}"/>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4FD76244-C644-D817-ACDB-806F64890BB7}"/>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B312EB2C-9366-0CD1-A8D0-28B1B0851733}"/>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5E6C08F9-2281-67E8-54B4-0359B2151AC5}"/>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0AD311C8-BF8A-F79D-51C2-FA1BAC5F5071}"/>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F18CC643-2885-4946-C301-FE2550BF52E4}"/>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D4E59092-DEDB-B2A2-6D13-727B991A1B2B}"/>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FFDE6116-312C-D891-80D2-BFF18A7D8347}"/>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CBA626F1-01BC-0FAB-15E1-602CF2C4C48B}"/>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3C71FACF-E904-C9CE-2A13-53D134BAA9F5}"/>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5E33D583-B804-4BBC-E347-BB13CFC5CFEF}"/>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85397CEB-B3CB-1AD3-DFC8-10B786B6D0E3}"/>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Experiment</a:t>
              </a:r>
            </a:p>
          </p:txBody>
        </p:sp>
      </p:grpSp>
      <p:sp>
        <p:nvSpPr>
          <p:cNvPr id="21" name="AutoShape 21">
            <a:extLst>
              <a:ext uri="{FF2B5EF4-FFF2-40B4-BE49-F238E27FC236}">
                <a16:creationId xmlns:a16="http://schemas.microsoft.com/office/drawing/2014/main" id="{96662F3B-65C0-C401-4F49-7D9A516819F0}"/>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mc:AlternateContent xmlns:mc="http://schemas.openxmlformats.org/markup-compatibility/2006">
        <mc:Choice xmlns:a14="http://schemas.microsoft.com/office/drawing/2010/main" Requires="a14">
          <p:sp>
            <p:nvSpPr>
              <p:cNvPr id="22" name="TextBox 22">
                <a:extLst>
                  <a:ext uri="{FF2B5EF4-FFF2-40B4-BE49-F238E27FC236}">
                    <a16:creationId xmlns:a16="http://schemas.microsoft.com/office/drawing/2014/main" id="{A4C70E5E-33CA-E5DD-2DC6-A62EE6C8AA9C}"/>
                  </a:ext>
                </a:extLst>
              </p:cNvPr>
              <p:cNvSpPr txBox="1"/>
              <p:nvPr/>
            </p:nvSpPr>
            <p:spPr>
              <a:xfrm>
                <a:off x="1996988" y="723900"/>
                <a:ext cx="15262312" cy="4896918"/>
              </a:xfrm>
              <a:prstGeom prst="rect">
                <a:avLst/>
              </a:prstGeom>
            </p:spPr>
            <p:txBody>
              <a:bodyPr wrap="square" lIns="0" tIns="0" rIns="0" bIns="0" rtlCol="0" anchor="t">
                <a:spAutoFit/>
              </a:bodyPr>
              <a:lstStyle/>
              <a:p>
                <a:pPr marL="291976" lvl="1">
                  <a:lnSpc>
                    <a:spcPts val="3245"/>
                  </a:lnSpc>
                </a:pPr>
                <a:endParaRPr lang="en-US" sz="2200" dirty="0">
                  <a:solidFill>
                    <a:srgbClr val="000000"/>
                  </a:solidFill>
                  <a:latin typeface="Aptos"/>
                  <a:ea typeface="Aptos"/>
                  <a:cs typeface="Aptos"/>
                  <a:sym typeface="Aptos"/>
                </a:endParaRPr>
              </a:p>
              <a:p>
                <a:pPr marL="1041153" lvl="2"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b="1" dirty="0">
                  <a:solidFill>
                    <a:srgbClr val="000000"/>
                  </a:solidFill>
                  <a:latin typeface="Aptos"/>
                  <a:ea typeface="Aptos"/>
                  <a:cs typeface="Aptos"/>
                  <a:sym typeface="Aptos"/>
                </a:endParaRPr>
              </a:p>
              <a:p>
                <a:pPr marL="583953" lvl="1" indent="-291977">
                  <a:lnSpc>
                    <a:spcPts val="3245"/>
                  </a:lnSpc>
                  <a:buFont typeface="Arial"/>
                  <a:buChar char="•"/>
                </a:pPr>
                <a:r>
                  <a:rPr lang="en-US" sz="2200" b="1" dirty="0">
                    <a:solidFill>
                      <a:srgbClr val="000000"/>
                    </a:solidFill>
                    <a:latin typeface="Aptos"/>
                    <a:ea typeface="Aptos"/>
                    <a:cs typeface="Aptos"/>
                    <a:sym typeface="Aptos"/>
                  </a:rPr>
                  <a:t>Hyper parameters</a:t>
                </a:r>
              </a:p>
              <a:p>
                <a:pPr marL="1041153" lvl="2" indent="-291977">
                  <a:lnSpc>
                    <a:spcPts val="3245"/>
                  </a:lnSpc>
                  <a:buFont typeface="Arial"/>
                  <a:buChar char="•"/>
                </a:pPr>
                <a:r>
                  <a:rPr lang="en-US" sz="2200" dirty="0">
                    <a:solidFill>
                      <a:srgbClr val="000000"/>
                    </a:solidFill>
                    <a:latin typeface="Aptos"/>
                    <a:ea typeface="Aptos"/>
                    <a:cs typeface="Aptos"/>
                    <a:sym typeface="Aptos"/>
                  </a:rPr>
                  <a:t>𝜆_𝐿1 = 100, 𝜆_𝐶𝑂𝑆 =1000, 𝜆_𝑆𝐴𝑀 = 100, 𝜆_𝑆𝑝𝑒𝑐𝐶𝑜𝑟𝑟 = 0.4, and 𝜆_𝑀𝐹 = 1 based on few random experimentation.</a:t>
                </a:r>
              </a:p>
              <a:p>
                <a:pPr marL="749176" lvl="2">
                  <a:lnSpc>
                    <a:spcPts val="3245"/>
                  </a:lnSpc>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200" b="1" dirty="0">
                    <a:solidFill>
                      <a:srgbClr val="000000"/>
                    </a:solidFill>
                    <a:latin typeface="Aptos"/>
                    <a:ea typeface="Aptos"/>
                    <a:cs typeface="Aptos"/>
                    <a:sym typeface="Aptos"/>
                  </a:rPr>
                  <a:t>Training Configuration</a:t>
                </a:r>
              </a:p>
              <a:p>
                <a:pPr marL="1041153" lvl="2" indent="-291977">
                  <a:lnSpc>
                    <a:spcPts val="3245"/>
                  </a:lnSpc>
                  <a:buFont typeface="Arial"/>
                  <a:buChar char="•"/>
                </a:pPr>
                <a:r>
                  <a:rPr lang="en-US" sz="2200" dirty="0">
                    <a:solidFill>
                      <a:srgbClr val="000000"/>
                    </a:solidFill>
                    <a:latin typeface="Aptos"/>
                    <a:ea typeface="Aptos"/>
                    <a:cs typeface="Aptos"/>
                    <a:sym typeface="Aptos"/>
                  </a:rPr>
                  <a:t>Epochs – 1500</a:t>
                </a:r>
              </a:p>
              <a:p>
                <a:pPr marL="1041153" lvl="2" indent="-291977">
                  <a:lnSpc>
                    <a:spcPts val="3245"/>
                  </a:lnSpc>
                  <a:buFont typeface="Arial"/>
                  <a:buChar char="•"/>
                </a:pPr>
                <a:r>
                  <a:rPr lang="en-US" sz="2200" dirty="0">
                    <a:solidFill>
                      <a:srgbClr val="000000"/>
                    </a:solidFill>
                    <a:latin typeface="Aptos"/>
                    <a:ea typeface="Aptos"/>
                    <a:cs typeface="Aptos"/>
                    <a:sym typeface="Aptos"/>
                  </a:rPr>
                  <a:t>Cosine annealing Learning Rate (gen: </a:t>
                </a:r>
                <a14:m>
                  <m:oMath xmlns:m="http://schemas.openxmlformats.org/officeDocument/2006/math">
                    <m:sSup>
                      <m:sSupPr>
                        <m:ctrlPr>
                          <a:rPr lang="en-US" sz="2200" b="0" i="1" smtClean="0">
                            <a:solidFill>
                              <a:srgbClr val="000000"/>
                            </a:solidFill>
                            <a:latin typeface="Cambria Math" panose="02040503050406030204" pitchFamily="18" charset="0"/>
                            <a:ea typeface="Aptos"/>
                            <a:cs typeface="Aptos"/>
                            <a:sym typeface="Aptos"/>
                          </a:rPr>
                        </m:ctrlPr>
                      </m:sSupPr>
                      <m:e>
                        <m:r>
                          <a:rPr lang="en-US" sz="2200" b="0" i="1" smtClean="0">
                            <a:solidFill>
                              <a:srgbClr val="000000"/>
                            </a:solidFill>
                            <a:latin typeface="Cambria Math" panose="02040503050406030204" pitchFamily="18" charset="0"/>
                            <a:ea typeface="Aptos"/>
                            <a:cs typeface="Aptos"/>
                            <a:sym typeface="Aptos"/>
                          </a:rPr>
                          <m:t>10</m:t>
                        </m:r>
                      </m:e>
                      <m:sup>
                        <m:r>
                          <a:rPr lang="en-US" sz="2200" b="0" i="1" smtClean="0">
                            <a:solidFill>
                              <a:srgbClr val="000000"/>
                            </a:solidFill>
                            <a:latin typeface="Cambria Math" panose="02040503050406030204" pitchFamily="18" charset="0"/>
                            <a:ea typeface="Aptos"/>
                            <a:cs typeface="Aptos"/>
                            <a:sym typeface="Aptos"/>
                          </a:rPr>
                          <m:t>−4</m:t>
                        </m:r>
                      </m:sup>
                    </m:sSup>
                  </m:oMath>
                </a14:m>
                <a:r>
                  <a:rPr lang="en-US" sz="2200" dirty="0">
                    <a:solidFill>
                      <a:srgbClr val="000000"/>
                    </a:solidFill>
                    <a:latin typeface="Aptos"/>
                    <a:ea typeface="Aptos"/>
                    <a:cs typeface="Aptos"/>
                    <a:sym typeface="Aptos"/>
                  </a:rPr>
                  <a:t>, disc: </a:t>
                </a:r>
                <a14:m>
                  <m:oMath xmlns:m="http://schemas.openxmlformats.org/officeDocument/2006/math">
                    <m:sSup>
                      <m:sSupPr>
                        <m:ctrlPr>
                          <a:rPr lang="en-US" sz="2200" b="0" i="1" smtClean="0">
                            <a:solidFill>
                              <a:srgbClr val="000000"/>
                            </a:solidFill>
                            <a:latin typeface="Cambria Math" panose="02040503050406030204" pitchFamily="18" charset="0"/>
                            <a:ea typeface="Aptos"/>
                            <a:cs typeface="Aptos"/>
                            <a:sym typeface="Aptos"/>
                          </a:rPr>
                        </m:ctrlPr>
                      </m:sSupPr>
                      <m:e>
                        <m:r>
                          <a:rPr lang="en-US" sz="2200" b="0" i="1" smtClean="0">
                            <a:solidFill>
                              <a:srgbClr val="000000"/>
                            </a:solidFill>
                            <a:latin typeface="Cambria Math" panose="02040503050406030204" pitchFamily="18" charset="0"/>
                            <a:ea typeface="Aptos"/>
                            <a:cs typeface="Aptos"/>
                            <a:sym typeface="Aptos"/>
                          </a:rPr>
                          <m:t>10</m:t>
                        </m:r>
                      </m:e>
                      <m:sup>
                        <m:r>
                          <a:rPr lang="en-US" sz="2200" b="0" i="1" smtClean="0">
                            <a:solidFill>
                              <a:srgbClr val="000000"/>
                            </a:solidFill>
                            <a:latin typeface="Cambria Math" panose="02040503050406030204" pitchFamily="18" charset="0"/>
                            <a:ea typeface="Aptos"/>
                            <a:cs typeface="Aptos"/>
                            <a:sym typeface="Aptos"/>
                          </a:rPr>
                          <m:t>−5</m:t>
                        </m:r>
                      </m:sup>
                    </m:sSup>
                  </m:oMath>
                </a14:m>
                <a:r>
                  <a:rPr lang="en-US" sz="2200" dirty="0">
                    <a:solidFill>
                      <a:srgbClr val="000000"/>
                    </a:solidFill>
                    <a:latin typeface="Aptos"/>
                    <a:ea typeface="Aptos"/>
                    <a:cs typeface="Aptos"/>
                    <a:sym typeface="Aptos"/>
                  </a:rPr>
                  <a:t>) → smooth decay to </a:t>
                </a:r>
                <a14:m>
                  <m:oMath xmlns:m="http://schemas.openxmlformats.org/officeDocument/2006/math">
                    <m:sSup>
                      <m:sSupPr>
                        <m:ctrlPr>
                          <a:rPr lang="en-US" sz="2200" b="0" i="1" smtClean="0">
                            <a:solidFill>
                              <a:srgbClr val="000000"/>
                            </a:solidFill>
                            <a:latin typeface="Cambria Math" panose="02040503050406030204" pitchFamily="18" charset="0"/>
                            <a:ea typeface="Aptos"/>
                            <a:cs typeface="Aptos"/>
                            <a:sym typeface="Aptos"/>
                          </a:rPr>
                        </m:ctrlPr>
                      </m:sSupPr>
                      <m:e>
                        <m:r>
                          <a:rPr lang="en-US" sz="2200" b="0" i="1" smtClean="0">
                            <a:solidFill>
                              <a:srgbClr val="000000"/>
                            </a:solidFill>
                            <a:latin typeface="Cambria Math" panose="02040503050406030204" pitchFamily="18" charset="0"/>
                            <a:ea typeface="Aptos"/>
                            <a:cs typeface="Aptos"/>
                            <a:sym typeface="Aptos"/>
                          </a:rPr>
                          <m:t>10</m:t>
                        </m:r>
                      </m:e>
                      <m:sup>
                        <m:r>
                          <a:rPr lang="en-US" sz="2200" b="0" i="1" smtClean="0">
                            <a:solidFill>
                              <a:srgbClr val="000000"/>
                            </a:solidFill>
                            <a:latin typeface="Cambria Math" panose="02040503050406030204" pitchFamily="18" charset="0"/>
                            <a:ea typeface="Aptos"/>
                            <a:cs typeface="Aptos"/>
                            <a:sym typeface="Aptos"/>
                          </a:rPr>
                          <m:t>−7</m:t>
                        </m:r>
                      </m:sup>
                    </m:sSup>
                  </m:oMath>
                </a14:m>
                <a:r>
                  <a:rPr lang="en-US" sz="2200" dirty="0">
                    <a:solidFill>
                      <a:srgbClr val="000000"/>
                    </a:solidFill>
                    <a:latin typeface="Aptos"/>
                    <a:ea typeface="Aptos"/>
                    <a:cs typeface="Aptos"/>
                    <a:sym typeface="Aptos"/>
                  </a:rPr>
                  <a:t>.</a:t>
                </a:r>
              </a:p>
              <a:p>
                <a:pPr marL="1041153" lvl="2" indent="-291977">
                  <a:lnSpc>
                    <a:spcPts val="3245"/>
                  </a:lnSpc>
                  <a:buFont typeface="Arial"/>
                  <a:buChar char="•"/>
                </a:pPr>
                <a:r>
                  <a:rPr lang="en-US" sz="2200" dirty="0">
                    <a:solidFill>
                      <a:srgbClr val="000000"/>
                    </a:solidFill>
                    <a:latin typeface="Aptos"/>
                    <a:ea typeface="Aptos"/>
                    <a:cs typeface="Aptos"/>
                    <a:sym typeface="Aptos"/>
                  </a:rPr>
                  <a:t>Multi-objective loss (L1, cosine, MF, SAM, spectral corr.) → regularization.</a:t>
                </a:r>
              </a:p>
              <a:p>
                <a:pPr marL="1041153" lvl="2" indent="-291977">
                  <a:lnSpc>
                    <a:spcPts val="3245"/>
                  </a:lnSpc>
                  <a:buFont typeface="Arial"/>
                  <a:buChar char="•"/>
                </a:pPr>
                <a:r>
                  <a:rPr lang="en-US" sz="2200" dirty="0">
                    <a:solidFill>
                      <a:srgbClr val="000000"/>
                    </a:solidFill>
                    <a:latin typeface="Aptos"/>
                    <a:ea typeface="Aptos"/>
                    <a:cs typeface="Aptos"/>
                    <a:sym typeface="Aptos"/>
                  </a:rPr>
                  <a:t>Band-wise Gaussian noise (RGB: 45 dB, SWIR: 38–33 dB) → data augmentation.</a:t>
                </a:r>
              </a:p>
              <a:p>
                <a:pPr marL="1041153" lvl="2" indent="-291977">
                  <a:lnSpc>
                    <a:spcPts val="3245"/>
                  </a:lnSpc>
                  <a:buFont typeface="Arial"/>
                  <a:buChar char="•"/>
                </a:pPr>
                <a:r>
                  <a:rPr lang="en-US" sz="2200" dirty="0">
                    <a:solidFill>
                      <a:srgbClr val="000000"/>
                    </a:solidFill>
                    <a:latin typeface="Aptos"/>
                    <a:ea typeface="Aptos"/>
                    <a:cs typeface="Aptos"/>
                    <a:sym typeface="Aptos"/>
                  </a:rPr>
                  <a:t>Adam optimizer (𝛽1=0.9,𝛽2=0.999</a:t>
                </a:r>
                <a:r>
                  <a:rPr lang="el-GR" sz="2200" dirty="0">
                    <a:solidFill>
                      <a:srgbClr val="000000"/>
                    </a:solidFill>
                    <a:latin typeface="Aptos"/>
                    <a:ea typeface="Aptos"/>
                    <a:cs typeface="Aptos"/>
                    <a:sym typeface="Aptos"/>
                  </a:rPr>
                  <a:t>) → </a:t>
                </a:r>
                <a:r>
                  <a:rPr lang="en-US" sz="2200" dirty="0">
                    <a:solidFill>
                      <a:srgbClr val="000000"/>
                    </a:solidFill>
                    <a:latin typeface="Aptos"/>
                    <a:ea typeface="Aptos"/>
                    <a:cs typeface="Aptos"/>
                    <a:sym typeface="Aptos"/>
                  </a:rPr>
                  <a:t>stable GAN training.</a:t>
                </a:r>
              </a:p>
            </p:txBody>
          </p:sp>
        </mc:Choice>
        <mc:Fallback>
          <p:sp>
            <p:nvSpPr>
              <p:cNvPr id="22" name="TextBox 22">
                <a:extLst>
                  <a:ext uri="{FF2B5EF4-FFF2-40B4-BE49-F238E27FC236}">
                    <a16:creationId xmlns:a16="http://schemas.microsoft.com/office/drawing/2014/main" id="{A4C70E5E-33CA-E5DD-2DC6-A62EE6C8AA9C}"/>
                  </a:ext>
                </a:extLst>
              </p:cNvPr>
              <p:cNvSpPr txBox="1">
                <a:spLocks noRot="1" noChangeAspect="1" noMove="1" noResize="1" noEditPoints="1" noAdjustHandles="1" noChangeArrowheads="1" noChangeShapeType="1" noTextEdit="1"/>
              </p:cNvSpPr>
              <p:nvPr/>
            </p:nvSpPr>
            <p:spPr>
              <a:xfrm>
                <a:off x="1996988" y="723900"/>
                <a:ext cx="15262312" cy="4896918"/>
              </a:xfrm>
              <a:prstGeom prst="rect">
                <a:avLst/>
              </a:prstGeom>
              <a:blipFill>
                <a:blip r:embed="rId9"/>
                <a:stretch>
                  <a:fillRect b="-2615"/>
                </a:stretch>
              </a:blipFill>
            </p:spPr>
            <p:txBody>
              <a:bodyPr/>
              <a:lstStyle/>
              <a:p>
                <a:r>
                  <a:rPr lang="en-US">
                    <a:noFill/>
                  </a:rPr>
                  <a:t> </a:t>
                </a:r>
              </a:p>
            </p:txBody>
          </p:sp>
        </mc:Fallback>
      </mc:AlternateContent>
      <p:sp>
        <p:nvSpPr>
          <p:cNvPr id="23" name="TextBox 23">
            <a:extLst>
              <a:ext uri="{FF2B5EF4-FFF2-40B4-BE49-F238E27FC236}">
                <a16:creationId xmlns:a16="http://schemas.microsoft.com/office/drawing/2014/main" id="{D8EA309A-28E0-10F8-C38B-933810990F15}"/>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305C89A8-2FDC-46CD-0E81-7409A5EBFF5F}"/>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14</a:t>
            </a:r>
          </a:p>
        </p:txBody>
      </p:sp>
      <p:sp>
        <p:nvSpPr>
          <p:cNvPr id="25" name="TextBox 25">
            <a:extLst>
              <a:ext uri="{FF2B5EF4-FFF2-40B4-BE49-F238E27FC236}">
                <a16:creationId xmlns:a16="http://schemas.microsoft.com/office/drawing/2014/main" id="{ED894345-7831-3BD3-6705-4C98DFAF1B6F}"/>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Experimental Setup</a:t>
            </a:r>
          </a:p>
        </p:txBody>
      </p:sp>
      <p:sp>
        <p:nvSpPr>
          <p:cNvPr id="2" name="Freeform 14">
            <a:extLst>
              <a:ext uri="{FF2B5EF4-FFF2-40B4-BE49-F238E27FC236}">
                <a16:creationId xmlns:a16="http://schemas.microsoft.com/office/drawing/2014/main" id="{E51F1CF4-A619-500C-8D34-6B832F8D5631}"/>
              </a:ext>
            </a:extLst>
          </p:cNvPr>
          <p:cNvSpPr/>
          <p:nvPr/>
        </p:nvSpPr>
        <p:spPr>
          <a:xfrm>
            <a:off x="2122075" y="1881938"/>
            <a:ext cx="14702886" cy="393121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977356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4BE3-4EB4-30FE-D04E-AA6EF16725A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4D04050F-EF24-66CD-5A71-0CDE18C55D61}"/>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28FD8266-5981-9B92-6831-A3C1A1ACD947}"/>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BF72F6B8-F943-5E58-77D9-E8E75F0699F5}"/>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EB7B1126-70F4-9A66-D1AB-A1490421B1B5}"/>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A1980F3F-4CA7-845C-093C-F03B728A7B1A}"/>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5AD4661F-B34A-9289-974E-94502CDE7FB3}"/>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1DCC1C91-FA13-BE44-3BE1-CAD75CDE1C8D}"/>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A9349000-5A17-5093-92B7-CD382C1F3448}"/>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1DDCA3C7-E677-5C94-3C87-40E9C34A139D}"/>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7B03DFC7-6E38-7816-311A-ECE2EB197250}"/>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CF47A0CF-5ED3-31E5-60B6-BF9DC880646E}"/>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A2C8C6E-782F-CC3F-D1CE-97F6BF65EBDD}"/>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9B502AD1-03CB-C97B-2A76-CC5387CA74F2}"/>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85D1EA6D-B5B1-9E72-44BE-A1A39D09C082}"/>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A0074904-A1D5-6A57-F753-16A705E2AE03}"/>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7B495A7E-BE58-2661-4559-61187B14C46D}"/>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7FE01FCC-E6F9-200F-19D1-A206F5165B9E}"/>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Experiment</a:t>
              </a:r>
            </a:p>
          </p:txBody>
        </p:sp>
      </p:grpSp>
      <p:sp>
        <p:nvSpPr>
          <p:cNvPr id="21" name="AutoShape 21">
            <a:extLst>
              <a:ext uri="{FF2B5EF4-FFF2-40B4-BE49-F238E27FC236}">
                <a16:creationId xmlns:a16="http://schemas.microsoft.com/office/drawing/2014/main" id="{EAF4F96B-2544-8BB6-F474-8A39DEECAC97}"/>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6D9CF63F-A610-FCE0-B94A-A12A6FC01D44}"/>
              </a:ext>
            </a:extLst>
          </p:cNvPr>
          <p:cNvSpPr txBox="1"/>
          <p:nvPr/>
        </p:nvSpPr>
        <p:spPr>
          <a:xfrm>
            <a:off x="1996988" y="1798577"/>
            <a:ext cx="16264560" cy="4489627"/>
          </a:xfrm>
          <a:prstGeom prst="rect">
            <a:avLst/>
          </a:prstGeom>
        </p:spPr>
        <p:txBody>
          <a:bodyPr wrap="square" lIns="0" tIns="0" rIns="0" bIns="0" rtlCol="0" anchor="t">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RMSE &amp; MRAE → Indicate pixel-level reconstruction remains challenging due to high dimensionality, dynamic range of the data, noise added and the diversity of material types. </a:t>
            </a:r>
          </a:p>
          <a:p>
            <a:pPr marL="583953" lvl="1" indent="-291977">
              <a:lnSpc>
                <a:spcPts val="3245"/>
              </a:lnSpc>
              <a:buFont typeface="Arial"/>
              <a:buChar char="•"/>
            </a:pPr>
            <a:r>
              <a:rPr lang="en-US" sz="2200" dirty="0">
                <a:solidFill>
                  <a:srgbClr val="000000"/>
                </a:solidFill>
                <a:latin typeface="Aptos"/>
                <a:ea typeface="Aptos"/>
                <a:cs typeface="Aptos"/>
                <a:sym typeface="Aptos"/>
              </a:rPr>
              <a:t>SAM → Low angular error shows good spectral fidelity between generated and reference spectra.</a:t>
            </a:r>
          </a:p>
          <a:p>
            <a:pPr marL="583953" lvl="1" indent="-291977">
              <a:lnSpc>
                <a:spcPts val="3245"/>
              </a:lnSpc>
              <a:buFont typeface="Arial"/>
              <a:buChar char="•"/>
            </a:pPr>
            <a:r>
              <a:rPr lang="en-US" sz="2200" dirty="0">
                <a:solidFill>
                  <a:srgbClr val="000000"/>
                </a:solidFill>
                <a:latin typeface="Aptos"/>
                <a:ea typeface="Aptos"/>
                <a:cs typeface="Aptos"/>
                <a:sym typeface="Aptos"/>
              </a:rPr>
              <a:t>MSSIM → Moderate structural similarity, meaning spatial patterns are partly preserved.</a:t>
            </a:r>
          </a:p>
          <a:p>
            <a:pPr marL="583953" lvl="1" indent="-291977">
              <a:lnSpc>
                <a:spcPts val="3245"/>
              </a:lnSpc>
              <a:buFont typeface="Arial"/>
              <a:buChar char="•"/>
            </a:pPr>
            <a:r>
              <a:rPr lang="en-US" sz="2200" dirty="0">
                <a:solidFill>
                  <a:srgbClr val="000000"/>
                </a:solidFill>
                <a:latin typeface="Aptos"/>
                <a:ea typeface="Aptos"/>
                <a:cs typeface="Aptos"/>
                <a:sym typeface="Aptos"/>
              </a:rPr>
              <a:t>MPSNR → Acceptable signal-to-noise ratio, ensuring reconstruction quality is not degraded by noise.</a:t>
            </a:r>
          </a:p>
          <a:p>
            <a:pPr marL="583953" lvl="1" indent="-291977">
              <a:lnSpc>
                <a:spcPts val="3245"/>
              </a:lnSpc>
              <a:buFont typeface="Arial"/>
              <a:buChar char="•"/>
            </a:pPr>
            <a:r>
              <a:rPr lang="en-US" sz="2200" dirty="0">
                <a:solidFill>
                  <a:srgbClr val="000000"/>
                </a:solidFill>
                <a:latin typeface="Aptos"/>
                <a:ea typeface="Aptos"/>
                <a:cs typeface="Aptos"/>
                <a:sym typeface="Aptos"/>
              </a:rPr>
              <a:t>Spectral Correlation → Demonstrates preserved inter-band relationships critical for hyperspectral consistency.</a:t>
            </a:r>
          </a:p>
          <a:p>
            <a:pPr marL="583953" lvl="1" indent="-291977">
              <a:lnSpc>
                <a:spcPts val="3245"/>
              </a:lnSpc>
              <a:buFont typeface="Arial"/>
              <a:buChar char="•"/>
            </a:pPr>
            <a:r>
              <a:rPr lang="en-US" sz="2200" dirty="0">
                <a:solidFill>
                  <a:srgbClr val="000000"/>
                </a:solidFill>
                <a:latin typeface="Aptos"/>
                <a:ea typeface="Aptos"/>
                <a:cs typeface="Aptos"/>
                <a:sym typeface="Aptos"/>
              </a:rPr>
              <a:t>FSIM → Very high value, confirming excellent perceptual quality and retention of fine features.</a:t>
            </a:r>
          </a:p>
          <a:p>
            <a:pPr marL="291976" lvl="1">
              <a:lnSpc>
                <a:spcPts val="3245"/>
              </a:lnSpc>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400" dirty="0"/>
              <a:t>The model achieves strong </a:t>
            </a:r>
            <a:r>
              <a:rPr lang="en-US" sz="2400" b="1" dirty="0"/>
              <a:t>spectral fidelity and perceptual consistency</a:t>
            </a:r>
            <a:r>
              <a:rPr lang="en-US" sz="2400" dirty="0"/>
              <a:t>, with room for improvement in </a:t>
            </a:r>
            <a:r>
              <a:rPr lang="en-US" sz="2400" b="1" dirty="0"/>
              <a:t>pixel-wise accuracy</a:t>
            </a:r>
            <a:r>
              <a:rPr lang="en-US" sz="2400" dirty="0"/>
              <a:t>. </a:t>
            </a:r>
          </a:p>
          <a:p>
            <a:pPr marL="583953" lvl="1" indent="-291977">
              <a:lnSpc>
                <a:spcPts val="3245"/>
              </a:lnSpc>
              <a:buFont typeface="Arial"/>
              <a:buChar char="•"/>
            </a:pPr>
            <a:r>
              <a:rPr lang="en-US" sz="2400" dirty="0"/>
              <a:t>A solid benchmark for lightweight AVIRIS-NG hyperspectral synthesis.</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p:txBody>
      </p:sp>
      <p:sp>
        <p:nvSpPr>
          <p:cNvPr id="23" name="TextBox 23">
            <a:extLst>
              <a:ext uri="{FF2B5EF4-FFF2-40B4-BE49-F238E27FC236}">
                <a16:creationId xmlns:a16="http://schemas.microsoft.com/office/drawing/2014/main" id="{6E3C37F4-2987-5321-BF41-DB0A200E3F58}"/>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644D3998-E995-C0D4-ECFD-EB5586360A69}"/>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15</a:t>
            </a:r>
          </a:p>
        </p:txBody>
      </p:sp>
      <p:sp>
        <p:nvSpPr>
          <p:cNvPr id="25" name="TextBox 25">
            <a:extLst>
              <a:ext uri="{FF2B5EF4-FFF2-40B4-BE49-F238E27FC236}">
                <a16:creationId xmlns:a16="http://schemas.microsoft.com/office/drawing/2014/main" id="{0A27723A-E083-E571-DE4C-9983D3F27367}"/>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Results and Discussions</a:t>
            </a:r>
          </a:p>
        </p:txBody>
      </p:sp>
      <p:pic>
        <p:nvPicPr>
          <p:cNvPr id="26" name="Picture 25" descr="A collage of blue squares&#10;&#10;AI-generated content may be incorrect.">
            <a:extLst>
              <a:ext uri="{FF2B5EF4-FFF2-40B4-BE49-F238E27FC236}">
                <a16:creationId xmlns:a16="http://schemas.microsoft.com/office/drawing/2014/main" id="{C6683AF8-FB7B-68DC-F617-A2D69AAD9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6071843"/>
            <a:ext cx="9922638" cy="3266058"/>
          </a:xfrm>
          <a:prstGeom prst="rect">
            <a:avLst/>
          </a:prstGeom>
        </p:spPr>
      </p:pic>
      <p:pic>
        <p:nvPicPr>
          <p:cNvPr id="30" name="Picture 29">
            <a:extLst>
              <a:ext uri="{FF2B5EF4-FFF2-40B4-BE49-F238E27FC236}">
                <a16:creationId xmlns:a16="http://schemas.microsoft.com/office/drawing/2014/main" id="{70E4915E-FC95-C7C9-0F04-0FFB4AC4E8C9}"/>
              </a:ext>
            </a:extLst>
          </p:cNvPr>
          <p:cNvPicPr>
            <a:picLocks noChangeAspect="1"/>
          </p:cNvPicPr>
          <p:nvPr/>
        </p:nvPicPr>
        <p:blipFill>
          <a:blip r:embed="rId9"/>
          <a:stretch>
            <a:fillRect/>
          </a:stretch>
        </p:blipFill>
        <p:spPr>
          <a:xfrm>
            <a:off x="13545548" y="6013011"/>
            <a:ext cx="3048000" cy="3383721"/>
          </a:xfrm>
          <a:prstGeom prst="rect">
            <a:avLst/>
          </a:prstGeom>
        </p:spPr>
      </p:pic>
      <p:sp>
        <p:nvSpPr>
          <p:cNvPr id="31" name="Freeform 14">
            <a:extLst>
              <a:ext uri="{FF2B5EF4-FFF2-40B4-BE49-F238E27FC236}">
                <a16:creationId xmlns:a16="http://schemas.microsoft.com/office/drawing/2014/main" id="{42F124B1-716F-5BF4-BF98-27A238BC0568}"/>
              </a:ext>
            </a:extLst>
          </p:cNvPr>
          <p:cNvSpPr/>
          <p:nvPr/>
        </p:nvSpPr>
        <p:spPr>
          <a:xfrm>
            <a:off x="2167577" y="1807626"/>
            <a:ext cx="15605218" cy="2954874"/>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2" name="Freeform 14">
            <a:extLst>
              <a:ext uri="{FF2B5EF4-FFF2-40B4-BE49-F238E27FC236}">
                <a16:creationId xmlns:a16="http://schemas.microsoft.com/office/drawing/2014/main" id="{41F44253-7B59-9B4F-AA63-DEB1BEB189D8}"/>
              </a:ext>
            </a:extLst>
          </p:cNvPr>
          <p:cNvSpPr/>
          <p:nvPr/>
        </p:nvSpPr>
        <p:spPr>
          <a:xfrm>
            <a:off x="2150650" y="5955080"/>
            <a:ext cx="10622283" cy="3470661"/>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14">
            <a:extLst>
              <a:ext uri="{FF2B5EF4-FFF2-40B4-BE49-F238E27FC236}">
                <a16:creationId xmlns:a16="http://schemas.microsoft.com/office/drawing/2014/main" id="{7386556D-36A8-047B-8CA2-5ACDA17AEF77}"/>
              </a:ext>
            </a:extLst>
          </p:cNvPr>
          <p:cNvSpPr/>
          <p:nvPr/>
        </p:nvSpPr>
        <p:spPr>
          <a:xfrm>
            <a:off x="13469348" y="6156973"/>
            <a:ext cx="3124200" cy="3253727"/>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50477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BAA36-91FE-9AC2-3597-D764C55B9220}"/>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173423D6-2146-E3CC-3CFE-27E70F11D33A}"/>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pPr>
              <a:lnSpc>
                <a:spcPts val="4320"/>
              </a:lnSpc>
            </a:pPr>
            <a:r>
              <a:rPr lang="en-US">
                <a:solidFill>
                  <a:srgbClr val="346656"/>
                </a:solidFill>
                <a:latin typeface="Aptos"/>
                <a:ea typeface="Aptos"/>
                <a:cs typeface="Aptos"/>
                <a:sym typeface="Aptos"/>
              </a:rPr>
              <a:t>Summary</a:t>
            </a:r>
            <a:endParaRPr lang="en-US" dirty="0">
              <a:solidFill>
                <a:srgbClr val="346656"/>
              </a:solidFill>
              <a:latin typeface="Aptos"/>
              <a:ea typeface="Aptos"/>
              <a:cs typeface="Aptos"/>
              <a:sym typeface="Aptos"/>
            </a:endParaRPr>
          </a:p>
        </p:txBody>
      </p:sp>
      <p:grpSp>
        <p:nvGrpSpPr>
          <p:cNvPr id="4" name="Group 4">
            <a:extLst>
              <a:ext uri="{FF2B5EF4-FFF2-40B4-BE49-F238E27FC236}">
                <a16:creationId xmlns:a16="http://schemas.microsoft.com/office/drawing/2014/main" id="{4AB4DED5-E81F-6512-1B63-F95E95B4D2A4}"/>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0F53E071-A3E4-D8B0-F829-ED263CFC11A5}"/>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AE80AEAE-F919-0200-2FEC-ADFE56D61989}"/>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91AD6BF4-B401-1675-7E47-876CBD5FA61F}"/>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1D3CF2F3-E01C-A46D-9555-99B529CFDBE5}"/>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87477296-5C26-EC59-4E82-2DC1CE4F0B15}"/>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22085604-6368-FAC3-DB7C-FDF18228D7E4}"/>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05F1AA6E-07AA-57B9-D200-8B89639D0A86}"/>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24A82955-53A5-C9F7-6C2E-01C5A9F56B74}"/>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1F22EC5D-7E3D-B626-D6F7-3339D004E603}"/>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869564D4-2FE4-5E75-3267-AFB177E160C9}"/>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3EB908CE-D32C-3A6E-5A1B-C00F6F75D333}"/>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FF2CD3E7-2B85-CE9E-52F4-00E26312A6BA}"/>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F94F8C6C-FE2C-77A4-B66C-4ADF763C2F08}"/>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A1D5AFBC-E352-79B9-8945-2EF0B884D296}"/>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FC0C58A9-2CA4-3FBF-F3A5-DD3641B25D5A}"/>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E256D1F3-A06A-3CE8-14E1-7B45F6E294A0}"/>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Conclusion</a:t>
              </a:r>
            </a:p>
          </p:txBody>
        </p:sp>
      </p:grpSp>
      <p:sp>
        <p:nvSpPr>
          <p:cNvPr id="21" name="AutoShape 21">
            <a:extLst>
              <a:ext uri="{FF2B5EF4-FFF2-40B4-BE49-F238E27FC236}">
                <a16:creationId xmlns:a16="http://schemas.microsoft.com/office/drawing/2014/main" id="{760CFFA8-8DFE-70A2-FCF9-FC7CD4B77293}"/>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5AB95DAF-BFD5-4BEC-72F6-4A0296195B5D}"/>
              </a:ext>
            </a:extLst>
          </p:cNvPr>
          <p:cNvSpPr txBox="1"/>
          <p:nvPr/>
        </p:nvSpPr>
        <p:spPr>
          <a:xfrm>
            <a:off x="1996988" y="1798577"/>
            <a:ext cx="13776412" cy="6541471"/>
          </a:xfrm>
          <a:prstGeom prst="rect">
            <a:avLst/>
          </a:prstGeom>
        </p:spPr>
        <p:txBody>
          <a:bodyPr wrap="square" lIns="0" tIns="0" rIns="0" bIns="0" rtlCol="0" anchor="t">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Proposed a physics-informed GAN framework for synthesizing AVIRIS-NG hyperspectral images.</a:t>
            </a:r>
          </a:p>
          <a:p>
            <a:pPr marL="583953" lvl="1" indent="-291977">
              <a:lnSpc>
                <a:spcPts val="3245"/>
              </a:lnSpc>
              <a:buFont typeface="Arial"/>
              <a:buChar char="•"/>
            </a:pPr>
            <a:r>
              <a:rPr lang="en-US" sz="2200" dirty="0">
                <a:solidFill>
                  <a:srgbClr val="000000"/>
                </a:solidFill>
                <a:latin typeface="Aptos"/>
                <a:ea typeface="Aptos"/>
                <a:cs typeface="Aptos"/>
                <a:sym typeface="Aptos"/>
              </a:rPr>
              <a:t>Leveraged RGB + SWIR bands, USGS spectral library(75 materials, including greenhouse gas), and matched filter loss for spectral fidelity.</a:t>
            </a:r>
          </a:p>
          <a:p>
            <a:pPr marL="583953" lvl="1" indent="-291977">
              <a:lnSpc>
                <a:spcPts val="3245"/>
              </a:lnSpc>
              <a:buFont typeface="Arial"/>
              <a:buChar char="•"/>
            </a:pPr>
            <a:r>
              <a:rPr lang="en-US" sz="2200" dirty="0">
                <a:solidFill>
                  <a:srgbClr val="000000"/>
                </a:solidFill>
                <a:latin typeface="Aptos"/>
                <a:ea typeface="Aptos"/>
                <a:cs typeface="Aptos"/>
                <a:sym typeface="Aptos"/>
              </a:rPr>
              <a:t>Achieved </a:t>
            </a:r>
            <a:r>
              <a:rPr lang="en-US" sz="2200" b="1" dirty="0">
                <a:solidFill>
                  <a:srgbClr val="000000"/>
                </a:solidFill>
                <a:latin typeface="Aptos"/>
                <a:ea typeface="Aptos"/>
                <a:cs typeface="Aptos"/>
                <a:sym typeface="Aptos"/>
              </a:rPr>
              <a:t>low SAM, high FSIM, and strong spectral correlation</a:t>
            </a:r>
            <a:r>
              <a:rPr lang="en-US" sz="2200" dirty="0">
                <a:solidFill>
                  <a:srgbClr val="000000"/>
                </a:solidFill>
                <a:latin typeface="Aptos"/>
                <a:ea typeface="Aptos"/>
                <a:cs typeface="Aptos"/>
                <a:sym typeface="Aptos"/>
              </a:rPr>
              <a:t>, confirming realistic spectral and perceptual reconstruction.</a:t>
            </a:r>
          </a:p>
          <a:p>
            <a:pPr marL="583953" lvl="1" indent="-291977">
              <a:lnSpc>
                <a:spcPts val="3245"/>
              </a:lnSpc>
              <a:buFont typeface="Arial"/>
              <a:buChar char="•"/>
            </a:pPr>
            <a:r>
              <a:rPr lang="en-US" sz="2200" b="1" dirty="0">
                <a:solidFill>
                  <a:srgbClr val="000000"/>
                </a:solidFill>
                <a:latin typeface="Aptos"/>
                <a:ea typeface="Aptos"/>
                <a:cs typeface="Aptos"/>
                <a:sym typeface="Aptos"/>
              </a:rPr>
              <a:t>Despite moderate RMSE/MRAE</a:t>
            </a:r>
            <a:r>
              <a:rPr lang="en-US" sz="2200" dirty="0">
                <a:solidFill>
                  <a:srgbClr val="000000"/>
                </a:solidFill>
                <a:latin typeface="Aptos"/>
                <a:ea typeface="Aptos"/>
                <a:cs typeface="Aptos"/>
                <a:sym typeface="Aptos"/>
              </a:rPr>
              <a:t>, results show physically plausible hyperspectral replicas.</a:t>
            </a:r>
          </a:p>
          <a:p>
            <a:pPr marL="583953" lvl="1" indent="-291977">
              <a:lnSpc>
                <a:spcPts val="3245"/>
              </a:lnSpc>
              <a:buFont typeface="Arial"/>
              <a:buChar char="•"/>
            </a:pPr>
            <a:r>
              <a:rPr lang="en-US" sz="2400" dirty="0"/>
              <a:t>Curated dataset for AVIRIS-NG is proposed that uses only </a:t>
            </a:r>
            <a:r>
              <a:rPr lang="en-US" sz="2400" b="1" dirty="0"/>
              <a:t>8 selected spectral bands</a:t>
            </a:r>
            <a:r>
              <a:rPr lang="en-US" sz="2400" dirty="0"/>
              <a:t> (from the original 425) to significantly reduce complexity and computation time, </a:t>
            </a:r>
            <a:r>
              <a:rPr lang="en-US" sz="2400" b="1" dirty="0"/>
              <a:t>new benchmark dataset </a:t>
            </a:r>
            <a:r>
              <a:rPr lang="en-US" sz="2400" dirty="0"/>
              <a:t>for HSI generation.</a:t>
            </a: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291976" lvl="1">
              <a:lnSpc>
                <a:spcPts val="3245"/>
              </a:lnSpc>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200" dirty="0">
                <a:solidFill>
                  <a:srgbClr val="000000"/>
                </a:solidFill>
                <a:latin typeface="Aptos"/>
                <a:ea typeface="Aptos"/>
                <a:cs typeface="Aptos"/>
                <a:sym typeface="Aptos"/>
              </a:rPr>
              <a:t>Extend framework to all 425 AVIRIS-NG bands for full-spectrum synthesis.</a:t>
            </a:r>
          </a:p>
          <a:p>
            <a:pPr marL="583953" lvl="1" indent="-291977">
              <a:lnSpc>
                <a:spcPts val="3245"/>
              </a:lnSpc>
              <a:buFont typeface="Arial"/>
              <a:buChar char="•"/>
            </a:pPr>
            <a:r>
              <a:rPr lang="en-US" sz="2200" dirty="0">
                <a:solidFill>
                  <a:srgbClr val="000000"/>
                </a:solidFill>
                <a:latin typeface="Aptos"/>
                <a:ea typeface="Aptos"/>
                <a:cs typeface="Aptos"/>
                <a:sym typeface="Aptos"/>
              </a:rPr>
              <a:t>Apply advanced filtering techniques for improved reconstruction accuracy.</a:t>
            </a:r>
          </a:p>
          <a:p>
            <a:pPr marL="583953" lvl="1" indent="-291977">
              <a:lnSpc>
                <a:spcPts val="3245"/>
              </a:lnSpc>
              <a:buFont typeface="Arial"/>
              <a:buChar char="•"/>
            </a:pPr>
            <a:r>
              <a:rPr lang="en-US" sz="2200" dirty="0">
                <a:solidFill>
                  <a:srgbClr val="000000"/>
                </a:solidFill>
                <a:latin typeface="Aptos"/>
                <a:ea typeface="Aptos"/>
                <a:cs typeface="Aptos"/>
                <a:sym typeface="Aptos"/>
              </a:rPr>
              <a:t>Integrate material-specific filters (GHG, water, vegetation, etc.) for targeted detection.</a:t>
            </a:r>
          </a:p>
          <a:p>
            <a:pPr marL="583953" lvl="1" indent="-291977">
              <a:lnSpc>
                <a:spcPts val="3245"/>
              </a:lnSpc>
              <a:buFont typeface="Arial"/>
              <a:buChar char="•"/>
            </a:pPr>
            <a:r>
              <a:rPr lang="en-US" sz="2200" dirty="0">
                <a:solidFill>
                  <a:srgbClr val="000000"/>
                </a:solidFill>
                <a:latin typeface="Aptos"/>
                <a:ea typeface="Aptos"/>
                <a:cs typeface="Aptos"/>
                <a:sym typeface="Aptos"/>
              </a:rPr>
              <a:t>Explore scalability to real-time UAV/UGV deployment for field applications.</a:t>
            </a:r>
          </a:p>
        </p:txBody>
      </p:sp>
      <p:sp>
        <p:nvSpPr>
          <p:cNvPr id="23" name="TextBox 23">
            <a:extLst>
              <a:ext uri="{FF2B5EF4-FFF2-40B4-BE49-F238E27FC236}">
                <a16:creationId xmlns:a16="http://schemas.microsoft.com/office/drawing/2014/main" id="{D41E1537-C36A-643E-511E-7FAD8782C847}"/>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D78FE2A6-7CEE-26F0-19B3-0C14EBC20273}"/>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16</a:t>
            </a:r>
          </a:p>
        </p:txBody>
      </p:sp>
      <p:sp>
        <p:nvSpPr>
          <p:cNvPr id="25" name="TextBox 25">
            <a:extLst>
              <a:ext uri="{FF2B5EF4-FFF2-40B4-BE49-F238E27FC236}">
                <a16:creationId xmlns:a16="http://schemas.microsoft.com/office/drawing/2014/main" id="{46A5212E-9ED3-509A-968F-B1F9FF4199D0}"/>
              </a:ext>
            </a:extLst>
          </p:cNvPr>
          <p:cNvSpPr txBox="1"/>
          <p:nvPr/>
        </p:nvSpPr>
        <p:spPr>
          <a:xfrm>
            <a:off x="2173192" y="5829300"/>
            <a:ext cx="7119618" cy="551433"/>
          </a:xfrm>
          <a:prstGeom prst="rect">
            <a:avLst/>
          </a:prstGeom>
        </p:spPr>
        <p:txBody>
          <a:bodyPr lIns="0" tIns="0" rIns="0" bIns="0" rtlCol="0" anchor="t">
            <a:spAutoFit/>
          </a:bodyPr>
          <a:lstStyle/>
          <a:p>
            <a:pPr>
              <a:lnSpc>
                <a:spcPts val="4320"/>
              </a:lnSpc>
            </a:pPr>
            <a:r>
              <a:rPr lang="en-US" sz="3600" dirty="0">
                <a:solidFill>
                  <a:srgbClr val="346656"/>
                </a:solidFill>
                <a:latin typeface="Aptos"/>
                <a:ea typeface="Aptos"/>
                <a:cs typeface="Aptos"/>
                <a:sym typeface="Aptos"/>
              </a:rPr>
              <a:t>Future work</a:t>
            </a:r>
          </a:p>
        </p:txBody>
      </p:sp>
      <p:sp>
        <p:nvSpPr>
          <p:cNvPr id="29" name="TextBox 25">
            <a:extLst>
              <a:ext uri="{FF2B5EF4-FFF2-40B4-BE49-F238E27FC236}">
                <a16:creationId xmlns:a16="http://schemas.microsoft.com/office/drawing/2014/main" id="{A10B3C28-47E5-4ADE-8C79-A2027EC610A7}"/>
              </a:ext>
            </a:extLst>
          </p:cNvPr>
          <p:cNvSpPr txBox="1"/>
          <p:nvPr/>
        </p:nvSpPr>
        <p:spPr>
          <a:xfrm>
            <a:off x="2084818" y="1228285"/>
            <a:ext cx="7119618" cy="551433"/>
          </a:xfrm>
          <a:prstGeom prst="rect">
            <a:avLst/>
          </a:prstGeom>
        </p:spPr>
        <p:txBody>
          <a:bodyPr lIns="0" tIns="0" rIns="0" bIns="0" rtlCol="0" anchor="t">
            <a:spAutoFit/>
          </a:bodyPr>
          <a:lstStyle/>
          <a:p>
            <a:pPr>
              <a:lnSpc>
                <a:spcPts val="4320"/>
              </a:lnSpc>
            </a:pPr>
            <a:r>
              <a:rPr lang="en-US" sz="3600" dirty="0">
                <a:solidFill>
                  <a:srgbClr val="346656"/>
                </a:solidFill>
                <a:latin typeface="Aptos"/>
                <a:ea typeface="Aptos"/>
                <a:cs typeface="Aptos"/>
                <a:sym typeface="Aptos"/>
              </a:rPr>
              <a:t>Summary</a:t>
            </a:r>
          </a:p>
        </p:txBody>
      </p:sp>
      <p:pic>
        <p:nvPicPr>
          <p:cNvPr id="26" name="Picture 25" descr="A qr code on a white background&#10;&#10;AI-generated content may be incorrect.">
            <a:extLst>
              <a:ext uri="{FF2B5EF4-FFF2-40B4-BE49-F238E27FC236}">
                <a16:creationId xmlns:a16="http://schemas.microsoft.com/office/drawing/2014/main" id="{B5E531C5-6162-661B-3325-830FC00629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32896" y="6130057"/>
            <a:ext cx="2209991" cy="2209991"/>
          </a:xfrm>
          <a:prstGeom prst="rect">
            <a:avLst/>
          </a:prstGeom>
        </p:spPr>
      </p:pic>
      <p:sp>
        <p:nvSpPr>
          <p:cNvPr id="27" name="TextBox 26">
            <a:extLst>
              <a:ext uri="{FF2B5EF4-FFF2-40B4-BE49-F238E27FC236}">
                <a16:creationId xmlns:a16="http://schemas.microsoft.com/office/drawing/2014/main" id="{8CED139D-2349-B436-276E-56A940A97109}"/>
              </a:ext>
            </a:extLst>
          </p:cNvPr>
          <p:cNvSpPr txBox="1"/>
          <p:nvPr/>
        </p:nvSpPr>
        <p:spPr>
          <a:xfrm>
            <a:off x="13944600" y="8361415"/>
            <a:ext cx="1676400" cy="369332"/>
          </a:xfrm>
          <a:prstGeom prst="rect">
            <a:avLst/>
          </a:prstGeom>
          <a:noFill/>
        </p:spPr>
        <p:txBody>
          <a:bodyPr wrap="square" rtlCol="0">
            <a:spAutoFit/>
          </a:bodyPr>
          <a:lstStyle/>
          <a:p>
            <a:r>
              <a:rPr lang="en-US" dirty="0"/>
              <a:t>DATASET</a:t>
            </a:r>
          </a:p>
        </p:txBody>
      </p:sp>
      <p:pic>
        <p:nvPicPr>
          <p:cNvPr id="30" name="Picture 29" descr="A qr code with black squares&#10;&#10;AI-generated content may be incorrect.">
            <a:extLst>
              <a:ext uri="{FF2B5EF4-FFF2-40B4-BE49-F238E27FC236}">
                <a16:creationId xmlns:a16="http://schemas.microsoft.com/office/drawing/2014/main" id="{3FBAB8E7-36B3-B567-017F-6A7099A159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73400" y="6109603"/>
            <a:ext cx="2209991" cy="2209991"/>
          </a:xfrm>
          <a:prstGeom prst="rect">
            <a:avLst/>
          </a:prstGeom>
        </p:spPr>
      </p:pic>
      <p:sp>
        <p:nvSpPr>
          <p:cNvPr id="31" name="TextBox 30">
            <a:extLst>
              <a:ext uri="{FF2B5EF4-FFF2-40B4-BE49-F238E27FC236}">
                <a16:creationId xmlns:a16="http://schemas.microsoft.com/office/drawing/2014/main" id="{0B68D823-7785-24B6-CBBF-AE604F5C6A67}"/>
              </a:ext>
            </a:extLst>
          </p:cNvPr>
          <p:cNvSpPr txBox="1"/>
          <p:nvPr/>
        </p:nvSpPr>
        <p:spPr>
          <a:xfrm>
            <a:off x="16002191" y="8340048"/>
            <a:ext cx="1981200" cy="369332"/>
          </a:xfrm>
          <a:prstGeom prst="rect">
            <a:avLst/>
          </a:prstGeom>
          <a:noFill/>
        </p:spPr>
        <p:txBody>
          <a:bodyPr wrap="square" rtlCol="0">
            <a:spAutoFit/>
          </a:bodyPr>
          <a:lstStyle/>
          <a:p>
            <a:r>
              <a:rPr lang="en-US" dirty="0"/>
              <a:t>TRAINED MODEL</a:t>
            </a:r>
          </a:p>
        </p:txBody>
      </p:sp>
      <p:sp>
        <p:nvSpPr>
          <p:cNvPr id="32" name="Freeform 14">
            <a:extLst>
              <a:ext uri="{FF2B5EF4-FFF2-40B4-BE49-F238E27FC236}">
                <a16:creationId xmlns:a16="http://schemas.microsoft.com/office/drawing/2014/main" id="{BDCFB42A-BC38-34E3-9893-5DB31E8B189B}"/>
              </a:ext>
            </a:extLst>
          </p:cNvPr>
          <p:cNvSpPr/>
          <p:nvPr/>
        </p:nvSpPr>
        <p:spPr>
          <a:xfrm>
            <a:off x="13030391" y="5961661"/>
            <a:ext cx="5132702" cy="276908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3" name="Freeform 14">
            <a:extLst>
              <a:ext uri="{FF2B5EF4-FFF2-40B4-BE49-F238E27FC236}">
                <a16:creationId xmlns:a16="http://schemas.microsoft.com/office/drawing/2014/main" id="{6EE5CA46-406F-A0DE-A820-9B0C9BF8B37B}"/>
              </a:ext>
            </a:extLst>
          </p:cNvPr>
          <p:cNvSpPr/>
          <p:nvPr/>
        </p:nvSpPr>
        <p:spPr>
          <a:xfrm>
            <a:off x="2150833" y="1855539"/>
            <a:ext cx="13677418" cy="3386047"/>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14">
            <a:extLst>
              <a:ext uri="{FF2B5EF4-FFF2-40B4-BE49-F238E27FC236}">
                <a16:creationId xmlns:a16="http://schemas.microsoft.com/office/drawing/2014/main" id="{FB2C8749-9DAC-0ED1-A77D-0A7D1ED947CE}"/>
              </a:ext>
            </a:extLst>
          </p:cNvPr>
          <p:cNvSpPr/>
          <p:nvPr/>
        </p:nvSpPr>
        <p:spPr>
          <a:xfrm>
            <a:off x="2161018" y="6387261"/>
            <a:ext cx="10716782" cy="2551170"/>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37627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AF2E2-00B1-3FD9-B2C8-ABDE8F03822A}"/>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2208E23F-3B4C-23E4-D514-7E82E543B214}"/>
              </a:ext>
            </a:extLst>
          </p:cNvPr>
          <p:cNvGrpSpPr>
            <a:grpSpLocks noChangeAspect="1"/>
          </p:cNvGrpSpPr>
          <p:nvPr/>
        </p:nvGrpSpPr>
        <p:grpSpPr>
          <a:xfrm>
            <a:off x="-19050" y="24562"/>
            <a:ext cx="2141142" cy="10148138"/>
            <a:chOff x="0" y="0"/>
            <a:chExt cx="2854856" cy="13703308"/>
          </a:xfrm>
        </p:grpSpPr>
        <p:sp>
          <p:nvSpPr>
            <p:cNvPr id="5" name="Freeform 5">
              <a:extLst>
                <a:ext uri="{FF2B5EF4-FFF2-40B4-BE49-F238E27FC236}">
                  <a16:creationId xmlns:a16="http://schemas.microsoft.com/office/drawing/2014/main" id="{D9EFA93E-21B8-94F0-11B2-CFB25AEF45E9}"/>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B10FD003-C308-258F-3B67-E9FF6CD85483}"/>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3D3141B1-8482-0283-4811-597B42A882B5}"/>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EC70DCE0-3248-E65B-A832-81EFBFF599A2}"/>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76A7A826-E460-82FC-EF9C-7FFAD00961A9}"/>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471F17DE-BB97-60E5-2AFD-3A02A97CBE41}"/>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28DDBDA2-8197-2BD1-83F8-E527DF9E183A}"/>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52B5D34C-7215-EAF9-375C-3954E4D3B1F2}"/>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2BE320CC-53FC-E8AF-A4DF-43BAA36BC6B6}"/>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F7E5A040-3E93-4883-A55E-D7B64BAEFA83}"/>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09AFB259-6A13-1975-1931-9463306424F5}"/>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34DD1A0C-1E2C-7D28-E8D7-691E096F7ACB}"/>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DB954C60-146F-888E-CE12-C63185F5D9BA}"/>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5BECB18B-1A8A-084F-8F14-29C0E5A7B5A2}"/>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E700004C-B85A-F1EA-6EAD-E9A3AD3CD6DD}"/>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10EF9171-0A1C-A8C2-AE25-7F6167E52DAF}"/>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dirty="0">
                  <a:solidFill>
                    <a:srgbClr val="000000"/>
                  </a:solidFill>
                  <a:latin typeface="Aptos"/>
                  <a:ea typeface="Aptos"/>
                  <a:cs typeface="Aptos"/>
                  <a:sym typeface="Aptos"/>
                </a:rPr>
                <a:t>References</a:t>
              </a:r>
            </a:p>
          </p:txBody>
        </p:sp>
      </p:grpSp>
      <p:sp>
        <p:nvSpPr>
          <p:cNvPr id="21" name="AutoShape 21">
            <a:extLst>
              <a:ext uri="{FF2B5EF4-FFF2-40B4-BE49-F238E27FC236}">
                <a16:creationId xmlns:a16="http://schemas.microsoft.com/office/drawing/2014/main" id="{A49D2E41-B822-A7ED-B9E4-80FF67FF0AED}"/>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3" name="TextBox 23">
            <a:extLst>
              <a:ext uri="{FF2B5EF4-FFF2-40B4-BE49-F238E27FC236}">
                <a16:creationId xmlns:a16="http://schemas.microsoft.com/office/drawing/2014/main" id="{02370073-EB57-4E5E-CAF5-6C0DAEFCABC8}"/>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72967BA9-7E21-5882-0E11-D9CC94A6E6BC}"/>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17</a:t>
            </a:r>
          </a:p>
        </p:txBody>
      </p:sp>
      <p:sp>
        <p:nvSpPr>
          <p:cNvPr id="26" name="TextBox 25">
            <a:extLst>
              <a:ext uri="{FF2B5EF4-FFF2-40B4-BE49-F238E27FC236}">
                <a16:creationId xmlns:a16="http://schemas.microsoft.com/office/drawing/2014/main" id="{574010C6-696D-B031-412C-FA192DA8E95C}"/>
              </a:ext>
            </a:extLst>
          </p:cNvPr>
          <p:cNvSpPr txBox="1"/>
          <p:nvPr/>
        </p:nvSpPr>
        <p:spPr>
          <a:xfrm>
            <a:off x="2122075" y="1104900"/>
            <a:ext cx="15937325" cy="7709803"/>
          </a:xfrm>
          <a:prstGeom prst="rect">
            <a:avLst/>
          </a:prstGeom>
          <a:noFill/>
        </p:spPr>
        <p:txBody>
          <a:bodyPr wrap="square" rtlCol="0">
            <a:spAutoFit/>
          </a:bodyPr>
          <a:lstStyle/>
          <a:p>
            <a:r>
              <a:rPr lang="en-US" sz="1500" dirty="0"/>
              <a:t>[1] Laboratory, Jet Propulsion. “AVIRIS-NG.” National Aeronautics and Space Administration (NASA). URL: </a:t>
            </a:r>
            <a:r>
              <a:rPr lang="en-US" sz="1500" dirty="0">
                <a:hlinkClick r:id="rId8"/>
              </a:rPr>
              <a:t>https://avirisng.jpl.nasa.gov/index.html</a:t>
            </a:r>
            <a:r>
              <a:rPr lang="en-US" sz="1500" dirty="0"/>
              <a:t>.</a:t>
            </a:r>
          </a:p>
          <a:p>
            <a:r>
              <a:rPr lang="en-US" sz="1500" dirty="0"/>
              <a:t>[2] Jakubowski, Marek K., </a:t>
            </a:r>
            <a:r>
              <a:rPr lang="en-US" sz="1500" dirty="0" err="1"/>
              <a:t>Pogorzala</a:t>
            </a:r>
            <a:r>
              <a:rPr lang="en-US" sz="1500" dirty="0"/>
              <a:t>, David, </a:t>
            </a:r>
            <a:r>
              <a:rPr lang="en-US" sz="1500" dirty="0" err="1"/>
              <a:t>Hattenberger</a:t>
            </a:r>
            <a:r>
              <a:rPr lang="en-US" sz="1500" dirty="0"/>
              <a:t>, Timothy J., Brown, Scott D., and Schott, John R. “Synthetic data generation of high-resolution hyperspectral data using DIRSIG.” Imaging Spectrometry XII, Vol. 6661, pp. 153–163, 2007.</a:t>
            </a:r>
          </a:p>
          <a:p>
            <a:r>
              <a:rPr lang="en-US" sz="1500" dirty="0"/>
              <a:t>[3] Chang, Yu-Cherng Channing, Ren, Hsuan, Chang, Chein-I, and Rand, Robert S. “How to design synthetic images to validate and evaluate hyperspectral imaging algorithms.” Algorithms and Technologies for Multispectral, Hyperspectral, and </a:t>
            </a:r>
            <a:r>
              <a:rPr lang="en-US" sz="1500" dirty="0" err="1"/>
              <a:t>Ultraspectral</a:t>
            </a:r>
            <a:r>
              <a:rPr lang="en-US" sz="1500" dirty="0"/>
              <a:t> Imagery XIV, Vol. 6966, pp. 489–499, 2008.</a:t>
            </a:r>
          </a:p>
          <a:p>
            <a:r>
              <a:rPr lang="en-US" sz="1500" dirty="0"/>
              <a:t>[4] </a:t>
            </a:r>
            <a:r>
              <a:rPr lang="en-US" sz="1500" dirty="0" err="1"/>
              <a:t>Badole</a:t>
            </a:r>
            <a:r>
              <a:rPr lang="en-US" sz="1500" dirty="0"/>
              <a:t>, Anushree, Panda, Santosh K., Roberts, Dar A., Wagle, Christine F., Jandt, Randi R., and Bhatt, Uma S. “A novel method to simulate AVIRIS-NG hyperspectral image from Sentinel-2 image for improved vegetation/wildfire fuel mapping, boreal Alaska.” International Journal of Applied Earth Observation and Geoinformation, Vol. 112, p. 102891, 2022.</a:t>
            </a:r>
          </a:p>
          <a:p>
            <a:r>
              <a:rPr lang="en-US" sz="1500" dirty="0"/>
              <a:t>[5] Goodfellow, Ian, Pouget-Abadie, Jean, Mirza, Mehdi, Xu, Bing, Warde-Farley, David, Ozair, Sherjil, Courville, Aaron, and Bengio, Yoshua. “Generative adversarial networks.” Communications of the ACM, Vol. 63, No. 11, pp. 139–144, 2020.</a:t>
            </a:r>
          </a:p>
          <a:p>
            <a:r>
              <a:rPr lang="en-US" sz="1500" dirty="0"/>
              <a:t>[6] Audebert, Nicolas, Le Saux, Bertrand, and Lefèvre, Sébastien. “Generative adversarial networks for realistic synthesis of hyperspectral samples.” IGARSS 2018: IEEE International Geoscience and Remote Sensing Symposium, pp. 4359–4362, 2018.</a:t>
            </a:r>
          </a:p>
          <a:p>
            <a:r>
              <a:rPr lang="en-US" sz="1500" dirty="0"/>
              <a:t>[7] Computational Intelligence Group, University of the Basque Country. “Hyperspectral Remote Sensing Scenes: Pavia Centre and University.” (2024). URL: </a:t>
            </a:r>
            <a:r>
              <a:rPr lang="en-US" sz="1500" dirty="0">
                <a:hlinkClick r:id="rId9"/>
              </a:rPr>
              <a:t>https://www.ehu.eus/ccwintco/index.php/Hyperspectral_Remote_Sensing_Scenes#Pavia_Centre_and_University</a:t>
            </a:r>
            <a:r>
              <a:rPr lang="en-US" sz="1500" dirty="0"/>
              <a:t>.</a:t>
            </a:r>
          </a:p>
          <a:p>
            <a:r>
              <a:rPr lang="en-US" sz="1500" dirty="0"/>
              <a:t>[8] Baumgardner, Marion, Biehl, Larry, and Landgrebe, David. “220 band AVIRIS hyperspectral image data set: June 12, 1992 Indian pine test site 3.”</a:t>
            </a:r>
          </a:p>
          <a:p>
            <a:r>
              <a:rPr lang="en-US" sz="1500" dirty="0"/>
              <a:t>[9] Pang, Li, Cao, </a:t>
            </a:r>
            <a:r>
              <a:rPr lang="en-US" sz="1500" dirty="0" err="1"/>
              <a:t>Xiangyong</a:t>
            </a:r>
            <a:r>
              <a:rPr lang="en-US" sz="1500" dirty="0"/>
              <a:t>, Tang, Datao, Xu, Shuang, Bai, </a:t>
            </a:r>
            <a:r>
              <a:rPr lang="en-US" sz="1500" dirty="0" err="1"/>
              <a:t>Xueru</a:t>
            </a:r>
            <a:r>
              <a:rPr lang="en-US" sz="1500" dirty="0"/>
              <a:t>, Zhou, Feng, and Meng, </a:t>
            </a:r>
            <a:r>
              <a:rPr lang="en-US" sz="1500" dirty="0" err="1"/>
              <a:t>Deyu</a:t>
            </a:r>
            <a:r>
              <a:rPr lang="en-US" sz="1500" dirty="0"/>
              <a:t>. “Hisgen: A foundation model for hyperspectral image generation.” </a:t>
            </a:r>
            <a:r>
              <a:rPr lang="en-US" sz="1500" dirty="0" err="1"/>
              <a:t>arXiv</a:t>
            </a:r>
            <a:r>
              <a:rPr lang="en-US" sz="1500" dirty="0"/>
              <a:t> preprint arXiv:2409.12470, 2024.</a:t>
            </a:r>
          </a:p>
          <a:p>
            <a:r>
              <a:rPr lang="en-US" sz="1500" dirty="0"/>
              <a:t>[10] Liu, Liqin, Li, Wenyuan, Shi, </a:t>
            </a:r>
            <a:r>
              <a:rPr lang="en-US" sz="1500" dirty="0" err="1"/>
              <a:t>Zhenwei</a:t>
            </a:r>
            <a:r>
              <a:rPr lang="en-US" sz="1500" dirty="0"/>
              <a:t>, and Zou, </a:t>
            </a:r>
            <a:r>
              <a:rPr lang="en-US" sz="1500" dirty="0" err="1"/>
              <a:t>Zhengxia</a:t>
            </a:r>
            <a:r>
              <a:rPr lang="en-US" sz="1500" dirty="0"/>
              <a:t>. “Physics-informed hyperspectral remote sensing image synthesis with deep conditional generative adversarial networks.” IEEE Transactions on Geoscience and Remote Sensing, Vol. 60, pp. 1–15, 2022.</a:t>
            </a:r>
          </a:p>
          <a:p>
            <a:r>
              <a:rPr lang="en-US" sz="1500" dirty="0"/>
              <a:t>[11] Kuo, Shiao Didi, Schott, John R., and Chang, Chia Y. “Synthetic image generation of chemical plumes for hyperspectral applications.” Optical Engineering, Vol. 39, No. 4, pp. 1047–1056, 2000.</a:t>
            </a:r>
          </a:p>
          <a:p>
            <a:r>
              <a:rPr lang="en-US" sz="1500" dirty="0"/>
              <a:t>[12] Thorpe, Andrew K., Frankenberg, Christian, Thompson, David R., Duren, Riley M., Aubrey, Andrew D., Bue, Brian D., Green, Robert O., </a:t>
            </a:r>
            <a:r>
              <a:rPr lang="en-US" sz="1500" dirty="0" err="1"/>
              <a:t>Gerilowski</a:t>
            </a:r>
            <a:r>
              <a:rPr lang="en-US" sz="1500" dirty="0"/>
              <a:t>, Konstantin, Krings, Thomas, Borchard, Jakob, et al. “Airborne DOAS retrievals of methane, carbon dioxide, and water vapor concentrations at high spatial resolution: application to AVIRIS-NG.” Atmospheric Measurement Techniques, Vol. 10, No. 10, pp. 3833–3850, 2017.</a:t>
            </a:r>
          </a:p>
          <a:p>
            <a:r>
              <a:rPr lang="en-US" sz="1500" dirty="0"/>
              <a:t>[13] Foote, Markus D., Dennison, Philip E., Thorpe, Andrew K., Thompson, David R., </a:t>
            </a:r>
            <a:r>
              <a:rPr lang="en-US" sz="1500" dirty="0" err="1"/>
              <a:t>Jongaramrungruang</a:t>
            </a:r>
            <a:r>
              <a:rPr lang="en-US" sz="1500" dirty="0"/>
              <a:t>, </a:t>
            </a:r>
            <a:r>
              <a:rPr lang="en-US" sz="1500" dirty="0" err="1"/>
              <a:t>Siraput</a:t>
            </a:r>
            <a:r>
              <a:rPr lang="en-US" sz="1500" dirty="0"/>
              <a:t>, Frankenberg, Christian, and Joshi, Sarang C. “Fast and accurate retrieval of methane concentration from imaging spectrometer data using sparsity prior.” IEEE Transactions on Geoscience and Remote Sensing, Vol. 58, No. 9, pp. 6480–6492, 2020.</a:t>
            </a:r>
          </a:p>
          <a:p>
            <a:r>
              <a:rPr lang="en-US" sz="1500" dirty="0"/>
              <a:t>[14] Růžička, Vít, Mateo-García, Gonzalo, Gómez-</a:t>
            </a:r>
            <a:r>
              <a:rPr lang="en-US" sz="1500" dirty="0" err="1"/>
              <a:t>Chova</a:t>
            </a:r>
            <a:r>
              <a:rPr lang="en-US" sz="1500" dirty="0"/>
              <a:t>, Luis, Vaughan, Anna, </a:t>
            </a:r>
            <a:r>
              <a:rPr lang="en-US" sz="1500" dirty="0" err="1"/>
              <a:t>Guanter</a:t>
            </a:r>
            <a:r>
              <a:rPr lang="en-US" sz="1500" dirty="0"/>
              <a:t>, Luis, and Markham, Andrew. “Semantic segmentation of methane plumes with hyperspectral machine learning models.” Scientific Reports, Vol. 13, No. 1, p. 19999, 2023.</a:t>
            </a:r>
          </a:p>
          <a:p>
            <a:r>
              <a:rPr lang="en-US" sz="1500" dirty="0"/>
              <a:t>[15] ORNL DAAC. “AVIRIS-NG L2 Surface Reflectance Data Product.” URL: </a:t>
            </a:r>
            <a:r>
              <a:rPr lang="en-US" sz="1500" dirty="0">
                <a:hlinkClick r:id="rId10"/>
              </a:rPr>
              <a:t>https://daac.ornl.gov/AVIRIS/guides/AVIRIS-NG_L2_Reflectance.html</a:t>
            </a:r>
            <a:r>
              <a:rPr lang="en-US" sz="1500" dirty="0"/>
              <a:t>.</a:t>
            </a:r>
          </a:p>
          <a:p>
            <a:r>
              <a:rPr lang="en-US" sz="1500" dirty="0"/>
              <a:t>[16] Kokaly, Raymond F., Clark, Roger N., Swayze, Gregg A., Livo, K. Eric, </a:t>
            </a:r>
            <a:r>
              <a:rPr lang="en-US" sz="1500" dirty="0" err="1"/>
              <a:t>Hoefen</a:t>
            </a:r>
            <a:r>
              <a:rPr lang="en-US" sz="1500" dirty="0"/>
              <a:t>, Todd M., Pearson, Neil C., Wise, Richard A., Benzel, William M., Lowers, Heather A., Driscoll, Rhonda L., and Klein, Andrew J. “USGS Spectral Library Version 7.” U.S. Geological Survey, 2017.</a:t>
            </a:r>
          </a:p>
          <a:p>
            <a:r>
              <a:rPr lang="en-US" sz="1500" dirty="0"/>
              <a:t>[17] NASA Airborne Science Program. “COMEX Final Report: CO2 and Methane Experiment (COMEX).” NASA Technical Report, Document ID: 20190025386, 2019. URL: </a:t>
            </a:r>
            <a:r>
              <a:rPr lang="en-US" sz="1500" dirty="0">
                <a:hlinkClick r:id="rId11"/>
              </a:rPr>
              <a:t>https://ntrs.nasa.gov/api/citations/20190025386/downloads/20190025386.pdf</a:t>
            </a:r>
            <a:r>
              <a:rPr lang="en-US" sz="1500" dirty="0"/>
              <a:t>.</a:t>
            </a:r>
          </a:p>
          <a:p>
            <a:r>
              <a:rPr lang="en-US" sz="1500" dirty="0"/>
              <a:t>[18] Turin, George. “An introduction to matched filters.” IRE Transactions on Information Theory, Vol. 6, No. 3, pp. 311–329, 1960.</a:t>
            </a:r>
          </a:p>
          <a:p>
            <a:r>
              <a:rPr lang="en-US" sz="1500" dirty="0"/>
              <a:t>[19] </a:t>
            </a:r>
            <a:r>
              <a:rPr lang="en-US" sz="1500" dirty="0" err="1"/>
              <a:t>Ronneberger</a:t>
            </a:r>
            <a:r>
              <a:rPr lang="en-US" sz="1500" dirty="0"/>
              <a:t>, Olaf, Fischer, Philipp, and Brox, Thomas. “U-Net: Convolutional networks for biomedical image segmentation.” MICCAI 2015: 18th International Conference on Medical Image Computing and Computer-Assisted Intervention, pp. 234–241, 2015. Springer.</a:t>
            </a:r>
          </a:p>
        </p:txBody>
      </p:sp>
    </p:spTree>
    <p:extLst>
      <p:ext uri="{BB962C8B-B14F-4D97-AF65-F5344CB8AC3E}">
        <p14:creationId xmlns:p14="http://schemas.microsoft.com/office/powerpoint/2010/main" val="3415995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46B74-C606-161B-16BF-7F461692E5F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FC7995F-E971-3A6E-BAF3-379261FEE4B3}"/>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pPr>
              <a:lnSpc>
                <a:spcPts val="4320"/>
              </a:lnSpc>
            </a:pPr>
            <a:r>
              <a:rPr lang="en-US">
                <a:solidFill>
                  <a:srgbClr val="346656"/>
                </a:solidFill>
                <a:latin typeface="Aptos"/>
                <a:ea typeface="Aptos"/>
                <a:cs typeface="Aptos"/>
                <a:sym typeface="Aptos"/>
              </a:rPr>
              <a:t>Summary</a:t>
            </a:r>
            <a:endParaRPr lang="en-US" dirty="0">
              <a:solidFill>
                <a:srgbClr val="346656"/>
              </a:solidFill>
              <a:latin typeface="Aptos"/>
              <a:ea typeface="Aptos"/>
              <a:cs typeface="Aptos"/>
              <a:sym typeface="Aptos"/>
            </a:endParaRPr>
          </a:p>
        </p:txBody>
      </p:sp>
      <p:grpSp>
        <p:nvGrpSpPr>
          <p:cNvPr id="4" name="Group 4">
            <a:extLst>
              <a:ext uri="{FF2B5EF4-FFF2-40B4-BE49-F238E27FC236}">
                <a16:creationId xmlns:a16="http://schemas.microsoft.com/office/drawing/2014/main" id="{ACCAD677-804D-D8E7-02BE-FEF41710A67F}"/>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BCE39D16-6B6C-DE0A-7450-6834BB7CC8C2}"/>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0E9C57D0-3BAD-19F6-AAD9-8D0838189DDE}"/>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BF0AF092-C062-9150-2094-8BD8512E8F56}"/>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625AFC32-AF50-AB00-9076-FB63C5BC54CC}"/>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D8919B3F-5950-9638-BEAB-5AD46FC05F8E}"/>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11376879-4451-410C-8DFE-61E146DFC595}"/>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0D03267A-3C34-E887-C731-25BE9C37270D}"/>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D9231EB1-9DF8-DB73-DB36-11E2CE2B97BB}"/>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FE23A52F-F178-F047-3012-C800CD8470E4}"/>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71238B53-08EC-23F2-26AF-7A604C9713C4}"/>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2697E91B-5BF8-34A3-751C-7D54434744C0}"/>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27A004F4-C596-7192-4FC4-D4131A807617}"/>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4DF08F85-E33D-EC8A-0BA4-CC36A5EF4983}"/>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80E501F4-0CD8-F40F-A097-C03502302C9E}"/>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F907836F-340D-4318-11FF-933A9D087C9D}"/>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0679B54C-BB05-B31F-F5B7-E968A88A8FC2}"/>
                </a:ext>
              </a:extLst>
            </p:cNvPr>
            <p:cNvSpPr txBox="1"/>
            <p:nvPr/>
          </p:nvSpPr>
          <p:spPr>
            <a:xfrm>
              <a:off x="0" y="66675"/>
              <a:ext cx="21031200" cy="2584451"/>
            </a:xfrm>
            <a:prstGeom prst="rect">
              <a:avLst/>
            </a:prstGeom>
          </p:spPr>
          <p:txBody>
            <a:bodyPr lIns="0" tIns="0" rIns="0" bIns="0" rtlCol="0" anchor="ctr"/>
            <a:lstStyle/>
            <a:p>
              <a:pPr algn="l">
                <a:lnSpc>
                  <a:spcPts val="7128"/>
                </a:lnSpc>
              </a:pPr>
              <a:endParaRPr lang="en-US" sz="6600" dirty="0">
                <a:solidFill>
                  <a:srgbClr val="000000"/>
                </a:solidFill>
                <a:latin typeface="Aptos"/>
                <a:ea typeface="Aptos"/>
                <a:cs typeface="Aptos"/>
                <a:sym typeface="Aptos"/>
              </a:endParaRPr>
            </a:p>
          </p:txBody>
        </p:sp>
      </p:grpSp>
      <p:sp>
        <p:nvSpPr>
          <p:cNvPr id="23" name="TextBox 23">
            <a:extLst>
              <a:ext uri="{FF2B5EF4-FFF2-40B4-BE49-F238E27FC236}">
                <a16:creationId xmlns:a16="http://schemas.microsoft.com/office/drawing/2014/main" id="{A67ACD90-1C52-1309-7843-2B0D0D556FC8}"/>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E792AEC8-64D3-BBF7-7DE5-F0E02084D2A9}"/>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18</a:t>
            </a:r>
          </a:p>
        </p:txBody>
      </p:sp>
      <p:sp>
        <p:nvSpPr>
          <p:cNvPr id="25" name="TextBox 25">
            <a:extLst>
              <a:ext uri="{FF2B5EF4-FFF2-40B4-BE49-F238E27FC236}">
                <a16:creationId xmlns:a16="http://schemas.microsoft.com/office/drawing/2014/main" id="{CC905A80-7756-300B-9008-6BBFE475BF6B}"/>
              </a:ext>
            </a:extLst>
          </p:cNvPr>
          <p:cNvSpPr txBox="1"/>
          <p:nvPr/>
        </p:nvSpPr>
        <p:spPr>
          <a:xfrm>
            <a:off x="6705600" y="4101094"/>
            <a:ext cx="11619008" cy="754502"/>
          </a:xfrm>
          <a:prstGeom prst="rect">
            <a:avLst/>
          </a:prstGeom>
        </p:spPr>
        <p:txBody>
          <a:bodyPr wrap="square" lIns="0" tIns="0" rIns="0" bIns="0" rtlCol="0" anchor="t">
            <a:spAutoFit/>
          </a:bodyPr>
          <a:lstStyle/>
          <a:p>
            <a:pPr>
              <a:lnSpc>
                <a:spcPts val="4320"/>
              </a:lnSpc>
            </a:pPr>
            <a:r>
              <a:rPr lang="en-US" sz="9600" dirty="0">
                <a:solidFill>
                  <a:srgbClr val="346656"/>
                </a:solidFill>
                <a:latin typeface="Aptos"/>
                <a:ea typeface="Aptos"/>
                <a:cs typeface="Aptos"/>
                <a:sym typeface="Aptos"/>
              </a:rPr>
              <a:t>THANK YOU</a:t>
            </a:r>
          </a:p>
        </p:txBody>
      </p:sp>
    </p:spTree>
    <p:extLst>
      <p:ext uri="{BB962C8B-B14F-4D97-AF65-F5344CB8AC3E}">
        <p14:creationId xmlns:p14="http://schemas.microsoft.com/office/powerpoint/2010/main" val="3182727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AD036-BDEC-21A1-9B87-127744361F2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6BFB565-82EB-4A48-D2D8-7231DF2172B2}"/>
              </a:ext>
            </a:extLst>
          </p:cNvPr>
          <p:cNvGrpSpPr>
            <a:grpSpLocks noChangeAspect="1"/>
          </p:cNvGrpSpPr>
          <p:nvPr/>
        </p:nvGrpSpPr>
        <p:grpSpPr>
          <a:xfrm>
            <a:off x="16927" y="-19651"/>
            <a:ext cx="18280598" cy="10282836"/>
            <a:chOff x="0" y="0"/>
            <a:chExt cx="24374130" cy="13710448"/>
          </a:xfrm>
        </p:grpSpPr>
        <p:sp>
          <p:nvSpPr>
            <p:cNvPr id="3" name="Freeform 3">
              <a:extLst>
                <a:ext uri="{FF2B5EF4-FFF2-40B4-BE49-F238E27FC236}">
                  <a16:creationId xmlns:a16="http://schemas.microsoft.com/office/drawing/2014/main" id="{7AF3C3D4-82BE-4D22-2F62-DDFF414CD9AA}"/>
                </a:ext>
              </a:extLst>
            </p:cNvPr>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a:extLst>
              <a:ext uri="{FF2B5EF4-FFF2-40B4-BE49-F238E27FC236}">
                <a16:creationId xmlns:a16="http://schemas.microsoft.com/office/drawing/2014/main" id="{64149B30-5454-888B-BD11-06D07B5924E4}"/>
              </a:ext>
            </a:extLst>
          </p:cNvPr>
          <p:cNvGrpSpPr>
            <a:grpSpLocks noChangeAspect="1"/>
          </p:cNvGrpSpPr>
          <p:nvPr/>
        </p:nvGrpSpPr>
        <p:grpSpPr>
          <a:xfrm>
            <a:off x="-8650" y="-39120"/>
            <a:ext cx="2141142" cy="10277481"/>
            <a:chOff x="0" y="0"/>
            <a:chExt cx="2854856" cy="13703308"/>
          </a:xfrm>
        </p:grpSpPr>
        <p:sp>
          <p:nvSpPr>
            <p:cNvPr id="5" name="Freeform 5">
              <a:extLst>
                <a:ext uri="{FF2B5EF4-FFF2-40B4-BE49-F238E27FC236}">
                  <a16:creationId xmlns:a16="http://schemas.microsoft.com/office/drawing/2014/main" id="{F26A6D16-0EC9-8745-63F9-ECC21FA81E3B}"/>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0BA0EDD0-CF6D-7906-355D-B931D32BAA4A}"/>
              </a:ext>
            </a:extLst>
          </p:cNvPr>
          <p:cNvGrpSpPr/>
          <p:nvPr/>
        </p:nvGrpSpPr>
        <p:grpSpPr>
          <a:xfrm>
            <a:off x="-9525" y="9525000"/>
            <a:ext cx="18307050" cy="771525"/>
            <a:chOff x="0" y="0"/>
            <a:chExt cx="24409400" cy="1028700"/>
          </a:xfrm>
        </p:grpSpPr>
        <p:sp>
          <p:nvSpPr>
            <p:cNvPr id="7" name="Freeform 7">
              <a:extLst>
                <a:ext uri="{FF2B5EF4-FFF2-40B4-BE49-F238E27FC236}">
                  <a16:creationId xmlns:a16="http://schemas.microsoft.com/office/drawing/2014/main" id="{83F7C31A-0AD7-E2AA-223C-BFC52EFCDA2F}"/>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810597FC-BB4F-B071-1D10-9764940E3CC7}"/>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582D9CBA-2D12-87FD-768A-63828B780322}"/>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A98F7AF5-EB6C-746F-60AA-8D25711790E5}"/>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A0F834E7-36B2-9DA3-4072-33F0BE04DDBE}"/>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4D476B62-26C5-33FF-5C7F-20A4FDFB7E10}"/>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7C3A353F-71AC-61B9-C48E-FB4AA49944BF}"/>
              </a:ext>
            </a:extLst>
          </p:cNvPr>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924E6D49-9D5A-A066-DBA5-6C17CEC3FEC3}"/>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DA7738DB-A7A8-1B68-9611-1922A832B412}"/>
              </a:ext>
            </a:extLst>
          </p:cNvPr>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66BF4F0F-4F80-A1C3-1287-DDC28BF24FE8}"/>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46FEC493-3980-8C0A-B0EA-568F94F03389}"/>
              </a:ext>
            </a:extLst>
          </p:cNvPr>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sp>
        <p:nvSpPr>
          <p:cNvPr id="18" name="TextBox 18">
            <a:extLst>
              <a:ext uri="{FF2B5EF4-FFF2-40B4-BE49-F238E27FC236}">
                <a16:creationId xmlns:a16="http://schemas.microsoft.com/office/drawing/2014/main" id="{7F9876C4-9E02-0CA8-AED9-083FB3F66D09}"/>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19" name="TextBox 19">
            <a:extLst>
              <a:ext uri="{FF2B5EF4-FFF2-40B4-BE49-F238E27FC236}">
                <a16:creationId xmlns:a16="http://schemas.microsoft.com/office/drawing/2014/main" id="{D7057FF7-C32F-134A-F3EE-1932A8D3074F}"/>
              </a:ext>
            </a:extLst>
          </p:cNvPr>
          <p:cNvSpPr txBox="1"/>
          <p:nvPr/>
        </p:nvSpPr>
        <p:spPr>
          <a:xfrm>
            <a:off x="17382497" y="9733411"/>
            <a:ext cx="780596" cy="493033"/>
          </a:xfrm>
          <a:prstGeom prst="rect">
            <a:avLst/>
          </a:prstGeom>
        </p:spPr>
        <p:txBody>
          <a:bodyPr lIns="0" tIns="0" rIns="0" bIns="0" rtlCol="0" anchor="t">
            <a:spAutoFit/>
          </a:bodyPr>
          <a:lstStyle/>
          <a:p>
            <a:pPr algn="ctr">
              <a:lnSpc>
                <a:spcPts val="3888"/>
              </a:lnSpc>
            </a:pPr>
            <a:r>
              <a:rPr lang="en-US" sz="3600">
                <a:solidFill>
                  <a:srgbClr val="FFFFFF"/>
                </a:solidFill>
                <a:latin typeface="Aptos"/>
                <a:ea typeface="Aptos"/>
                <a:cs typeface="Aptos"/>
                <a:sym typeface="Aptos"/>
              </a:rPr>
              <a:t>1</a:t>
            </a:r>
          </a:p>
        </p:txBody>
      </p:sp>
      <p:grpSp>
        <p:nvGrpSpPr>
          <p:cNvPr id="20" name="Group 20">
            <a:extLst>
              <a:ext uri="{FF2B5EF4-FFF2-40B4-BE49-F238E27FC236}">
                <a16:creationId xmlns:a16="http://schemas.microsoft.com/office/drawing/2014/main" id="{D162D8F8-74F6-BB66-71A0-877D314BBA45}"/>
              </a:ext>
            </a:extLst>
          </p:cNvPr>
          <p:cNvGrpSpPr/>
          <p:nvPr/>
        </p:nvGrpSpPr>
        <p:grpSpPr>
          <a:xfrm>
            <a:off x="1999395" y="-395133"/>
            <a:ext cx="15773400" cy="1988344"/>
            <a:chOff x="0" y="0"/>
            <a:chExt cx="21031200" cy="2651126"/>
          </a:xfrm>
        </p:grpSpPr>
        <p:sp>
          <p:nvSpPr>
            <p:cNvPr id="21" name="Freeform 21">
              <a:extLst>
                <a:ext uri="{FF2B5EF4-FFF2-40B4-BE49-F238E27FC236}">
                  <a16:creationId xmlns:a16="http://schemas.microsoft.com/office/drawing/2014/main" id="{8DE7CD50-5975-4717-DA93-D48608DE13F7}"/>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2" name="TextBox 22">
              <a:extLst>
                <a:ext uri="{FF2B5EF4-FFF2-40B4-BE49-F238E27FC236}">
                  <a16:creationId xmlns:a16="http://schemas.microsoft.com/office/drawing/2014/main" id="{1E291057-3C41-D516-DAD7-07487CCA3D2B}"/>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Outline</a:t>
              </a:r>
            </a:p>
          </p:txBody>
        </p:sp>
      </p:grpSp>
      <p:sp>
        <p:nvSpPr>
          <p:cNvPr id="23" name="AutoShape 23">
            <a:extLst>
              <a:ext uri="{FF2B5EF4-FFF2-40B4-BE49-F238E27FC236}">
                <a16:creationId xmlns:a16="http://schemas.microsoft.com/office/drawing/2014/main" id="{B50FB226-285C-8DBE-6BFD-ADD3C7869268}"/>
              </a:ext>
            </a:extLst>
          </p:cNvPr>
          <p:cNvSpPr/>
          <p:nvPr/>
        </p:nvSpPr>
        <p:spPr>
          <a:xfrm flipV="1">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4" name="TextBox 24">
            <a:extLst>
              <a:ext uri="{FF2B5EF4-FFF2-40B4-BE49-F238E27FC236}">
                <a16:creationId xmlns:a16="http://schemas.microsoft.com/office/drawing/2014/main" id="{AF53A6CC-AF5D-8AA0-E6E4-E7E8CD8B3B5A}"/>
              </a:ext>
            </a:extLst>
          </p:cNvPr>
          <p:cNvSpPr txBox="1"/>
          <p:nvPr/>
        </p:nvSpPr>
        <p:spPr>
          <a:xfrm>
            <a:off x="2283552" y="1640837"/>
            <a:ext cx="15675369" cy="6929910"/>
          </a:xfrm>
          <a:prstGeom prst="rect">
            <a:avLst/>
          </a:prstGeom>
        </p:spPr>
        <p:txBody>
          <a:bodyPr lIns="0" tIns="0" rIns="0" bIns="0" rtlCol="0" anchor="t">
            <a:spAutoFit/>
          </a:bodyPr>
          <a:lstStyle/>
          <a:p>
            <a:pPr marL="760095" lvl="1" indent="-380048">
              <a:lnSpc>
                <a:spcPts val="4536"/>
              </a:lnSpc>
              <a:buFont typeface="Arial"/>
              <a:buChar char="•"/>
            </a:pPr>
            <a:r>
              <a:rPr lang="en-US" sz="4200" dirty="0">
                <a:solidFill>
                  <a:srgbClr val="000000"/>
                </a:solidFill>
                <a:latin typeface="Aptos"/>
                <a:ea typeface="Aptos"/>
                <a:cs typeface="Aptos"/>
                <a:sym typeface="Aptos"/>
              </a:rPr>
              <a:t>Motivation</a:t>
            </a:r>
          </a:p>
          <a:p>
            <a:pPr marL="760095" lvl="1" indent="-380048">
              <a:lnSpc>
                <a:spcPts val="4536"/>
              </a:lnSpc>
              <a:buFont typeface="Arial"/>
              <a:buChar char="•"/>
            </a:pPr>
            <a:r>
              <a:rPr lang="en-US" sz="4200" dirty="0">
                <a:solidFill>
                  <a:srgbClr val="000000"/>
                </a:solidFill>
                <a:latin typeface="Aptos"/>
                <a:ea typeface="Aptos"/>
                <a:cs typeface="Aptos"/>
                <a:sym typeface="Aptos"/>
              </a:rPr>
              <a:t>Problem Statement</a:t>
            </a:r>
          </a:p>
          <a:p>
            <a:pPr marL="760095" lvl="1" indent="-380048">
              <a:lnSpc>
                <a:spcPts val="4536"/>
              </a:lnSpc>
              <a:buFont typeface="Arial"/>
              <a:buChar char="•"/>
            </a:pPr>
            <a:r>
              <a:rPr lang="en-US" sz="4200" dirty="0">
                <a:solidFill>
                  <a:srgbClr val="000000"/>
                </a:solidFill>
                <a:latin typeface="Aptos"/>
                <a:ea typeface="Aptos"/>
                <a:cs typeface="Aptos"/>
                <a:sym typeface="Aptos"/>
              </a:rPr>
              <a:t>Methods</a:t>
            </a:r>
          </a:p>
          <a:p>
            <a:pPr marL="1217295" lvl="2" indent="-380048">
              <a:lnSpc>
                <a:spcPts val="4536"/>
              </a:lnSpc>
              <a:buFont typeface="Arial"/>
              <a:buChar char="•"/>
            </a:pPr>
            <a:r>
              <a:rPr lang="en-US" sz="2800" dirty="0">
                <a:solidFill>
                  <a:srgbClr val="000000"/>
                </a:solidFill>
                <a:latin typeface="Aptos"/>
                <a:ea typeface="Aptos"/>
                <a:cs typeface="Aptos"/>
                <a:sym typeface="Aptos"/>
              </a:rPr>
              <a:t>AVIRIS-NG</a:t>
            </a:r>
          </a:p>
          <a:p>
            <a:pPr marL="1217295" lvl="2" indent="-380048">
              <a:lnSpc>
                <a:spcPts val="4536"/>
              </a:lnSpc>
              <a:buFont typeface="Arial"/>
              <a:buChar char="•"/>
            </a:pPr>
            <a:r>
              <a:rPr lang="en-US" sz="2800" dirty="0">
                <a:solidFill>
                  <a:srgbClr val="000000"/>
                </a:solidFill>
                <a:latin typeface="Aptos"/>
                <a:ea typeface="Aptos"/>
                <a:cs typeface="Aptos"/>
                <a:sym typeface="Aptos"/>
              </a:rPr>
              <a:t>USGS spectral library</a:t>
            </a:r>
          </a:p>
          <a:p>
            <a:pPr marL="1217295" lvl="2" indent="-380048">
              <a:lnSpc>
                <a:spcPts val="4536"/>
              </a:lnSpc>
              <a:buFont typeface="Arial"/>
              <a:buChar char="•"/>
            </a:pPr>
            <a:r>
              <a:rPr lang="en-US" sz="2800" dirty="0">
                <a:solidFill>
                  <a:srgbClr val="000000"/>
                </a:solidFill>
                <a:latin typeface="Aptos"/>
                <a:ea typeface="Aptos"/>
                <a:cs typeface="Aptos"/>
                <a:sym typeface="Aptos"/>
              </a:rPr>
              <a:t>Hyperspectral image model</a:t>
            </a:r>
          </a:p>
          <a:p>
            <a:pPr marL="1217295" lvl="2" indent="-380048">
              <a:lnSpc>
                <a:spcPts val="4536"/>
              </a:lnSpc>
              <a:buFont typeface="Arial"/>
              <a:buChar char="•"/>
            </a:pPr>
            <a:r>
              <a:rPr lang="en-US" sz="2800" dirty="0">
                <a:solidFill>
                  <a:srgbClr val="000000"/>
                </a:solidFill>
                <a:latin typeface="Aptos"/>
                <a:ea typeface="Aptos"/>
                <a:cs typeface="Aptos"/>
                <a:sym typeface="Aptos"/>
              </a:rPr>
              <a:t>Matched Filter</a:t>
            </a:r>
          </a:p>
          <a:p>
            <a:pPr marL="1217295" lvl="2" indent="-380048">
              <a:lnSpc>
                <a:spcPts val="4536"/>
              </a:lnSpc>
              <a:buFont typeface="Arial"/>
              <a:buChar char="•"/>
            </a:pPr>
            <a:r>
              <a:rPr lang="en-US" sz="2800" dirty="0">
                <a:solidFill>
                  <a:srgbClr val="000000"/>
                </a:solidFill>
                <a:latin typeface="Aptos"/>
                <a:ea typeface="Aptos"/>
                <a:cs typeface="Aptos"/>
                <a:sym typeface="Aptos"/>
              </a:rPr>
              <a:t>Network Architecture</a:t>
            </a:r>
          </a:p>
          <a:p>
            <a:pPr marL="1217295" lvl="2" indent="-380048">
              <a:lnSpc>
                <a:spcPts val="4536"/>
              </a:lnSpc>
              <a:buFont typeface="Arial"/>
              <a:buChar char="•"/>
            </a:pPr>
            <a:r>
              <a:rPr lang="en-US" sz="2800" dirty="0">
                <a:solidFill>
                  <a:srgbClr val="000000"/>
                </a:solidFill>
                <a:latin typeface="Aptos"/>
                <a:ea typeface="Aptos"/>
                <a:cs typeface="Aptos"/>
                <a:sym typeface="Aptos"/>
              </a:rPr>
              <a:t>Loss functions</a:t>
            </a:r>
          </a:p>
          <a:p>
            <a:pPr marL="760095" lvl="1" indent="-380048">
              <a:lnSpc>
                <a:spcPts val="4536"/>
              </a:lnSpc>
              <a:buFont typeface="Arial"/>
              <a:buChar char="•"/>
            </a:pPr>
            <a:r>
              <a:rPr lang="en-US" sz="4200" dirty="0">
                <a:solidFill>
                  <a:srgbClr val="000000"/>
                </a:solidFill>
                <a:latin typeface="Aptos"/>
                <a:ea typeface="Aptos"/>
                <a:cs typeface="Aptos"/>
                <a:sym typeface="Aptos"/>
              </a:rPr>
              <a:t>Experiment</a:t>
            </a:r>
          </a:p>
          <a:p>
            <a:pPr marL="760095" lvl="1" indent="-380048">
              <a:lnSpc>
                <a:spcPts val="4536"/>
              </a:lnSpc>
              <a:buFont typeface="Arial"/>
              <a:buChar char="•"/>
            </a:pPr>
            <a:r>
              <a:rPr lang="en-US" sz="4200" dirty="0">
                <a:solidFill>
                  <a:srgbClr val="000000"/>
                </a:solidFill>
                <a:latin typeface="Aptos"/>
                <a:ea typeface="Aptos"/>
                <a:cs typeface="Aptos"/>
                <a:sym typeface="Aptos"/>
              </a:rPr>
              <a:t>Results/Discussion</a:t>
            </a:r>
          </a:p>
          <a:p>
            <a:pPr marL="760095" lvl="1" indent="-380048">
              <a:lnSpc>
                <a:spcPts val="4536"/>
              </a:lnSpc>
              <a:buFont typeface="Arial"/>
              <a:buChar char="•"/>
            </a:pPr>
            <a:r>
              <a:rPr lang="en-US" sz="4200" dirty="0">
                <a:solidFill>
                  <a:srgbClr val="000000"/>
                </a:solidFill>
                <a:latin typeface="Aptos"/>
                <a:ea typeface="Aptos"/>
                <a:cs typeface="Aptos"/>
                <a:sym typeface="Aptos"/>
              </a:rPr>
              <a:t>Conclusion </a:t>
            </a:r>
          </a:p>
        </p:txBody>
      </p:sp>
    </p:spTree>
    <p:extLst>
      <p:ext uri="{BB962C8B-B14F-4D97-AF65-F5344CB8AC3E}">
        <p14:creationId xmlns:p14="http://schemas.microsoft.com/office/powerpoint/2010/main" val="46962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927" y="-56392"/>
            <a:ext cx="18280598" cy="10282836"/>
            <a:chOff x="0" y="0"/>
            <a:chExt cx="24374130" cy="13710448"/>
          </a:xfrm>
        </p:grpSpPr>
        <p:sp>
          <p:nvSpPr>
            <p:cNvPr id="3" name="Freeform 3"/>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p:cNvGrpSpPr>
            <a:grpSpLocks noChangeAspect="1"/>
          </p:cNvGrpSpPr>
          <p:nvPr/>
        </p:nvGrpSpPr>
        <p:grpSpPr>
          <a:xfrm>
            <a:off x="-8650" y="-39120"/>
            <a:ext cx="2141142" cy="10277481"/>
            <a:chOff x="0" y="0"/>
            <a:chExt cx="2854856" cy="13703308"/>
          </a:xfrm>
        </p:grpSpPr>
        <p:sp>
          <p:nvSpPr>
            <p:cNvPr id="5" name="Freeform 5"/>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p:cNvGrpSpPr/>
          <p:nvPr/>
        </p:nvGrpSpPr>
        <p:grpSpPr>
          <a:xfrm>
            <a:off x="-9525" y="9525000"/>
            <a:ext cx="18307050" cy="771525"/>
            <a:chOff x="0" y="0"/>
            <a:chExt cx="24409400" cy="1028700"/>
          </a:xfrm>
        </p:grpSpPr>
        <p:sp>
          <p:nvSpPr>
            <p:cNvPr id="7" name="Freeform 7"/>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p:cNvGrpSpPr>
            <a:grpSpLocks noChangeAspect="1"/>
          </p:cNvGrpSpPr>
          <p:nvPr/>
        </p:nvGrpSpPr>
        <p:grpSpPr>
          <a:xfrm>
            <a:off x="13274347" y="9694587"/>
            <a:ext cx="4442153" cy="442912"/>
            <a:chOff x="0" y="0"/>
            <a:chExt cx="5922870" cy="590550"/>
          </a:xfrm>
        </p:grpSpPr>
        <p:sp>
          <p:nvSpPr>
            <p:cNvPr id="10" name="Freeform 10"/>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sp>
        <p:nvSpPr>
          <p:cNvPr id="18" name="TextBox 18"/>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19" name="TextBox 19"/>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2</a:t>
            </a:r>
          </a:p>
        </p:txBody>
      </p:sp>
      <p:grpSp>
        <p:nvGrpSpPr>
          <p:cNvPr id="20" name="Group 20"/>
          <p:cNvGrpSpPr/>
          <p:nvPr/>
        </p:nvGrpSpPr>
        <p:grpSpPr>
          <a:xfrm>
            <a:off x="1999395" y="-395133"/>
            <a:ext cx="15773400" cy="1988344"/>
            <a:chOff x="0" y="0"/>
            <a:chExt cx="21031200" cy="2651126"/>
          </a:xfrm>
        </p:grpSpPr>
        <p:sp>
          <p:nvSpPr>
            <p:cNvPr id="21" name="Freeform 21"/>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2" name="TextBox 22"/>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Motivation</a:t>
              </a:r>
            </a:p>
          </p:txBody>
        </p:sp>
      </p:grpSp>
      <p:sp>
        <p:nvSpPr>
          <p:cNvPr id="23" name="AutoShape 23"/>
          <p:cNvSpPr/>
          <p:nvPr/>
        </p:nvSpPr>
        <p:spPr>
          <a:xfrm flipV="1">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5" name="TextBox 24">
            <a:extLst>
              <a:ext uri="{FF2B5EF4-FFF2-40B4-BE49-F238E27FC236}">
                <a16:creationId xmlns:a16="http://schemas.microsoft.com/office/drawing/2014/main" id="{7592E72D-3681-A1E0-75F6-8E2E155156B2}"/>
              </a:ext>
            </a:extLst>
          </p:cNvPr>
          <p:cNvSpPr txBox="1"/>
          <p:nvPr/>
        </p:nvSpPr>
        <p:spPr>
          <a:xfrm>
            <a:off x="2010569" y="1469675"/>
            <a:ext cx="9158438" cy="584071"/>
          </a:xfrm>
          <a:prstGeom prst="rect">
            <a:avLst/>
          </a:prstGeom>
          <a:noFill/>
        </p:spPr>
        <p:txBody>
          <a:bodyPr wrap="square">
            <a:spAutoFit/>
          </a:bodyPr>
          <a:lstStyle/>
          <a:p>
            <a:pPr algn="l">
              <a:lnSpc>
                <a:spcPts val="4320"/>
              </a:lnSpc>
            </a:pPr>
            <a:r>
              <a:rPr lang="en-US" sz="2200" b="1" dirty="0">
                <a:solidFill>
                  <a:srgbClr val="346656"/>
                </a:solidFill>
                <a:latin typeface="Aptos"/>
                <a:ea typeface="Aptos"/>
                <a:cs typeface="Aptos"/>
                <a:sym typeface="Aptos"/>
              </a:rPr>
              <a:t>Hyper spectral Remote Sensing</a:t>
            </a:r>
          </a:p>
        </p:txBody>
      </p:sp>
      <p:sp>
        <p:nvSpPr>
          <p:cNvPr id="27" name="TextBox 26">
            <a:extLst>
              <a:ext uri="{FF2B5EF4-FFF2-40B4-BE49-F238E27FC236}">
                <a16:creationId xmlns:a16="http://schemas.microsoft.com/office/drawing/2014/main" id="{4877F40F-710C-8152-1426-C4471CC76F5F}"/>
              </a:ext>
            </a:extLst>
          </p:cNvPr>
          <p:cNvSpPr txBox="1"/>
          <p:nvPr/>
        </p:nvSpPr>
        <p:spPr>
          <a:xfrm>
            <a:off x="1798842" y="2038871"/>
            <a:ext cx="15917680" cy="1299010"/>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NASA’s  Airborne Visible Infrared Imaging Spectrometer - Next Generation (AVIRIS-NG): </a:t>
            </a:r>
          </a:p>
          <a:p>
            <a:pPr marL="583953" lvl="1" indent="-291977">
              <a:lnSpc>
                <a:spcPts val="3245"/>
              </a:lnSpc>
              <a:buFont typeface="Arial"/>
              <a:buChar char="•"/>
            </a:pPr>
            <a:r>
              <a:rPr lang="en-US" sz="2200" dirty="0">
                <a:solidFill>
                  <a:srgbClr val="000000"/>
                </a:solidFill>
                <a:latin typeface="Aptos"/>
                <a:ea typeface="Aptos"/>
                <a:cs typeface="Aptos"/>
                <a:sym typeface="Aptos"/>
              </a:rPr>
              <a:t>High-resolution,425 bands (380–2510 nm).</a:t>
            </a:r>
          </a:p>
          <a:p>
            <a:pPr marL="583953" lvl="1" indent="-291977">
              <a:lnSpc>
                <a:spcPts val="3245"/>
              </a:lnSpc>
              <a:buFont typeface="Arial"/>
              <a:buChar char="•"/>
            </a:pPr>
            <a:r>
              <a:rPr lang="en-US" sz="2200" dirty="0">
                <a:solidFill>
                  <a:srgbClr val="000000"/>
                </a:solidFill>
                <a:latin typeface="Aptos"/>
                <a:ea typeface="Aptos"/>
                <a:cs typeface="Aptos"/>
                <a:sym typeface="Aptos"/>
              </a:rPr>
              <a:t>Applications in crop detection, land classification, environmental monitoring,  GHG emission mapping.</a:t>
            </a:r>
          </a:p>
        </p:txBody>
      </p:sp>
      <p:sp>
        <p:nvSpPr>
          <p:cNvPr id="30" name="TextBox 29">
            <a:extLst>
              <a:ext uri="{FF2B5EF4-FFF2-40B4-BE49-F238E27FC236}">
                <a16:creationId xmlns:a16="http://schemas.microsoft.com/office/drawing/2014/main" id="{CC3DEED2-CA5A-054C-B43F-642C0ABFB332}"/>
              </a:ext>
            </a:extLst>
          </p:cNvPr>
          <p:cNvSpPr txBox="1"/>
          <p:nvPr/>
        </p:nvSpPr>
        <p:spPr>
          <a:xfrm>
            <a:off x="2050199" y="4079314"/>
            <a:ext cx="9326880" cy="584071"/>
          </a:xfrm>
          <a:prstGeom prst="rect">
            <a:avLst/>
          </a:prstGeom>
          <a:noFill/>
        </p:spPr>
        <p:txBody>
          <a:bodyPr wrap="square">
            <a:spAutoFit/>
          </a:bodyPr>
          <a:lstStyle/>
          <a:p>
            <a:pPr algn="l">
              <a:lnSpc>
                <a:spcPts val="4320"/>
              </a:lnSpc>
            </a:pPr>
            <a:r>
              <a:rPr lang="en-US" sz="2200" b="1" dirty="0">
                <a:solidFill>
                  <a:srgbClr val="346656"/>
                </a:solidFill>
                <a:latin typeface="Aptos"/>
                <a:ea typeface="Aptos"/>
                <a:cs typeface="Aptos"/>
                <a:sym typeface="Aptos"/>
              </a:rPr>
              <a:t>Challenges</a:t>
            </a:r>
          </a:p>
        </p:txBody>
      </p:sp>
      <p:sp>
        <p:nvSpPr>
          <p:cNvPr id="32" name="TextBox 31">
            <a:extLst>
              <a:ext uri="{FF2B5EF4-FFF2-40B4-BE49-F238E27FC236}">
                <a16:creationId xmlns:a16="http://schemas.microsoft.com/office/drawing/2014/main" id="{16ED4FE8-2390-B1DA-C516-6F80B3479024}"/>
              </a:ext>
            </a:extLst>
          </p:cNvPr>
          <p:cNvSpPr txBox="1"/>
          <p:nvPr/>
        </p:nvSpPr>
        <p:spPr>
          <a:xfrm>
            <a:off x="1836165" y="4254058"/>
            <a:ext cx="9332842" cy="1709379"/>
          </a:xfrm>
          <a:prstGeom prst="rect">
            <a:avLst/>
          </a:prstGeom>
          <a:noFill/>
        </p:spPr>
        <p:txBody>
          <a:bodyPr wrap="square">
            <a:spAutoFit/>
          </a:bodyPr>
          <a:lstStyle/>
          <a:p>
            <a:pPr marL="291976" lvl="1">
              <a:lnSpc>
                <a:spcPts val="3245"/>
              </a:lnSpc>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200" dirty="0">
                <a:solidFill>
                  <a:srgbClr val="000000"/>
                </a:solidFill>
                <a:latin typeface="Aptos"/>
                <a:ea typeface="Aptos"/>
                <a:cs typeface="Aptos"/>
                <a:sym typeface="Aptos"/>
              </a:rPr>
              <a:t>Expensive costs, logistics, and human resources </a:t>
            </a:r>
          </a:p>
          <a:p>
            <a:pPr marL="583953" lvl="1" indent="-291977">
              <a:lnSpc>
                <a:spcPts val="3245"/>
              </a:lnSpc>
              <a:buFont typeface="Arial"/>
              <a:buChar char="•"/>
            </a:pPr>
            <a:r>
              <a:rPr lang="en-US" sz="2200" dirty="0">
                <a:solidFill>
                  <a:srgbClr val="000000"/>
                </a:solidFill>
                <a:latin typeface="Aptos"/>
                <a:ea typeface="Aptos"/>
                <a:cs typeface="Aptos"/>
                <a:sym typeface="Aptos"/>
              </a:rPr>
              <a:t>Difficult to launch Frequent missions.</a:t>
            </a:r>
          </a:p>
          <a:p>
            <a:pPr marL="583953" lvl="1" indent="-291977">
              <a:lnSpc>
                <a:spcPts val="3245"/>
              </a:lnSpc>
              <a:buFont typeface="Arial"/>
              <a:buChar char="•"/>
            </a:pPr>
            <a:r>
              <a:rPr lang="en-US" sz="2200" dirty="0">
                <a:solidFill>
                  <a:srgbClr val="000000"/>
                </a:solidFill>
                <a:latin typeface="Aptos"/>
                <a:ea typeface="Aptos"/>
                <a:cs typeface="Aptos"/>
                <a:sym typeface="Aptos"/>
              </a:rPr>
              <a:t>Lack of physics in existing HSI generation methods</a:t>
            </a:r>
          </a:p>
        </p:txBody>
      </p:sp>
      <p:sp>
        <p:nvSpPr>
          <p:cNvPr id="33" name="TextBox 32">
            <a:extLst>
              <a:ext uri="{FF2B5EF4-FFF2-40B4-BE49-F238E27FC236}">
                <a16:creationId xmlns:a16="http://schemas.microsoft.com/office/drawing/2014/main" id="{A46D734B-0CB7-4936-868D-775A231169AC}"/>
              </a:ext>
            </a:extLst>
          </p:cNvPr>
          <p:cNvSpPr txBox="1"/>
          <p:nvPr/>
        </p:nvSpPr>
        <p:spPr>
          <a:xfrm>
            <a:off x="2132475" y="6606184"/>
            <a:ext cx="9326880" cy="584071"/>
          </a:xfrm>
          <a:prstGeom prst="rect">
            <a:avLst/>
          </a:prstGeom>
          <a:noFill/>
        </p:spPr>
        <p:txBody>
          <a:bodyPr wrap="square">
            <a:spAutoFit/>
          </a:bodyPr>
          <a:lstStyle/>
          <a:p>
            <a:pPr algn="l">
              <a:lnSpc>
                <a:spcPts val="4320"/>
              </a:lnSpc>
            </a:pPr>
            <a:r>
              <a:rPr lang="en-US" sz="2200" b="1" dirty="0">
                <a:solidFill>
                  <a:srgbClr val="346656"/>
                </a:solidFill>
                <a:latin typeface="Aptos"/>
                <a:ea typeface="Aptos"/>
                <a:cs typeface="Aptos"/>
                <a:sym typeface="Aptos"/>
              </a:rPr>
              <a:t>Opportunities</a:t>
            </a:r>
          </a:p>
        </p:txBody>
      </p:sp>
      <p:sp>
        <p:nvSpPr>
          <p:cNvPr id="34" name="TextBox 33">
            <a:extLst>
              <a:ext uri="{FF2B5EF4-FFF2-40B4-BE49-F238E27FC236}">
                <a16:creationId xmlns:a16="http://schemas.microsoft.com/office/drawing/2014/main" id="{8D89AE1E-1CD2-D6BE-6E35-4262EBAB1E84}"/>
              </a:ext>
            </a:extLst>
          </p:cNvPr>
          <p:cNvSpPr txBox="1"/>
          <p:nvPr/>
        </p:nvSpPr>
        <p:spPr>
          <a:xfrm>
            <a:off x="1882488" y="7135712"/>
            <a:ext cx="9746434" cy="1709379"/>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No synthetic AVIRIS-NG data availability.</a:t>
            </a:r>
          </a:p>
          <a:p>
            <a:pPr marL="583953" lvl="1" indent="-291977">
              <a:lnSpc>
                <a:spcPts val="3245"/>
              </a:lnSpc>
              <a:buFont typeface="Arial"/>
              <a:buChar char="•"/>
            </a:pPr>
            <a:r>
              <a:rPr lang="en-US" sz="2200" dirty="0">
                <a:solidFill>
                  <a:srgbClr val="000000"/>
                </a:solidFill>
                <a:latin typeface="Aptos"/>
                <a:ea typeface="Aptos"/>
                <a:cs typeface="Aptos"/>
                <a:sym typeface="Aptos"/>
              </a:rPr>
              <a:t>AI + Physics → create realistic, low-cost AVIRIS-NG replicas.</a:t>
            </a:r>
          </a:p>
          <a:p>
            <a:pPr marL="583953" lvl="1" indent="-291977">
              <a:lnSpc>
                <a:spcPts val="3245"/>
              </a:lnSpc>
              <a:buFont typeface="Arial"/>
              <a:buChar char="•"/>
            </a:pPr>
            <a:r>
              <a:rPr lang="en-US" sz="2200" dirty="0">
                <a:solidFill>
                  <a:srgbClr val="000000"/>
                </a:solidFill>
                <a:latin typeface="Aptos"/>
                <a:ea typeface="Aptos"/>
                <a:cs typeface="Aptos"/>
                <a:sym typeface="Aptos"/>
              </a:rPr>
              <a:t>Rising demand of dataset curation, not just architecture modifications, </a:t>
            </a:r>
            <a:r>
              <a:rPr lang="en-US" sz="2200" b="1" dirty="0">
                <a:solidFill>
                  <a:srgbClr val="000000"/>
                </a:solidFill>
                <a:latin typeface="Aptos"/>
                <a:ea typeface="Aptos"/>
                <a:cs typeface="Aptos"/>
                <a:sym typeface="Aptos"/>
              </a:rPr>
              <a:t>“Data is key for better model, Data is future ” </a:t>
            </a:r>
          </a:p>
        </p:txBody>
      </p:sp>
      <p:pic>
        <p:nvPicPr>
          <p:cNvPr id="46" name="Picture 45" descr="A map of land use classes">
            <a:extLst>
              <a:ext uri="{FF2B5EF4-FFF2-40B4-BE49-F238E27FC236}">
                <a16:creationId xmlns:a16="http://schemas.microsoft.com/office/drawing/2014/main" id="{FFC8F80B-48EB-900C-60D5-5644FAFBF4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02069" y="4188576"/>
            <a:ext cx="5209160" cy="4157857"/>
          </a:xfrm>
          <a:prstGeom prst="rect">
            <a:avLst/>
          </a:prstGeom>
        </p:spPr>
      </p:pic>
      <p:sp>
        <p:nvSpPr>
          <p:cNvPr id="47" name="TextBox 46">
            <a:extLst>
              <a:ext uri="{FF2B5EF4-FFF2-40B4-BE49-F238E27FC236}">
                <a16:creationId xmlns:a16="http://schemas.microsoft.com/office/drawing/2014/main" id="{744C6703-7DFF-394B-8A6D-C42FA2A8BE93}"/>
              </a:ext>
            </a:extLst>
          </p:cNvPr>
          <p:cNvSpPr txBox="1"/>
          <p:nvPr/>
        </p:nvSpPr>
        <p:spPr>
          <a:xfrm>
            <a:off x="13238506" y="8454696"/>
            <a:ext cx="4876800" cy="338554"/>
          </a:xfrm>
          <a:prstGeom prst="rect">
            <a:avLst/>
          </a:prstGeom>
          <a:noFill/>
        </p:spPr>
        <p:txBody>
          <a:bodyPr wrap="square" rtlCol="0">
            <a:spAutoFit/>
          </a:bodyPr>
          <a:lstStyle/>
          <a:p>
            <a:r>
              <a:rPr lang="en-US" sz="1600" dirty="0"/>
              <a:t>Image Credit: https://doi.org/10.3390/rs70505660</a:t>
            </a:r>
          </a:p>
        </p:txBody>
      </p:sp>
      <p:sp>
        <p:nvSpPr>
          <p:cNvPr id="26" name="Freeform 14">
            <a:extLst>
              <a:ext uri="{FF2B5EF4-FFF2-40B4-BE49-F238E27FC236}">
                <a16:creationId xmlns:a16="http://schemas.microsoft.com/office/drawing/2014/main" id="{52BF5D96-9C88-0FDA-5195-ACDA0FD0B6C3}"/>
              </a:ext>
            </a:extLst>
          </p:cNvPr>
          <p:cNvSpPr/>
          <p:nvPr/>
        </p:nvSpPr>
        <p:spPr>
          <a:xfrm>
            <a:off x="1999395" y="1563792"/>
            <a:ext cx="13018689" cy="183402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14">
            <a:extLst>
              <a:ext uri="{FF2B5EF4-FFF2-40B4-BE49-F238E27FC236}">
                <a16:creationId xmlns:a16="http://schemas.microsoft.com/office/drawing/2014/main" id="{241A6C26-9E08-7182-0C28-F68C30DB2928}"/>
              </a:ext>
            </a:extLst>
          </p:cNvPr>
          <p:cNvSpPr/>
          <p:nvPr/>
        </p:nvSpPr>
        <p:spPr>
          <a:xfrm>
            <a:off x="2010569" y="4152900"/>
            <a:ext cx="6590254" cy="1865077"/>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9" name="Freeform 14">
            <a:extLst>
              <a:ext uri="{FF2B5EF4-FFF2-40B4-BE49-F238E27FC236}">
                <a16:creationId xmlns:a16="http://schemas.microsoft.com/office/drawing/2014/main" id="{9E618D70-91BF-7890-C27A-CCF92C7072A0}"/>
              </a:ext>
            </a:extLst>
          </p:cNvPr>
          <p:cNvSpPr/>
          <p:nvPr/>
        </p:nvSpPr>
        <p:spPr>
          <a:xfrm>
            <a:off x="2054965" y="6733332"/>
            <a:ext cx="9183560" cy="2180788"/>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14">
            <a:extLst>
              <a:ext uri="{FF2B5EF4-FFF2-40B4-BE49-F238E27FC236}">
                <a16:creationId xmlns:a16="http://schemas.microsoft.com/office/drawing/2014/main" id="{03BC7574-4607-1EB5-22CB-E425CB1588E8}"/>
              </a:ext>
            </a:extLst>
          </p:cNvPr>
          <p:cNvSpPr/>
          <p:nvPr/>
        </p:nvSpPr>
        <p:spPr>
          <a:xfrm>
            <a:off x="12268200" y="3974829"/>
            <a:ext cx="5847106" cy="4939290"/>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927" y="-19651"/>
            <a:ext cx="18280598" cy="10282836"/>
            <a:chOff x="0" y="0"/>
            <a:chExt cx="24374130" cy="13710448"/>
          </a:xfrm>
        </p:grpSpPr>
        <p:sp>
          <p:nvSpPr>
            <p:cNvPr id="3" name="Freeform 3"/>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p:cNvGrpSpPr>
            <a:grpSpLocks noChangeAspect="1"/>
          </p:cNvGrpSpPr>
          <p:nvPr/>
        </p:nvGrpSpPr>
        <p:grpSpPr>
          <a:xfrm>
            <a:off x="-8650" y="-39120"/>
            <a:ext cx="2141142" cy="10277481"/>
            <a:chOff x="0" y="0"/>
            <a:chExt cx="2854856" cy="13703308"/>
          </a:xfrm>
        </p:grpSpPr>
        <p:sp>
          <p:nvSpPr>
            <p:cNvPr id="5" name="Freeform 5"/>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p:cNvGrpSpPr/>
          <p:nvPr/>
        </p:nvGrpSpPr>
        <p:grpSpPr>
          <a:xfrm>
            <a:off x="-9525" y="9525000"/>
            <a:ext cx="18307050" cy="771525"/>
            <a:chOff x="0" y="0"/>
            <a:chExt cx="24409400" cy="1028700"/>
          </a:xfrm>
        </p:grpSpPr>
        <p:sp>
          <p:nvSpPr>
            <p:cNvPr id="7" name="Freeform 7"/>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p:cNvGrpSpPr>
            <a:grpSpLocks noChangeAspect="1"/>
          </p:cNvGrpSpPr>
          <p:nvPr/>
        </p:nvGrpSpPr>
        <p:grpSpPr>
          <a:xfrm>
            <a:off x="13274347" y="9694587"/>
            <a:ext cx="4442153" cy="442912"/>
            <a:chOff x="0" y="0"/>
            <a:chExt cx="5922870" cy="590550"/>
          </a:xfrm>
        </p:grpSpPr>
        <p:sp>
          <p:nvSpPr>
            <p:cNvPr id="10" name="Freeform 10"/>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sp>
        <p:nvSpPr>
          <p:cNvPr id="18" name="TextBox 18"/>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19" name="TextBox 19"/>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3</a:t>
            </a:r>
          </a:p>
        </p:txBody>
      </p:sp>
      <p:grpSp>
        <p:nvGrpSpPr>
          <p:cNvPr id="20" name="Group 20"/>
          <p:cNvGrpSpPr/>
          <p:nvPr/>
        </p:nvGrpSpPr>
        <p:grpSpPr>
          <a:xfrm>
            <a:off x="1999395" y="-395133"/>
            <a:ext cx="15773400" cy="1988344"/>
            <a:chOff x="0" y="0"/>
            <a:chExt cx="21031200" cy="2651126"/>
          </a:xfrm>
        </p:grpSpPr>
        <p:sp>
          <p:nvSpPr>
            <p:cNvPr id="21" name="Freeform 21"/>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2" name="TextBox 22"/>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Problem Statement</a:t>
              </a:r>
            </a:p>
          </p:txBody>
        </p:sp>
      </p:grpSp>
      <p:sp>
        <p:nvSpPr>
          <p:cNvPr id="23" name="AutoShape 23"/>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4" name="TextBox 23">
            <a:extLst>
              <a:ext uri="{FF2B5EF4-FFF2-40B4-BE49-F238E27FC236}">
                <a16:creationId xmlns:a16="http://schemas.microsoft.com/office/drawing/2014/main" id="{2247E6EC-ECAD-5AE9-0DCA-9C20968D2AE0}"/>
              </a:ext>
            </a:extLst>
          </p:cNvPr>
          <p:cNvSpPr txBox="1"/>
          <p:nvPr/>
        </p:nvSpPr>
        <p:spPr>
          <a:xfrm>
            <a:off x="1969509" y="1864553"/>
            <a:ext cx="7678032" cy="584071"/>
          </a:xfrm>
          <a:prstGeom prst="rect">
            <a:avLst/>
          </a:prstGeom>
          <a:noFill/>
        </p:spPr>
        <p:txBody>
          <a:bodyPr wrap="square">
            <a:spAutoFit/>
          </a:bodyPr>
          <a:lstStyle/>
          <a:p>
            <a:pPr algn="l">
              <a:lnSpc>
                <a:spcPts val="4320"/>
              </a:lnSpc>
            </a:pPr>
            <a:r>
              <a:rPr lang="en-US" sz="2200" b="1" dirty="0">
                <a:solidFill>
                  <a:srgbClr val="346656"/>
                </a:solidFill>
                <a:latin typeface="Aptos"/>
                <a:ea typeface="Aptos"/>
                <a:cs typeface="Aptos"/>
                <a:sym typeface="Aptos"/>
              </a:rPr>
              <a:t>The Challenge: Costly &amp; Inefficient Data Collection</a:t>
            </a:r>
          </a:p>
        </p:txBody>
      </p:sp>
      <p:sp>
        <p:nvSpPr>
          <p:cNvPr id="25" name="TextBox 24">
            <a:extLst>
              <a:ext uri="{FF2B5EF4-FFF2-40B4-BE49-F238E27FC236}">
                <a16:creationId xmlns:a16="http://schemas.microsoft.com/office/drawing/2014/main" id="{9C233149-7244-BD77-4D10-FE107A8D51BB}"/>
              </a:ext>
            </a:extLst>
          </p:cNvPr>
          <p:cNvSpPr txBox="1"/>
          <p:nvPr/>
        </p:nvSpPr>
        <p:spPr>
          <a:xfrm>
            <a:off x="1795861" y="2423362"/>
            <a:ext cx="6509939" cy="1299010"/>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High Cost &amp; Labor</a:t>
            </a:r>
          </a:p>
          <a:p>
            <a:pPr marL="583953" lvl="1" indent="-291977">
              <a:lnSpc>
                <a:spcPts val="3245"/>
              </a:lnSpc>
              <a:buFont typeface="Arial"/>
              <a:buChar char="•"/>
            </a:pPr>
            <a:r>
              <a:rPr lang="en-US" sz="2200" dirty="0">
                <a:solidFill>
                  <a:srgbClr val="000000"/>
                </a:solidFill>
                <a:latin typeface="Aptos"/>
                <a:ea typeface="Aptos"/>
                <a:cs typeface="Aptos"/>
                <a:sym typeface="Aptos"/>
              </a:rPr>
              <a:t>Need for Repetition, Dynamic environment and geographical changes </a:t>
            </a:r>
          </a:p>
        </p:txBody>
      </p:sp>
      <p:sp>
        <p:nvSpPr>
          <p:cNvPr id="26" name="TextBox 25">
            <a:extLst>
              <a:ext uri="{FF2B5EF4-FFF2-40B4-BE49-F238E27FC236}">
                <a16:creationId xmlns:a16="http://schemas.microsoft.com/office/drawing/2014/main" id="{D45C4238-6B47-B5DB-C024-E5EA506C4504}"/>
              </a:ext>
            </a:extLst>
          </p:cNvPr>
          <p:cNvSpPr txBox="1"/>
          <p:nvPr/>
        </p:nvSpPr>
        <p:spPr>
          <a:xfrm>
            <a:off x="2149402" y="4765866"/>
            <a:ext cx="9326880" cy="584071"/>
          </a:xfrm>
          <a:prstGeom prst="rect">
            <a:avLst/>
          </a:prstGeom>
          <a:noFill/>
        </p:spPr>
        <p:txBody>
          <a:bodyPr wrap="square">
            <a:spAutoFit/>
          </a:bodyPr>
          <a:lstStyle/>
          <a:p>
            <a:pPr algn="l">
              <a:lnSpc>
                <a:spcPts val="4320"/>
              </a:lnSpc>
            </a:pPr>
            <a:r>
              <a:rPr lang="en-US" sz="2200" b="1" dirty="0">
                <a:solidFill>
                  <a:srgbClr val="346656"/>
                </a:solidFill>
                <a:latin typeface="Aptos"/>
                <a:ea typeface="Aptos"/>
                <a:cs typeface="Aptos"/>
                <a:sym typeface="Aptos"/>
              </a:rPr>
              <a:t>Our Objective: A Virtual Sensor Replica</a:t>
            </a:r>
          </a:p>
        </p:txBody>
      </p:sp>
      <p:sp>
        <p:nvSpPr>
          <p:cNvPr id="27" name="TextBox 26">
            <a:extLst>
              <a:ext uri="{FF2B5EF4-FFF2-40B4-BE49-F238E27FC236}">
                <a16:creationId xmlns:a16="http://schemas.microsoft.com/office/drawing/2014/main" id="{37BB385E-105E-F031-E3C0-CE5B855E4F44}"/>
              </a:ext>
            </a:extLst>
          </p:cNvPr>
          <p:cNvSpPr txBox="1"/>
          <p:nvPr/>
        </p:nvSpPr>
        <p:spPr>
          <a:xfrm>
            <a:off x="1864642" y="5372100"/>
            <a:ext cx="6590254" cy="3350854"/>
          </a:xfrm>
          <a:prstGeom prst="rect">
            <a:avLst/>
          </a:prstGeom>
          <a:noFill/>
        </p:spPr>
        <p:txBody>
          <a:bodyPr wrap="square">
            <a:spAutoFit/>
          </a:bodyPr>
          <a:lstStyle/>
          <a:p>
            <a:pPr marL="583953" lvl="1" indent="-291977">
              <a:lnSpc>
                <a:spcPts val="3245"/>
              </a:lnSpc>
              <a:buFont typeface="Arial"/>
              <a:buChar char="•"/>
            </a:pPr>
            <a:r>
              <a:rPr lang="en-US" sz="2200" b="1" dirty="0">
                <a:solidFill>
                  <a:srgbClr val="000000"/>
                </a:solidFill>
                <a:latin typeface="Aptos"/>
                <a:ea typeface="Aptos"/>
                <a:cs typeface="Aptos"/>
                <a:sym typeface="Aptos"/>
              </a:rPr>
              <a:t>Goal</a:t>
            </a:r>
            <a:r>
              <a:rPr lang="en-US" sz="2200" dirty="0">
                <a:solidFill>
                  <a:srgbClr val="000000"/>
                </a:solidFill>
                <a:latin typeface="Aptos"/>
                <a:ea typeface="Aptos"/>
                <a:cs typeface="Aptos"/>
                <a:sym typeface="Aptos"/>
              </a:rPr>
              <a:t>: </a:t>
            </a:r>
          </a:p>
          <a:p>
            <a:pPr marL="1041153" lvl="2" indent="-291977">
              <a:lnSpc>
                <a:spcPts val="3245"/>
              </a:lnSpc>
              <a:buFont typeface="Arial"/>
              <a:buChar char="•"/>
            </a:pPr>
            <a:r>
              <a:rPr lang="en-US" sz="2200" dirty="0">
                <a:solidFill>
                  <a:srgbClr val="000000"/>
                </a:solidFill>
                <a:latin typeface="Aptos"/>
                <a:ea typeface="Aptos"/>
                <a:cs typeface="Aptos"/>
                <a:sym typeface="Aptos"/>
              </a:rPr>
              <a:t>To create synthetic, physical spectra aware virtual replicas of AVIRIS-NG hyperspectral images </a:t>
            </a:r>
          </a:p>
          <a:p>
            <a:pPr marL="583953" lvl="1" indent="-291977">
              <a:lnSpc>
                <a:spcPts val="3245"/>
              </a:lnSpc>
              <a:buFont typeface="Arial"/>
              <a:buChar char="•"/>
            </a:pPr>
            <a:r>
              <a:rPr lang="en-US" sz="2200" b="1" dirty="0">
                <a:solidFill>
                  <a:srgbClr val="000000"/>
                </a:solidFill>
                <a:latin typeface="Aptos"/>
                <a:ea typeface="Aptos"/>
                <a:cs typeface="Aptos"/>
                <a:sym typeface="Aptos"/>
              </a:rPr>
              <a:t>Impact</a:t>
            </a:r>
            <a:r>
              <a:rPr lang="en-US" sz="2200" dirty="0">
                <a:solidFill>
                  <a:srgbClr val="000000"/>
                </a:solidFill>
                <a:latin typeface="Aptos"/>
                <a:ea typeface="Aptos"/>
                <a:cs typeface="Aptos"/>
                <a:sym typeface="Aptos"/>
              </a:rPr>
              <a:t>: </a:t>
            </a:r>
          </a:p>
          <a:p>
            <a:pPr marL="1041153" lvl="2" indent="-291977">
              <a:lnSpc>
                <a:spcPts val="3245"/>
              </a:lnSpc>
              <a:buFont typeface="Arial"/>
              <a:buChar char="•"/>
            </a:pPr>
            <a:r>
              <a:rPr lang="en-US" sz="2200" dirty="0">
                <a:solidFill>
                  <a:srgbClr val="000000"/>
                </a:solidFill>
                <a:latin typeface="Aptos"/>
                <a:ea typeface="Aptos"/>
                <a:cs typeface="Aptos"/>
                <a:sym typeface="Aptos"/>
              </a:rPr>
              <a:t>efficient simulation and analysis of sensor performance for wide variety of environment applications</a:t>
            </a:r>
          </a:p>
        </p:txBody>
      </p:sp>
      <p:sp>
        <p:nvSpPr>
          <p:cNvPr id="35" name="TextBox 34">
            <a:extLst>
              <a:ext uri="{FF2B5EF4-FFF2-40B4-BE49-F238E27FC236}">
                <a16:creationId xmlns:a16="http://schemas.microsoft.com/office/drawing/2014/main" id="{9A9970B1-8BEC-6CA8-7F20-A2D27CF1D25D}"/>
              </a:ext>
            </a:extLst>
          </p:cNvPr>
          <p:cNvSpPr txBox="1"/>
          <p:nvPr/>
        </p:nvSpPr>
        <p:spPr>
          <a:xfrm>
            <a:off x="13109355" y="5295900"/>
            <a:ext cx="9326880" cy="369332"/>
          </a:xfrm>
          <a:prstGeom prst="rect">
            <a:avLst/>
          </a:prstGeom>
          <a:noFill/>
        </p:spPr>
        <p:txBody>
          <a:bodyPr wrap="square">
            <a:spAutoFit/>
          </a:bodyPr>
          <a:lstStyle/>
          <a:p>
            <a:r>
              <a:rPr lang="en-US" dirty="0"/>
              <a:t>Flight mission for AVIRIS-NG</a:t>
            </a:r>
          </a:p>
        </p:txBody>
      </p:sp>
      <p:pic>
        <p:nvPicPr>
          <p:cNvPr id="28" name="Picture 27" descr="A plane flying over a layer of land&#10;&#10;AI-generated content may be incorrect.">
            <a:extLst>
              <a:ext uri="{FF2B5EF4-FFF2-40B4-BE49-F238E27FC236}">
                <a16:creationId xmlns:a16="http://schemas.microsoft.com/office/drawing/2014/main" id="{C30904F8-6BB0-F2C5-6500-5285539E24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52182" y="1204434"/>
            <a:ext cx="7329625" cy="4122914"/>
          </a:xfrm>
          <a:prstGeom prst="rect">
            <a:avLst/>
          </a:prstGeom>
        </p:spPr>
      </p:pic>
      <p:pic>
        <p:nvPicPr>
          <p:cNvPr id="29" name="Picture 28" descr="A colorful image of a map&#10;&#10;AI-generated content may be incorrect.">
            <a:extLst>
              <a:ext uri="{FF2B5EF4-FFF2-40B4-BE49-F238E27FC236}">
                <a16:creationId xmlns:a16="http://schemas.microsoft.com/office/drawing/2014/main" id="{9A00A974-5412-F2DA-E7E9-361354C205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65434" y="5890745"/>
            <a:ext cx="3449455" cy="3291355"/>
          </a:xfrm>
          <a:prstGeom prst="rect">
            <a:avLst/>
          </a:prstGeom>
        </p:spPr>
      </p:pic>
      <p:sp>
        <p:nvSpPr>
          <p:cNvPr id="31" name="TextBox 30">
            <a:extLst>
              <a:ext uri="{FF2B5EF4-FFF2-40B4-BE49-F238E27FC236}">
                <a16:creationId xmlns:a16="http://schemas.microsoft.com/office/drawing/2014/main" id="{91AD6603-D6B4-CB4F-276C-810B510D5008}"/>
              </a:ext>
            </a:extLst>
          </p:cNvPr>
          <p:cNvSpPr txBox="1"/>
          <p:nvPr/>
        </p:nvSpPr>
        <p:spPr>
          <a:xfrm>
            <a:off x="11277600" y="9171434"/>
            <a:ext cx="12076042" cy="369332"/>
          </a:xfrm>
          <a:prstGeom prst="rect">
            <a:avLst/>
          </a:prstGeom>
          <a:noFill/>
        </p:spPr>
        <p:txBody>
          <a:bodyPr wrap="square">
            <a:spAutoFit/>
          </a:bodyPr>
          <a:lstStyle/>
          <a:p>
            <a:r>
              <a:rPr lang="en-US" sz="1800" dirty="0"/>
              <a:t>Virtual Replica</a:t>
            </a:r>
          </a:p>
        </p:txBody>
      </p:sp>
      <p:sp>
        <p:nvSpPr>
          <p:cNvPr id="32" name="Freeform 14">
            <a:extLst>
              <a:ext uri="{FF2B5EF4-FFF2-40B4-BE49-F238E27FC236}">
                <a16:creationId xmlns:a16="http://schemas.microsoft.com/office/drawing/2014/main" id="{F90BD391-1629-0F27-38F1-F1E06C3C667C}"/>
              </a:ext>
            </a:extLst>
          </p:cNvPr>
          <p:cNvSpPr/>
          <p:nvPr/>
        </p:nvSpPr>
        <p:spPr>
          <a:xfrm>
            <a:off x="1948711" y="1925242"/>
            <a:ext cx="6590254" cy="1865077"/>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4" name="Freeform 14">
            <a:extLst>
              <a:ext uri="{FF2B5EF4-FFF2-40B4-BE49-F238E27FC236}">
                <a16:creationId xmlns:a16="http://schemas.microsoft.com/office/drawing/2014/main" id="{2434C5AA-961B-132F-1473-A9679FB05DA1}"/>
              </a:ext>
            </a:extLst>
          </p:cNvPr>
          <p:cNvSpPr/>
          <p:nvPr/>
        </p:nvSpPr>
        <p:spPr>
          <a:xfrm>
            <a:off x="2020346" y="4848447"/>
            <a:ext cx="6590254" cy="412351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6" name="Freeform 14">
            <a:extLst>
              <a:ext uri="{FF2B5EF4-FFF2-40B4-BE49-F238E27FC236}">
                <a16:creationId xmlns:a16="http://schemas.microsoft.com/office/drawing/2014/main" id="{DA68167D-9363-5B3A-6DFA-ADBCB94B51D4}"/>
              </a:ext>
            </a:extLst>
          </p:cNvPr>
          <p:cNvSpPr/>
          <p:nvPr/>
        </p:nvSpPr>
        <p:spPr>
          <a:xfrm>
            <a:off x="10189200" y="1124370"/>
            <a:ext cx="7870200" cy="4573730"/>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8" name="Freeform 14">
            <a:extLst>
              <a:ext uri="{FF2B5EF4-FFF2-40B4-BE49-F238E27FC236}">
                <a16:creationId xmlns:a16="http://schemas.microsoft.com/office/drawing/2014/main" id="{98FA93C9-A831-2296-2420-0AF3EF248AAC}"/>
              </a:ext>
            </a:extLst>
          </p:cNvPr>
          <p:cNvSpPr/>
          <p:nvPr/>
        </p:nvSpPr>
        <p:spPr>
          <a:xfrm>
            <a:off x="10201266" y="5778164"/>
            <a:ext cx="3971934" cy="3703243"/>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052" y="-48645"/>
            <a:ext cx="18280598" cy="10282836"/>
            <a:chOff x="0" y="0"/>
            <a:chExt cx="24374130" cy="13710448"/>
          </a:xfrm>
        </p:grpSpPr>
        <p:sp>
          <p:nvSpPr>
            <p:cNvPr id="3" name="Freeform 3"/>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p:cNvGrpSpPr>
            <a:grpSpLocks noChangeAspect="1"/>
          </p:cNvGrpSpPr>
          <p:nvPr/>
        </p:nvGrpSpPr>
        <p:grpSpPr>
          <a:xfrm>
            <a:off x="-8650" y="-39120"/>
            <a:ext cx="2141142" cy="10277481"/>
            <a:chOff x="0" y="0"/>
            <a:chExt cx="2854856" cy="13703308"/>
          </a:xfrm>
        </p:grpSpPr>
        <p:sp>
          <p:nvSpPr>
            <p:cNvPr id="5" name="Freeform 5"/>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p:cNvGrpSpPr/>
          <p:nvPr/>
        </p:nvGrpSpPr>
        <p:grpSpPr>
          <a:xfrm>
            <a:off x="-9525" y="9525000"/>
            <a:ext cx="18307050" cy="771525"/>
            <a:chOff x="0" y="0"/>
            <a:chExt cx="24409400" cy="1028700"/>
          </a:xfrm>
        </p:grpSpPr>
        <p:sp>
          <p:nvSpPr>
            <p:cNvPr id="7" name="Freeform 7"/>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p:cNvGrpSpPr>
            <a:grpSpLocks noChangeAspect="1"/>
          </p:cNvGrpSpPr>
          <p:nvPr/>
        </p:nvGrpSpPr>
        <p:grpSpPr>
          <a:xfrm>
            <a:off x="13274347" y="9694587"/>
            <a:ext cx="4442153" cy="442912"/>
            <a:chOff x="0" y="0"/>
            <a:chExt cx="5922870" cy="590550"/>
          </a:xfrm>
        </p:grpSpPr>
        <p:sp>
          <p:nvSpPr>
            <p:cNvPr id="10" name="Freeform 10"/>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p:cNvGrpSpPr/>
          <p:nvPr/>
        </p:nvGrpSpPr>
        <p:grpSpPr>
          <a:xfrm>
            <a:off x="1999395" y="-395133"/>
            <a:ext cx="15773400" cy="1988344"/>
            <a:chOff x="0" y="0"/>
            <a:chExt cx="21031200" cy="2651126"/>
          </a:xfrm>
        </p:grpSpPr>
        <p:sp>
          <p:nvSpPr>
            <p:cNvPr id="19" name="Freeform 19"/>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p:cNvSpPr txBox="1"/>
          <p:nvPr/>
        </p:nvSpPr>
        <p:spPr>
          <a:xfrm>
            <a:off x="1999395" y="2153054"/>
            <a:ext cx="8234721" cy="6548524"/>
          </a:xfrm>
          <a:prstGeom prst="rect">
            <a:avLst/>
          </a:prstGeom>
        </p:spPr>
        <p:txBody>
          <a:bodyPr wrap="square" lIns="0" tIns="0" rIns="0" bIns="0" rtlCol="0" anchor="t">
            <a:spAutoFit/>
          </a:bodyPr>
          <a:lstStyle/>
          <a:p>
            <a:pPr marL="583953" lvl="1" indent="-291977" algn="l">
              <a:lnSpc>
                <a:spcPts val="3245"/>
              </a:lnSpc>
              <a:buFont typeface="Arial"/>
              <a:buChar char="•"/>
            </a:pPr>
            <a:r>
              <a:rPr lang="en-US" sz="2400" dirty="0">
                <a:solidFill>
                  <a:srgbClr val="000000"/>
                </a:solidFill>
                <a:latin typeface="Aptos"/>
                <a:ea typeface="Aptos"/>
                <a:cs typeface="Aptos"/>
                <a:sym typeface="Aptos"/>
              </a:rPr>
              <a:t>NASA’s  Airborne Visible Infrared Imaging Spectrometer - Next Generation (AVIRIS-NG), a push broom spectral mapping system</a:t>
            </a:r>
          </a:p>
          <a:p>
            <a:pPr algn="l">
              <a:lnSpc>
                <a:spcPts val="3245"/>
              </a:lnSpc>
            </a:pPr>
            <a:endParaRPr lang="en-US" sz="2400" dirty="0">
              <a:solidFill>
                <a:srgbClr val="000000"/>
              </a:solidFill>
              <a:latin typeface="Aptos"/>
              <a:ea typeface="Aptos"/>
              <a:cs typeface="Aptos"/>
              <a:sym typeface="Aptos"/>
            </a:endParaRPr>
          </a:p>
          <a:p>
            <a:pPr marL="583953" lvl="1" indent="-291977" algn="l">
              <a:lnSpc>
                <a:spcPts val="3245"/>
              </a:lnSpc>
              <a:buFont typeface="Arial"/>
              <a:buChar char="•"/>
            </a:pPr>
            <a:r>
              <a:rPr lang="en-US" sz="2400" dirty="0">
                <a:solidFill>
                  <a:srgbClr val="000000"/>
                </a:solidFill>
                <a:latin typeface="Aptos"/>
                <a:ea typeface="Aptos"/>
                <a:cs typeface="Aptos"/>
                <a:sym typeface="Aptos"/>
              </a:rPr>
              <a:t>wavelength range from 380 nanometer (nm) to 2510 nm , </a:t>
            </a:r>
            <a:r>
              <a:rPr lang="en-US" sz="2400" b="1" dirty="0">
                <a:solidFill>
                  <a:srgbClr val="000000"/>
                </a:solidFill>
                <a:latin typeface="Aptos"/>
                <a:ea typeface="Aptos"/>
                <a:cs typeface="Aptos"/>
                <a:sym typeface="Aptos"/>
              </a:rPr>
              <a:t>5 nm spectral resolution</a:t>
            </a:r>
            <a:r>
              <a:rPr lang="en-US" sz="2400" dirty="0">
                <a:solidFill>
                  <a:srgbClr val="000000"/>
                </a:solidFill>
                <a:latin typeface="Aptos"/>
                <a:ea typeface="Aptos"/>
                <a:cs typeface="Aptos"/>
                <a:sym typeface="Aptos"/>
              </a:rPr>
              <a:t>,  425 bands.</a:t>
            </a:r>
          </a:p>
          <a:p>
            <a:pPr algn="l">
              <a:lnSpc>
                <a:spcPts val="3245"/>
              </a:lnSpc>
            </a:pPr>
            <a:endParaRPr lang="en-US" sz="2400" dirty="0">
              <a:solidFill>
                <a:srgbClr val="000000"/>
              </a:solidFill>
              <a:latin typeface="Aptos"/>
              <a:ea typeface="Aptos"/>
              <a:cs typeface="Aptos"/>
              <a:sym typeface="Aptos"/>
            </a:endParaRPr>
          </a:p>
          <a:p>
            <a:pPr marL="583953" lvl="1" indent="-291977" algn="l">
              <a:lnSpc>
                <a:spcPts val="3245"/>
              </a:lnSpc>
              <a:buFont typeface="Arial"/>
              <a:buChar char="•"/>
            </a:pPr>
            <a:r>
              <a:rPr lang="en-US" sz="2400" dirty="0">
                <a:solidFill>
                  <a:srgbClr val="000000"/>
                </a:solidFill>
                <a:latin typeface="Aptos"/>
                <a:ea typeface="Aptos"/>
                <a:cs typeface="Aptos"/>
                <a:sym typeface="Aptos"/>
              </a:rPr>
              <a:t> The spatial resolution is </a:t>
            </a:r>
            <a:r>
              <a:rPr lang="en-US" sz="2400" b="1" dirty="0">
                <a:solidFill>
                  <a:srgbClr val="000000"/>
                </a:solidFill>
                <a:latin typeface="Aptos"/>
                <a:ea typeface="Aptos"/>
                <a:cs typeface="Aptos"/>
                <a:sym typeface="Aptos"/>
              </a:rPr>
              <a:t>3 to 8 meter.</a:t>
            </a:r>
          </a:p>
          <a:p>
            <a:pPr algn="l">
              <a:lnSpc>
                <a:spcPts val="3245"/>
              </a:lnSpc>
            </a:pPr>
            <a:endParaRPr lang="en-US" sz="2400" dirty="0">
              <a:solidFill>
                <a:srgbClr val="000000"/>
              </a:solidFill>
              <a:latin typeface="Aptos"/>
              <a:ea typeface="Aptos"/>
              <a:cs typeface="Aptos"/>
              <a:sym typeface="Aptos"/>
            </a:endParaRPr>
          </a:p>
          <a:p>
            <a:pPr marL="583953" lvl="1" indent="-291977" algn="l">
              <a:lnSpc>
                <a:spcPts val="3245"/>
              </a:lnSpc>
              <a:buFont typeface="Arial"/>
              <a:buChar char="•"/>
            </a:pPr>
            <a:r>
              <a:rPr lang="en-US" sz="2400" dirty="0">
                <a:solidFill>
                  <a:srgbClr val="000000"/>
                </a:solidFill>
                <a:latin typeface="Aptos"/>
                <a:ea typeface="Aptos"/>
                <a:cs typeface="Aptos"/>
                <a:sym typeface="Aptos"/>
              </a:rPr>
              <a:t>AVIRIS-NG L2 data [15] is a product that provides</a:t>
            </a:r>
            <a:r>
              <a:rPr lang="en-US" sz="2400" b="1" dirty="0">
                <a:solidFill>
                  <a:srgbClr val="000000"/>
                </a:solidFill>
                <a:latin typeface="Aptos"/>
                <a:ea typeface="Aptos"/>
                <a:cs typeface="Aptos"/>
                <a:sym typeface="Aptos"/>
              </a:rPr>
              <a:t> ortho corrected and atmospherically corrected</a:t>
            </a:r>
            <a:r>
              <a:rPr lang="en-US" sz="2400" dirty="0">
                <a:solidFill>
                  <a:srgbClr val="000000"/>
                </a:solidFill>
                <a:latin typeface="Aptos"/>
                <a:ea typeface="Aptos"/>
                <a:cs typeface="Aptos"/>
                <a:sym typeface="Aptos"/>
              </a:rPr>
              <a:t> surface reflectance data.</a:t>
            </a:r>
          </a:p>
          <a:p>
            <a:pPr algn="l">
              <a:lnSpc>
                <a:spcPts val="3245"/>
              </a:lnSpc>
            </a:pPr>
            <a:endParaRPr lang="en-US" sz="2400" dirty="0">
              <a:solidFill>
                <a:srgbClr val="000000"/>
              </a:solidFill>
              <a:latin typeface="Aptos"/>
              <a:ea typeface="Aptos"/>
              <a:cs typeface="Aptos"/>
              <a:sym typeface="Aptos"/>
            </a:endParaRPr>
          </a:p>
          <a:p>
            <a:pPr marL="583953" lvl="1" indent="-291977" algn="l">
              <a:lnSpc>
                <a:spcPts val="3245"/>
              </a:lnSpc>
              <a:buFont typeface="Arial"/>
              <a:buChar char="•"/>
            </a:pPr>
            <a:r>
              <a:rPr lang="en-US" sz="2400" dirty="0">
                <a:solidFill>
                  <a:srgbClr val="000000"/>
                </a:solidFill>
                <a:latin typeface="Aptos"/>
                <a:ea typeface="Aptos"/>
                <a:cs typeface="Aptos"/>
                <a:sym typeface="Aptos"/>
              </a:rPr>
              <a:t>We use the total of 8 bands, three visible bands (</a:t>
            </a:r>
            <a:r>
              <a:rPr lang="en-US" sz="2400" b="1" dirty="0">
                <a:solidFill>
                  <a:srgbClr val="000000"/>
                </a:solidFill>
                <a:latin typeface="Aptos"/>
                <a:ea typeface="Aptos"/>
                <a:cs typeface="Aptos"/>
                <a:sym typeface="Aptos"/>
              </a:rPr>
              <a:t>460 nm, 550 nm, 640 nm</a:t>
            </a:r>
            <a:r>
              <a:rPr lang="en-US" sz="2400" dirty="0">
                <a:solidFill>
                  <a:srgbClr val="000000"/>
                </a:solidFill>
                <a:latin typeface="Aptos"/>
                <a:ea typeface="Aptos"/>
                <a:cs typeface="Aptos"/>
                <a:sym typeface="Aptos"/>
              </a:rPr>
              <a:t>) , and five shortwave infrared (SWIR) bands (</a:t>
            </a:r>
            <a:r>
              <a:rPr lang="en-US" sz="2400" b="1" dirty="0">
                <a:solidFill>
                  <a:srgbClr val="000000"/>
                </a:solidFill>
                <a:latin typeface="Aptos"/>
                <a:ea typeface="Aptos"/>
                <a:cs typeface="Aptos"/>
                <a:sym typeface="Aptos"/>
              </a:rPr>
              <a:t>2004 nm, 2109 nm, 2310 nm, 2350 nm, 2360 nm)</a:t>
            </a:r>
          </a:p>
        </p:txBody>
      </p:sp>
      <p:sp>
        <p:nvSpPr>
          <p:cNvPr id="23" name="TextBox 23"/>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4</a:t>
            </a:r>
          </a:p>
        </p:txBody>
      </p:sp>
      <p:sp>
        <p:nvSpPr>
          <p:cNvPr id="25" name="TextBox 25"/>
          <p:cNvSpPr txBox="1"/>
          <p:nvPr/>
        </p:nvSpPr>
        <p:spPr>
          <a:xfrm>
            <a:off x="2024382" y="1381417"/>
            <a:ext cx="7119618" cy="54296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AVIRIS-NG</a:t>
            </a:r>
          </a:p>
        </p:txBody>
      </p:sp>
      <p:sp>
        <p:nvSpPr>
          <p:cNvPr id="26" name="TextBox 26"/>
          <p:cNvSpPr txBox="1"/>
          <p:nvPr/>
        </p:nvSpPr>
        <p:spPr>
          <a:xfrm>
            <a:off x="1964263" y="9187225"/>
            <a:ext cx="10565582" cy="161201"/>
          </a:xfrm>
          <a:prstGeom prst="rect">
            <a:avLst/>
          </a:prstGeom>
        </p:spPr>
        <p:txBody>
          <a:bodyPr lIns="0" tIns="0" rIns="0" bIns="0" rtlCol="0" anchor="t">
            <a:spAutoFit/>
          </a:bodyPr>
          <a:lstStyle/>
          <a:p>
            <a:pPr algn="l">
              <a:lnSpc>
                <a:spcPts val="1296"/>
              </a:lnSpc>
              <a:spcBef>
                <a:spcPct val="0"/>
              </a:spcBef>
            </a:pPr>
            <a:r>
              <a:rPr lang="en-US" sz="1200" i="1">
                <a:solidFill>
                  <a:srgbClr val="000000"/>
                </a:solidFill>
                <a:latin typeface="Aptos Italics"/>
                <a:ea typeface="Aptos Italics"/>
                <a:cs typeface="Aptos Italics"/>
                <a:sym typeface="Aptos Italics"/>
              </a:rPr>
              <a:t>[15]  ORNL DAAC. “AVIRIS-NG L2 Surface Reflectance Data Product.” URL: https://daac.ornl.gov/AVIRIS/guides/AVIRIS-NG_L2_Reflectance.html.</a:t>
            </a:r>
          </a:p>
        </p:txBody>
      </p:sp>
      <p:pic>
        <p:nvPicPr>
          <p:cNvPr id="38" name="Picture 37" descr="A close-up of a computer screen&#10;&#10;AI-generated content may be incorrect.">
            <a:extLst>
              <a:ext uri="{FF2B5EF4-FFF2-40B4-BE49-F238E27FC236}">
                <a16:creationId xmlns:a16="http://schemas.microsoft.com/office/drawing/2014/main" id="{C9D070FB-ED92-C6A2-B975-CEC5E9332F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14943" y="1242185"/>
            <a:ext cx="7322978" cy="4841682"/>
          </a:xfrm>
          <a:prstGeom prst="rect">
            <a:avLst/>
          </a:prstGeom>
        </p:spPr>
      </p:pic>
      <p:pic>
        <p:nvPicPr>
          <p:cNvPr id="40" name="Picture 39" descr="A group of people standing next to a plane&#10;&#10;AI-generated content may be incorrect.">
            <a:extLst>
              <a:ext uri="{FF2B5EF4-FFF2-40B4-BE49-F238E27FC236}">
                <a16:creationId xmlns:a16="http://schemas.microsoft.com/office/drawing/2014/main" id="{4E6664E9-6473-3FA6-D512-14AC9A2D83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600" y="6192673"/>
            <a:ext cx="3547224" cy="2664161"/>
          </a:xfrm>
          <a:prstGeom prst="rect">
            <a:avLst/>
          </a:prstGeom>
        </p:spPr>
      </p:pic>
      <p:pic>
        <p:nvPicPr>
          <p:cNvPr id="42" name="Picture 41" descr="A person wearing headphones and talking on a headset&#10;&#10;AI-generated content may be incorrect.">
            <a:extLst>
              <a:ext uri="{FF2B5EF4-FFF2-40B4-BE49-F238E27FC236}">
                <a16:creationId xmlns:a16="http://schemas.microsoft.com/office/drawing/2014/main" id="{5D97919D-12D1-53A8-1C42-E441DBF7F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630400" y="6263886"/>
            <a:ext cx="3435857" cy="2592948"/>
          </a:xfrm>
          <a:prstGeom prst="rect">
            <a:avLst/>
          </a:prstGeom>
        </p:spPr>
      </p:pic>
      <p:sp>
        <p:nvSpPr>
          <p:cNvPr id="44" name="TextBox 43">
            <a:extLst>
              <a:ext uri="{FF2B5EF4-FFF2-40B4-BE49-F238E27FC236}">
                <a16:creationId xmlns:a16="http://schemas.microsoft.com/office/drawing/2014/main" id="{F2263851-0AE2-92C2-44B2-CEB4F46ACEB8}"/>
              </a:ext>
            </a:extLst>
          </p:cNvPr>
          <p:cNvSpPr txBox="1"/>
          <p:nvPr/>
        </p:nvSpPr>
        <p:spPr>
          <a:xfrm>
            <a:off x="16047720" y="8953500"/>
            <a:ext cx="10393680" cy="369332"/>
          </a:xfrm>
          <a:prstGeom prst="rect">
            <a:avLst/>
          </a:prstGeom>
          <a:noFill/>
        </p:spPr>
        <p:txBody>
          <a:bodyPr wrap="square">
            <a:spAutoFit/>
          </a:bodyPr>
          <a:lstStyle/>
          <a:p>
            <a:r>
              <a:rPr lang="en-US" sz="1800" b="0" i="0" u="none" strike="noStrike" dirty="0">
                <a:effectLst/>
                <a:latin typeface="Aptos" panose="020B0004020202020204" pitchFamily="34" charset="0"/>
              </a:rPr>
              <a:t>Image Credit: </a:t>
            </a:r>
            <a:r>
              <a:rPr lang="en-US" dirty="0">
                <a:latin typeface="Aptos" panose="020B0004020202020204" pitchFamily="34" charset="0"/>
              </a:rPr>
              <a:t>NASA</a:t>
            </a:r>
            <a:endParaRPr lang="en-US" dirty="0"/>
          </a:p>
        </p:txBody>
      </p:sp>
      <p:sp>
        <p:nvSpPr>
          <p:cNvPr id="27" name="Freeform 14">
            <a:extLst>
              <a:ext uri="{FF2B5EF4-FFF2-40B4-BE49-F238E27FC236}">
                <a16:creationId xmlns:a16="http://schemas.microsoft.com/office/drawing/2014/main" id="{D95E1B2D-040A-06F3-4A4A-B20775A434BE}"/>
              </a:ext>
            </a:extLst>
          </p:cNvPr>
          <p:cNvSpPr/>
          <p:nvPr/>
        </p:nvSpPr>
        <p:spPr>
          <a:xfrm>
            <a:off x="2142614" y="1894197"/>
            <a:ext cx="8272003" cy="6858073"/>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8" name="Freeform 14">
            <a:extLst>
              <a:ext uri="{FF2B5EF4-FFF2-40B4-BE49-F238E27FC236}">
                <a16:creationId xmlns:a16="http://schemas.microsoft.com/office/drawing/2014/main" id="{6B7824CC-2999-7D31-43E7-4BAD74A791D2}"/>
              </a:ext>
            </a:extLst>
          </p:cNvPr>
          <p:cNvSpPr/>
          <p:nvPr/>
        </p:nvSpPr>
        <p:spPr>
          <a:xfrm>
            <a:off x="10703894" y="1160202"/>
            <a:ext cx="7479859" cy="7807570"/>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EDF3-E96F-F4D6-A9EA-C059572F3F3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C6410C5-7B68-C520-903B-2193D9838E3B}"/>
              </a:ext>
            </a:extLst>
          </p:cNvPr>
          <p:cNvGrpSpPr>
            <a:grpSpLocks noChangeAspect="1"/>
          </p:cNvGrpSpPr>
          <p:nvPr/>
        </p:nvGrpSpPr>
        <p:grpSpPr>
          <a:xfrm>
            <a:off x="16052" y="-48645"/>
            <a:ext cx="18280598" cy="10282836"/>
            <a:chOff x="0" y="0"/>
            <a:chExt cx="24374130" cy="13710448"/>
          </a:xfrm>
        </p:grpSpPr>
        <p:sp>
          <p:nvSpPr>
            <p:cNvPr id="3" name="Freeform 3">
              <a:extLst>
                <a:ext uri="{FF2B5EF4-FFF2-40B4-BE49-F238E27FC236}">
                  <a16:creationId xmlns:a16="http://schemas.microsoft.com/office/drawing/2014/main" id="{D8415901-61FE-A636-58F3-69C2C387D9A2}"/>
                </a:ext>
              </a:extLst>
            </p:cNvPr>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a:extLst>
              <a:ext uri="{FF2B5EF4-FFF2-40B4-BE49-F238E27FC236}">
                <a16:creationId xmlns:a16="http://schemas.microsoft.com/office/drawing/2014/main" id="{C37A0CCF-B6FA-7798-B6B2-1D8A5AC4F868}"/>
              </a:ext>
            </a:extLst>
          </p:cNvPr>
          <p:cNvGrpSpPr>
            <a:grpSpLocks noChangeAspect="1"/>
          </p:cNvGrpSpPr>
          <p:nvPr/>
        </p:nvGrpSpPr>
        <p:grpSpPr>
          <a:xfrm>
            <a:off x="-8650" y="-39120"/>
            <a:ext cx="2141142" cy="10277481"/>
            <a:chOff x="0" y="0"/>
            <a:chExt cx="2854856" cy="13703308"/>
          </a:xfrm>
        </p:grpSpPr>
        <p:sp>
          <p:nvSpPr>
            <p:cNvPr id="5" name="Freeform 5">
              <a:extLst>
                <a:ext uri="{FF2B5EF4-FFF2-40B4-BE49-F238E27FC236}">
                  <a16:creationId xmlns:a16="http://schemas.microsoft.com/office/drawing/2014/main" id="{A8EEA314-782B-332C-2760-C8E2CCBADFD7}"/>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7EEB457C-2559-49D4-E416-AB4EC7325755}"/>
              </a:ext>
            </a:extLst>
          </p:cNvPr>
          <p:cNvGrpSpPr/>
          <p:nvPr/>
        </p:nvGrpSpPr>
        <p:grpSpPr>
          <a:xfrm>
            <a:off x="-9525" y="9525000"/>
            <a:ext cx="18307050" cy="771525"/>
            <a:chOff x="0" y="0"/>
            <a:chExt cx="24409400" cy="1028700"/>
          </a:xfrm>
        </p:grpSpPr>
        <p:sp>
          <p:nvSpPr>
            <p:cNvPr id="7" name="Freeform 7">
              <a:extLst>
                <a:ext uri="{FF2B5EF4-FFF2-40B4-BE49-F238E27FC236}">
                  <a16:creationId xmlns:a16="http://schemas.microsoft.com/office/drawing/2014/main" id="{1CD0DBDB-EDD4-84AA-8E1C-B57358300681}"/>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FF2EECF8-CBCE-55C2-71B5-6BF373C4026C}"/>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0D6E9783-C119-55D5-2522-43040D411984}"/>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DD5E7655-FE24-0946-15F6-61C15E1FD466}"/>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75B4F50D-24F1-4777-444E-CA38A997EEC7}"/>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A79D555B-65D5-9435-2B00-3B49950C7273}"/>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989A2246-42C3-4BA0-76DB-04E2D979FBCF}"/>
              </a:ext>
            </a:extLst>
          </p:cNvPr>
          <p:cNvGrpSpPr>
            <a:grpSpLocks noChangeAspect="1"/>
          </p:cNvGrpSpPr>
          <p:nvPr/>
        </p:nvGrpSpPr>
        <p:grpSpPr>
          <a:xfrm>
            <a:off x="4670717" y="9540327"/>
            <a:ext cx="2042937" cy="746673"/>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734BF217-E949-73E3-852D-A05F7996CCF8}"/>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8A0D814-D1AB-24E9-D945-0B7BCE6ED252}"/>
              </a:ext>
            </a:extLst>
          </p:cNvPr>
          <p:cNvGrpSpPr>
            <a:grpSpLocks noChangeAspect="1"/>
          </p:cNvGrpSpPr>
          <p:nvPr/>
        </p:nvGrpSpPr>
        <p:grpSpPr>
          <a:xfrm>
            <a:off x="2083529" y="9525000"/>
            <a:ext cx="2056235" cy="743138"/>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39F5650C-CA62-1A6D-DA26-1131F8040A79}"/>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2C3DFE90-7FCE-4DA9-0B10-9B29F085653D}"/>
              </a:ext>
            </a:extLst>
          </p:cNvPr>
          <p:cNvSpPr/>
          <p:nvPr/>
        </p:nvSpPr>
        <p:spPr>
          <a:xfrm>
            <a:off x="7247054" y="9548811"/>
            <a:ext cx="1642630" cy="742045"/>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26535C47-7E9B-7EEC-EE59-42F5E6E41DCC}"/>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E5019D97-BB15-4A7A-CA5E-58A186E7F9D7}"/>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BEB70645-7636-0BB5-89AA-CC5F7097549C}"/>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8B4AE562-B273-F5D7-2B62-56D4EB194147}"/>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9D02845B-2343-ABEA-694A-F7A00CC0872A}"/>
              </a:ext>
            </a:extLst>
          </p:cNvPr>
          <p:cNvSpPr txBox="1"/>
          <p:nvPr/>
        </p:nvSpPr>
        <p:spPr>
          <a:xfrm>
            <a:off x="1999395" y="2153052"/>
            <a:ext cx="5773006" cy="6958893"/>
          </a:xfrm>
          <a:prstGeom prst="rect">
            <a:avLst/>
          </a:prstGeom>
        </p:spPr>
        <p:txBody>
          <a:bodyPr wrap="square" lIns="0" tIns="0" rIns="0" bIns="0" rtlCol="0" anchor="t">
            <a:spAutoFit/>
          </a:bodyPr>
          <a:lstStyle/>
          <a:p>
            <a:pPr marL="583953" lvl="1" indent="-291977">
              <a:lnSpc>
                <a:spcPts val="3245"/>
              </a:lnSpc>
              <a:buFont typeface="Arial"/>
              <a:buChar char="•"/>
            </a:pPr>
            <a:r>
              <a:rPr lang="en-US" sz="2400" dirty="0">
                <a:solidFill>
                  <a:srgbClr val="000000"/>
                </a:solidFill>
                <a:latin typeface="Aptos"/>
                <a:ea typeface="Aptos"/>
                <a:cs typeface="Aptos"/>
                <a:sym typeface="Aptos"/>
              </a:rPr>
              <a:t>United States Geological Survey (USGS) spectral library version 7b [16] provides the spectral signatures for 7 different classes.</a:t>
            </a:r>
          </a:p>
          <a:p>
            <a:pPr marL="291976" lvl="1">
              <a:lnSpc>
                <a:spcPts val="3245"/>
              </a:lnSpc>
            </a:pPr>
            <a:endParaRPr lang="en-US" sz="2400" dirty="0">
              <a:solidFill>
                <a:srgbClr val="000000"/>
              </a:solidFill>
              <a:latin typeface="Aptos"/>
              <a:ea typeface="Aptos"/>
              <a:cs typeface="Aptos"/>
              <a:sym typeface="Aptos"/>
            </a:endParaRPr>
          </a:p>
          <a:p>
            <a:pPr marL="583953" lvl="1" indent="-291977">
              <a:lnSpc>
                <a:spcPts val="3245"/>
              </a:lnSpc>
              <a:buFont typeface="Arial"/>
              <a:buChar char="•"/>
            </a:pPr>
            <a:r>
              <a:rPr lang="en-US" sz="2400" dirty="0">
                <a:solidFill>
                  <a:srgbClr val="000000"/>
                </a:solidFill>
                <a:latin typeface="Aptos"/>
                <a:ea typeface="Aptos"/>
                <a:cs typeface="Aptos"/>
                <a:sym typeface="Aptos"/>
              </a:rPr>
              <a:t>Based on the geography, vegetation, landscape, roads and buildings and other site features, 75 types of materials. </a:t>
            </a:r>
          </a:p>
          <a:p>
            <a:pPr marL="291976" lvl="1">
              <a:lnSpc>
                <a:spcPts val="3245"/>
              </a:lnSpc>
            </a:pPr>
            <a:endParaRPr lang="en-US" sz="2400" dirty="0">
              <a:solidFill>
                <a:srgbClr val="000000"/>
              </a:solidFill>
              <a:latin typeface="Aptos"/>
              <a:ea typeface="Aptos"/>
              <a:cs typeface="Aptos"/>
              <a:sym typeface="Aptos"/>
            </a:endParaRPr>
          </a:p>
          <a:p>
            <a:pPr marL="583953" lvl="1" indent="-291977" algn="l">
              <a:lnSpc>
                <a:spcPts val="3245"/>
              </a:lnSpc>
              <a:buFont typeface="Arial"/>
              <a:buChar char="•"/>
            </a:pPr>
            <a:r>
              <a:rPr lang="en-US" sz="2400" dirty="0">
                <a:solidFill>
                  <a:srgbClr val="000000"/>
                </a:solidFill>
                <a:latin typeface="Aptos"/>
                <a:ea typeface="Aptos"/>
                <a:cs typeface="Aptos"/>
                <a:sym typeface="Aptos"/>
              </a:rPr>
              <a:t> 10 different desert vegetation and hydrocarbons including methane, ethane, propane, etc. </a:t>
            </a:r>
          </a:p>
          <a:p>
            <a:pPr algn="l">
              <a:lnSpc>
                <a:spcPts val="3245"/>
              </a:lnSpc>
            </a:pPr>
            <a:endParaRPr lang="en-US" sz="2400" dirty="0">
              <a:solidFill>
                <a:srgbClr val="000000"/>
              </a:solidFill>
              <a:latin typeface="Aptos"/>
              <a:ea typeface="Aptos"/>
              <a:cs typeface="Aptos"/>
              <a:sym typeface="Aptos"/>
            </a:endParaRPr>
          </a:p>
          <a:p>
            <a:pPr marL="583953" lvl="1" indent="-291977">
              <a:lnSpc>
                <a:spcPts val="3245"/>
              </a:lnSpc>
              <a:buFont typeface="Arial"/>
              <a:buChar char="•"/>
            </a:pPr>
            <a:r>
              <a:rPr lang="en-US" sz="2400" dirty="0">
                <a:solidFill>
                  <a:srgbClr val="000000"/>
                </a:solidFill>
                <a:latin typeface="Aptos"/>
                <a:ea typeface="Aptos"/>
                <a:cs typeface="Aptos"/>
                <a:sym typeface="Aptos"/>
              </a:rPr>
              <a:t>Reflectance signatures </a:t>
            </a:r>
            <a:r>
              <a:rPr lang="en-US" sz="2400" b="1" dirty="0">
                <a:solidFill>
                  <a:srgbClr val="000000"/>
                </a:solidFill>
                <a:latin typeface="Aptos"/>
                <a:ea typeface="Aptos"/>
                <a:cs typeface="Aptos"/>
                <a:sym typeface="Aptos"/>
              </a:rPr>
              <a:t>are linearly interpolated across 8 bands </a:t>
            </a:r>
            <a:r>
              <a:rPr lang="en-US" sz="2400" dirty="0">
                <a:solidFill>
                  <a:srgbClr val="000000"/>
                </a:solidFill>
                <a:latin typeface="Aptos"/>
                <a:ea typeface="Aptos"/>
                <a:cs typeface="Aptos"/>
                <a:sym typeface="Aptos"/>
              </a:rPr>
              <a:t>of the AVIRIS-NG images</a:t>
            </a:r>
          </a:p>
        </p:txBody>
      </p:sp>
      <p:sp>
        <p:nvSpPr>
          <p:cNvPr id="23" name="TextBox 23">
            <a:extLst>
              <a:ext uri="{FF2B5EF4-FFF2-40B4-BE49-F238E27FC236}">
                <a16:creationId xmlns:a16="http://schemas.microsoft.com/office/drawing/2014/main" id="{0B6A2E21-55D2-1F0D-2883-5631C7C8837B}"/>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A9049DDB-DB50-1EB6-D4AF-97E2CD30A6C7}"/>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5</a:t>
            </a:r>
          </a:p>
        </p:txBody>
      </p:sp>
      <p:sp>
        <p:nvSpPr>
          <p:cNvPr id="25" name="TextBox 25">
            <a:extLst>
              <a:ext uri="{FF2B5EF4-FFF2-40B4-BE49-F238E27FC236}">
                <a16:creationId xmlns:a16="http://schemas.microsoft.com/office/drawing/2014/main" id="{A0BB8EB0-217A-DC07-8666-7F275AA0C110}"/>
              </a:ext>
            </a:extLst>
          </p:cNvPr>
          <p:cNvSpPr txBox="1"/>
          <p:nvPr/>
        </p:nvSpPr>
        <p:spPr>
          <a:xfrm>
            <a:off x="2024382" y="1381417"/>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Spectral library </a:t>
            </a:r>
          </a:p>
        </p:txBody>
      </p:sp>
      <p:sp>
        <p:nvSpPr>
          <p:cNvPr id="26" name="TextBox 26">
            <a:extLst>
              <a:ext uri="{FF2B5EF4-FFF2-40B4-BE49-F238E27FC236}">
                <a16:creationId xmlns:a16="http://schemas.microsoft.com/office/drawing/2014/main" id="{96E23DA4-92C5-F74C-B879-E28E8352AD0D}"/>
              </a:ext>
            </a:extLst>
          </p:cNvPr>
          <p:cNvSpPr txBox="1"/>
          <p:nvPr/>
        </p:nvSpPr>
        <p:spPr>
          <a:xfrm>
            <a:off x="1964262" y="9113158"/>
            <a:ext cx="15866537" cy="334322"/>
          </a:xfrm>
          <a:prstGeom prst="rect">
            <a:avLst/>
          </a:prstGeom>
        </p:spPr>
        <p:txBody>
          <a:bodyPr wrap="square" lIns="0" tIns="0" rIns="0" bIns="0" rtlCol="0" anchor="t">
            <a:spAutoFit/>
          </a:bodyPr>
          <a:lstStyle/>
          <a:p>
            <a:pPr>
              <a:lnSpc>
                <a:spcPts val="1296"/>
              </a:lnSpc>
              <a:spcBef>
                <a:spcPct val="0"/>
              </a:spcBef>
            </a:pPr>
            <a:r>
              <a:rPr lang="en-US" sz="1200" i="1" dirty="0">
                <a:solidFill>
                  <a:srgbClr val="000000"/>
                </a:solidFill>
                <a:latin typeface="Aptos Italics"/>
                <a:ea typeface="Aptos Italics"/>
                <a:cs typeface="Aptos Italics"/>
                <a:sym typeface="Aptos Italics"/>
              </a:rPr>
              <a:t>[16] Kokaly, Raymond F., Clark, Roger N., Swayze, Gregg </a:t>
            </a:r>
            <a:r>
              <a:rPr lang="en-US" sz="1200" i="1" dirty="0" err="1">
                <a:solidFill>
                  <a:srgbClr val="000000"/>
                </a:solidFill>
                <a:latin typeface="Aptos Italics"/>
                <a:ea typeface="Aptos Italics"/>
                <a:cs typeface="Aptos Italics"/>
                <a:sym typeface="Aptos Italics"/>
              </a:rPr>
              <a:t>A.,Livo</a:t>
            </a:r>
            <a:r>
              <a:rPr lang="en-US" sz="1200" i="1" dirty="0">
                <a:solidFill>
                  <a:srgbClr val="000000"/>
                </a:solidFill>
                <a:latin typeface="Aptos Italics"/>
                <a:ea typeface="Aptos Italics"/>
                <a:cs typeface="Aptos Italics"/>
                <a:sym typeface="Aptos Italics"/>
              </a:rPr>
              <a:t>, K. Eric, </a:t>
            </a:r>
            <a:r>
              <a:rPr lang="en-US" sz="1200" i="1" dirty="0" err="1">
                <a:solidFill>
                  <a:srgbClr val="000000"/>
                </a:solidFill>
                <a:latin typeface="Aptos Italics"/>
                <a:ea typeface="Aptos Italics"/>
                <a:cs typeface="Aptos Italics"/>
                <a:sym typeface="Aptos Italics"/>
              </a:rPr>
              <a:t>Hoefen</a:t>
            </a:r>
            <a:r>
              <a:rPr lang="en-US" sz="1200" i="1" dirty="0">
                <a:solidFill>
                  <a:srgbClr val="000000"/>
                </a:solidFill>
                <a:latin typeface="Aptos Italics"/>
                <a:ea typeface="Aptos Italics"/>
                <a:cs typeface="Aptos Italics"/>
                <a:sym typeface="Aptos Italics"/>
              </a:rPr>
              <a:t>, Todd M., Pearson, Neil C., </a:t>
            </a:r>
            <a:r>
              <a:rPr lang="en-US" sz="1200" i="1" dirty="0" err="1">
                <a:solidFill>
                  <a:srgbClr val="000000"/>
                </a:solidFill>
                <a:latin typeface="Aptos Italics"/>
                <a:ea typeface="Aptos Italics"/>
                <a:cs typeface="Aptos Italics"/>
                <a:sym typeface="Aptos Italics"/>
              </a:rPr>
              <a:t>Wise,Richard</a:t>
            </a:r>
            <a:r>
              <a:rPr lang="en-US" sz="1200" i="1" dirty="0">
                <a:solidFill>
                  <a:srgbClr val="000000"/>
                </a:solidFill>
                <a:latin typeface="Aptos Italics"/>
                <a:ea typeface="Aptos Italics"/>
                <a:cs typeface="Aptos Italics"/>
                <a:sym typeface="Aptos Italics"/>
              </a:rPr>
              <a:t> A., Benzel, William M., Lowers, Heather </a:t>
            </a:r>
            <a:r>
              <a:rPr lang="en-US" sz="1200" i="1" dirty="0" err="1">
                <a:solidFill>
                  <a:srgbClr val="000000"/>
                </a:solidFill>
                <a:latin typeface="Aptos Italics"/>
                <a:ea typeface="Aptos Italics"/>
                <a:cs typeface="Aptos Italics"/>
                <a:sym typeface="Aptos Italics"/>
              </a:rPr>
              <a:t>A.,Driscoll</a:t>
            </a:r>
            <a:r>
              <a:rPr lang="en-US" sz="1200" i="1" dirty="0">
                <a:solidFill>
                  <a:srgbClr val="000000"/>
                </a:solidFill>
                <a:latin typeface="Aptos Italics"/>
                <a:ea typeface="Aptos Italics"/>
                <a:cs typeface="Aptos Italics"/>
                <a:sym typeface="Aptos Italics"/>
              </a:rPr>
              <a:t>, Rhonda L. and Klein, Andrew J. “USGS </a:t>
            </a:r>
            <a:r>
              <a:rPr lang="en-US" sz="1200" i="1" dirty="0" err="1">
                <a:solidFill>
                  <a:srgbClr val="000000"/>
                </a:solidFill>
                <a:latin typeface="Aptos Italics"/>
                <a:ea typeface="Aptos Italics"/>
                <a:cs typeface="Aptos Italics"/>
                <a:sym typeface="Aptos Italics"/>
              </a:rPr>
              <a:t>SpectralLibrary</a:t>
            </a:r>
            <a:r>
              <a:rPr lang="en-US" sz="1200" i="1" dirty="0">
                <a:solidFill>
                  <a:srgbClr val="000000"/>
                </a:solidFill>
                <a:latin typeface="Aptos Italics"/>
                <a:ea typeface="Aptos Italics"/>
                <a:cs typeface="Aptos Italics"/>
                <a:sym typeface="Aptos Italics"/>
              </a:rPr>
              <a:t> Version 7.” U.S. Geological Survey (2017). URLhttps://doi.org/10.3133/ds1035.</a:t>
            </a:r>
          </a:p>
        </p:txBody>
      </p:sp>
      <p:pic>
        <p:nvPicPr>
          <p:cNvPr id="28" name="Picture 27">
            <a:extLst>
              <a:ext uri="{FF2B5EF4-FFF2-40B4-BE49-F238E27FC236}">
                <a16:creationId xmlns:a16="http://schemas.microsoft.com/office/drawing/2014/main" id="{F663CAA1-CA7C-259F-C3E0-1FAFD6580C67}"/>
              </a:ext>
            </a:extLst>
          </p:cNvPr>
          <p:cNvPicPr>
            <a:picLocks noChangeAspect="1"/>
          </p:cNvPicPr>
          <p:nvPr/>
        </p:nvPicPr>
        <p:blipFill>
          <a:blip r:embed="rId9"/>
          <a:stretch>
            <a:fillRect/>
          </a:stretch>
        </p:blipFill>
        <p:spPr>
          <a:xfrm>
            <a:off x="13545548" y="817700"/>
            <a:ext cx="4457700" cy="3098433"/>
          </a:xfrm>
          <a:prstGeom prst="rect">
            <a:avLst/>
          </a:prstGeom>
        </p:spPr>
      </p:pic>
      <p:pic>
        <p:nvPicPr>
          <p:cNvPr id="34" name="Picture 33">
            <a:extLst>
              <a:ext uri="{FF2B5EF4-FFF2-40B4-BE49-F238E27FC236}">
                <a16:creationId xmlns:a16="http://schemas.microsoft.com/office/drawing/2014/main" id="{4E26E32E-B5D2-58BB-5B11-75F7D9A10E6B}"/>
              </a:ext>
            </a:extLst>
          </p:cNvPr>
          <p:cNvPicPr>
            <a:picLocks noChangeAspect="1"/>
          </p:cNvPicPr>
          <p:nvPr/>
        </p:nvPicPr>
        <p:blipFill>
          <a:blip r:embed="rId10"/>
          <a:stretch>
            <a:fillRect/>
          </a:stretch>
        </p:blipFill>
        <p:spPr>
          <a:xfrm>
            <a:off x="8106987" y="4066058"/>
            <a:ext cx="9923066" cy="4978804"/>
          </a:xfrm>
          <a:prstGeom prst="rect">
            <a:avLst/>
          </a:prstGeom>
        </p:spPr>
      </p:pic>
      <p:sp>
        <p:nvSpPr>
          <p:cNvPr id="27" name="Freeform 14">
            <a:extLst>
              <a:ext uri="{FF2B5EF4-FFF2-40B4-BE49-F238E27FC236}">
                <a16:creationId xmlns:a16="http://schemas.microsoft.com/office/drawing/2014/main" id="{2E3000CF-A58B-010A-35BD-F6FF3ADCF896}"/>
              </a:ext>
            </a:extLst>
          </p:cNvPr>
          <p:cNvSpPr/>
          <p:nvPr/>
        </p:nvSpPr>
        <p:spPr>
          <a:xfrm>
            <a:off x="2142614" y="2086383"/>
            <a:ext cx="5654489" cy="694925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0" name="Freeform 14">
            <a:extLst>
              <a:ext uri="{FF2B5EF4-FFF2-40B4-BE49-F238E27FC236}">
                <a16:creationId xmlns:a16="http://schemas.microsoft.com/office/drawing/2014/main" id="{E9E9B638-6AEF-9997-71B7-8055906E01BE}"/>
              </a:ext>
            </a:extLst>
          </p:cNvPr>
          <p:cNvSpPr/>
          <p:nvPr/>
        </p:nvSpPr>
        <p:spPr>
          <a:xfrm>
            <a:off x="13354654" y="624043"/>
            <a:ext cx="4833141" cy="336449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1" name="Freeform 14">
            <a:extLst>
              <a:ext uri="{FF2B5EF4-FFF2-40B4-BE49-F238E27FC236}">
                <a16:creationId xmlns:a16="http://schemas.microsoft.com/office/drawing/2014/main" id="{FBD2512F-8F3F-970F-CF50-B0EBFEF1D7E0}"/>
              </a:ext>
            </a:extLst>
          </p:cNvPr>
          <p:cNvSpPr/>
          <p:nvPr/>
        </p:nvSpPr>
        <p:spPr>
          <a:xfrm>
            <a:off x="8106085" y="4039366"/>
            <a:ext cx="10057008" cy="5066534"/>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97791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E06D1-2B8A-BED1-6887-B6473A5A285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27D545C-3457-D46F-A083-FFC23003DA68}"/>
              </a:ext>
            </a:extLst>
          </p:cNvPr>
          <p:cNvGrpSpPr>
            <a:grpSpLocks noChangeAspect="1"/>
          </p:cNvGrpSpPr>
          <p:nvPr/>
        </p:nvGrpSpPr>
        <p:grpSpPr>
          <a:xfrm>
            <a:off x="26452" y="-56400"/>
            <a:ext cx="18280598" cy="10282836"/>
            <a:chOff x="0" y="0"/>
            <a:chExt cx="24374130" cy="13710448"/>
          </a:xfrm>
        </p:grpSpPr>
        <p:sp>
          <p:nvSpPr>
            <p:cNvPr id="3" name="Freeform 3">
              <a:extLst>
                <a:ext uri="{FF2B5EF4-FFF2-40B4-BE49-F238E27FC236}">
                  <a16:creationId xmlns:a16="http://schemas.microsoft.com/office/drawing/2014/main" id="{69C4449C-AB9E-276D-EAEE-D07A48509057}"/>
                </a:ext>
              </a:extLst>
            </p:cNvPr>
            <p:cNvSpPr/>
            <p:nvPr/>
          </p:nvSpPr>
          <p:spPr>
            <a:xfrm>
              <a:off x="0" y="0"/>
              <a:ext cx="24374094" cy="13710413"/>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grpSp>
        <p:nvGrpSpPr>
          <p:cNvPr id="4" name="Group 4">
            <a:extLst>
              <a:ext uri="{FF2B5EF4-FFF2-40B4-BE49-F238E27FC236}">
                <a16:creationId xmlns:a16="http://schemas.microsoft.com/office/drawing/2014/main" id="{B8E1A43C-A645-9041-531F-F0203EDEED8B}"/>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523FB797-5350-D4EB-511D-AB42E44E2778}"/>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25FEBF77-10A0-A727-06B4-ED9FFE1A739B}"/>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F53067B0-5BA1-DC1D-464C-1D821D60353D}"/>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8871B9F6-524A-F2FC-7D7B-3705A586DDF6}"/>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1621FC03-1029-ECFE-30F6-0B7EE0A99331}"/>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060D9950-3DE0-47F6-86A4-3DF3CE1FE8A5}"/>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E9EB3C22-1615-01BA-6837-56D32EFB08CA}"/>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603739CC-6C13-941A-77E3-BBA646230E30}"/>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6D43EE14-520A-9489-E2DF-BA8A741FA762}"/>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0EA629CE-32D5-462E-37C4-54C9DFAF806D}"/>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47051048-E0CC-123F-EACE-3EF73751B18D}"/>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5B1B033A-6F1D-2A41-C583-47B849588B61}"/>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3DC628EE-8CE4-3B7E-528E-38D69DCE0828}"/>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2C83AF7E-C9A3-7B3D-0544-0F80B49701A3}"/>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75B057C0-0BFF-455D-5CDA-EC6F50AC9D84}"/>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8EF531FC-DD70-7C2E-A84F-43B1A3F416FE}"/>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3B61A68F-8E55-E2D7-07B2-A686CA7DBF46}"/>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DAAFBA00-6A64-D1B0-7EAD-7D58246B72A8}"/>
              </a:ext>
            </a:extLst>
          </p:cNvPr>
          <p:cNvSpPr txBox="1"/>
          <p:nvPr/>
        </p:nvSpPr>
        <p:spPr>
          <a:xfrm>
            <a:off x="1999394" y="1747329"/>
            <a:ext cx="10268806" cy="1624099"/>
          </a:xfrm>
          <a:prstGeom prst="rect">
            <a:avLst/>
          </a:prstGeom>
        </p:spPr>
        <p:txBody>
          <a:bodyPr wrap="square" lIns="0" tIns="0" rIns="0" bIns="0" rtlCol="0" anchor="t">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Linear Mixing Model</a:t>
            </a:r>
          </a:p>
          <a:p>
            <a:pPr marL="583953" lvl="1" indent="-291977">
              <a:lnSpc>
                <a:spcPts val="3245"/>
              </a:lnSpc>
              <a:buFont typeface="Arial"/>
              <a:buChar char="•"/>
            </a:pPr>
            <a:r>
              <a:rPr lang="en-US" sz="2200" dirty="0">
                <a:solidFill>
                  <a:srgbClr val="000000"/>
                </a:solidFill>
                <a:latin typeface="Aptos"/>
                <a:ea typeface="Aptos"/>
                <a:cs typeface="Aptos"/>
                <a:sym typeface="Aptos"/>
              </a:rPr>
              <a:t>Each pixel                     , with ‘L’ number of spectral bands with</a:t>
            </a:r>
            <a:r>
              <a:rPr lang="en-US" sz="2200" dirty="0"/>
              <a:t> a mixture of         endmembers (materials):</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p:txBody>
      </p:sp>
      <p:sp>
        <p:nvSpPr>
          <p:cNvPr id="23" name="TextBox 23">
            <a:extLst>
              <a:ext uri="{FF2B5EF4-FFF2-40B4-BE49-F238E27FC236}">
                <a16:creationId xmlns:a16="http://schemas.microsoft.com/office/drawing/2014/main" id="{F1CDB15E-942C-28E4-31C2-8A3FC315262E}"/>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C01DBDB2-9DAC-9590-EAD4-B6B31E1C5197}"/>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6</a:t>
            </a:r>
          </a:p>
        </p:txBody>
      </p:sp>
      <p:sp>
        <p:nvSpPr>
          <p:cNvPr id="25" name="TextBox 25">
            <a:extLst>
              <a:ext uri="{FF2B5EF4-FFF2-40B4-BE49-F238E27FC236}">
                <a16:creationId xmlns:a16="http://schemas.microsoft.com/office/drawing/2014/main" id="{3E922ECC-7041-73DD-72FD-272E9555B509}"/>
              </a:ext>
            </a:extLst>
          </p:cNvPr>
          <p:cNvSpPr txBox="1"/>
          <p:nvPr/>
        </p:nvSpPr>
        <p:spPr>
          <a:xfrm>
            <a:off x="2024382" y="1169586"/>
            <a:ext cx="7119618" cy="551433"/>
          </a:xfrm>
          <a:prstGeom prst="rect">
            <a:avLst/>
          </a:prstGeom>
        </p:spPr>
        <p:txBody>
          <a:bodyPr lIns="0" tIns="0" rIns="0" bIns="0" rtlCol="0" anchor="t">
            <a:spAutoFit/>
          </a:bodyPr>
          <a:lstStyle/>
          <a:p>
            <a:pPr>
              <a:lnSpc>
                <a:spcPts val="4320"/>
              </a:lnSpc>
            </a:pPr>
            <a:r>
              <a:rPr lang="en-US" sz="3600" dirty="0">
                <a:solidFill>
                  <a:srgbClr val="346656"/>
                </a:solidFill>
                <a:latin typeface="Aptos"/>
                <a:ea typeface="Aptos"/>
                <a:cs typeface="Aptos"/>
                <a:sym typeface="Aptos"/>
              </a:rPr>
              <a:t>Hyperspectral Image model</a:t>
            </a:r>
          </a:p>
        </p:txBody>
      </p:sp>
      <p:sp>
        <p:nvSpPr>
          <p:cNvPr id="26" name="TextBox 26">
            <a:extLst>
              <a:ext uri="{FF2B5EF4-FFF2-40B4-BE49-F238E27FC236}">
                <a16:creationId xmlns:a16="http://schemas.microsoft.com/office/drawing/2014/main" id="{34B69FC5-E8E7-6FB1-D705-C4DDFBF38CB2}"/>
              </a:ext>
            </a:extLst>
          </p:cNvPr>
          <p:cNvSpPr txBox="1"/>
          <p:nvPr/>
        </p:nvSpPr>
        <p:spPr>
          <a:xfrm>
            <a:off x="1999394" y="9020701"/>
            <a:ext cx="16163699" cy="501035"/>
          </a:xfrm>
          <a:prstGeom prst="rect">
            <a:avLst/>
          </a:prstGeom>
        </p:spPr>
        <p:txBody>
          <a:bodyPr wrap="square" lIns="0" tIns="0" rIns="0" bIns="0" rtlCol="0" anchor="t">
            <a:spAutoFit/>
          </a:bodyPr>
          <a:lstStyle/>
          <a:p>
            <a:pPr>
              <a:lnSpc>
                <a:spcPts val="1296"/>
              </a:lnSpc>
              <a:spcBef>
                <a:spcPct val="0"/>
              </a:spcBef>
            </a:pPr>
            <a:r>
              <a:rPr lang="en-US" sz="1200" i="1" dirty="0">
                <a:solidFill>
                  <a:srgbClr val="000000"/>
                </a:solidFill>
                <a:latin typeface="Aptos Italics"/>
                <a:ea typeface="Aptos Italics"/>
                <a:cs typeface="Aptos Italics"/>
                <a:sym typeface="Aptos Italics"/>
              </a:rPr>
              <a:t>[17] NASA Airborne Science Program. “COMEX Final Report:CO2 and Methane Experiment (COMEX).” (2019).URL https://ntrs.nasa.gov/api/citations/20190025386/downloads/20190025386.pdf. NASA Technical </a:t>
            </a:r>
            <a:r>
              <a:rPr lang="en-US" sz="1200" i="1" dirty="0" err="1">
                <a:solidFill>
                  <a:srgbClr val="000000"/>
                </a:solidFill>
                <a:latin typeface="Aptos Italics"/>
                <a:ea typeface="Aptos Italics"/>
                <a:cs typeface="Aptos Italics"/>
                <a:sym typeface="Aptos Italics"/>
              </a:rPr>
              <a:t>Report,Document</a:t>
            </a:r>
            <a:r>
              <a:rPr lang="en-US" sz="1200" i="1" dirty="0">
                <a:solidFill>
                  <a:srgbClr val="000000"/>
                </a:solidFill>
                <a:latin typeface="Aptos Italics"/>
                <a:ea typeface="Aptos Italics"/>
                <a:cs typeface="Aptos Italics"/>
                <a:sym typeface="Aptos Italics"/>
              </a:rPr>
              <a:t> ID: 20190025386</a:t>
            </a:r>
          </a:p>
          <a:p>
            <a:pPr>
              <a:lnSpc>
                <a:spcPts val="1296"/>
              </a:lnSpc>
              <a:spcBef>
                <a:spcPct val="0"/>
              </a:spcBef>
            </a:pPr>
            <a:r>
              <a:rPr lang="en-US" sz="1200" i="1" dirty="0">
                <a:solidFill>
                  <a:srgbClr val="000000"/>
                </a:solidFill>
                <a:latin typeface="Aptos Italics"/>
                <a:ea typeface="Aptos Italics"/>
                <a:cs typeface="Aptos Italics"/>
                <a:sym typeface="Aptos Italics"/>
              </a:rPr>
              <a:t>[10] </a:t>
            </a:r>
            <a:r>
              <a:rPr lang="en-US" sz="1200" i="1" dirty="0" err="1">
                <a:solidFill>
                  <a:srgbClr val="000000"/>
                </a:solidFill>
                <a:latin typeface="Aptos Italics"/>
                <a:ea typeface="Aptos Italics"/>
                <a:cs typeface="Aptos Italics"/>
                <a:sym typeface="Aptos Italics"/>
              </a:rPr>
              <a:t>iu</a:t>
            </a:r>
            <a:r>
              <a:rPr lang="en-US" sz="1200" i="1" dirty="0">
                <a:solidFill>
                  <a:srgbClr val="000000"/>
                </a:solidFill>
                <a:latin typeface="Aptos Italics"/>
                <a:ea typeface="Aptos Italics"/>
                <a:cs typeface="Aptos Italics"/>
                <a:sym typeface="Aptos Italics"/>
              </a:rPr>
              <a:t>, Liqin, Li, Wenyuan, Shi, </a:t>
            </a:r>
            <a:r>
              <a:rPr lang="en-US" sz="1200" i="1" dirty="0" err="1">
                <a:solidFill>
                  <a:srgbClr val="000000"/>
                </a:solidFill>
                <a:latin typeface="Aptos Italics"/>
                <a:ea typeface="Aptos Italics"/>
                <a:cs typeface="Aptos Italics"/>
                <a:sym typeface="Aptos Italics"/>
              </a:rPr>
              <a:t>Zhenwei</a:t>
            </a:r>
            <a:r>
              <a:rPr lang="en-US" sz="1200" i="1" dirty="0">
                <a:solidFill>
                  <a:srgbClr val="000000"/>
                </a:solidFill>
                <a:latin typeface="Aptos Italics"/>
                <a:ea typeface="Aptos Italics"/>
                <a:cs typeface="Aptos Italics"/>
                <a:sym typeface="Aptos Italics"/>
              </a:rPr>
              <a:t> and Zou, </a:t>
            </a:r>
            <a:r>
              <a:rPr lang="en-US" sz="1200" i="1" dirty="0" err="1">
                <a:solidFill>
                  <a:srgbClr val="000000"/>
                </a:solidFill>
                <a:latin typeface="Aptos Italics"/>
                <a:ea typeface="Aptos Italics"/>
                <a:cs typeface="Aptos Italics"/>
                <a:sym typeface="Aptos Italics"/>
              </a:rPr>
              <a:t>Zhengxia</a:t>
            </a:r>
            <a:r>
              <a:rPr lang="en-US" sz="1200" i="1" dirty="0">
                <a:solidFill>
                  <a:srgbClr val="000000"/>
                </a:solidFill>
                <a:latin typeface="Aptos Italics"/>
                <a:ea typeface="Aptos Italics"/>
                <a:cs typeface="Aptos Italics"/>
                <a:sym typeface="Aptos Italics"/>
              </a:rPr>
              <a:t>.“Physics-informed hyperspectral remote sensing image syn-thesis with deep conditional generative adversarial net-works.” IEEE Transactions on Geoscience and </a:t>
            </a:r>
            <a:r>
              <a:rPr lang="en-US" sz="1200" i="1" dirty="0" err="1">
                <a:solidFill>
                  <a:srgbClr val="000000"/>
                </a:solidFill>
                <a:latin typeface="Aptos Italics"/>
                <a:ea typeface="Aptos Italics"/>
                <a:cs typeface="Aptos Italics"/>
                <a:sym typeface="Aptos Italics"/>
              </a:rPr>
              <a:t>RemoteSensing</a:t>
            </a:r>
            <a:r>
              <a:rPr lang="en-US" sz="1200" i="1" dirty="0">
                <a:solidFill>
                  <a:srgbClr val="000000"/>
                </a:solidFill>
                <a:latin typeface="Aptos Italics"/>
                <a:ea typeface="Aptos Italics"/>
                <a:cs typeface="Aptos Italics"/>
                <a:sym typeface="Aptos Italics"/>
              </a:rPr>
              <a:t> Vol. 60 (2022): pp. 1–15.</a:t>
            </a:r>
          </a:p>
        </p:txBody>
      </p:sp>
      <p:pic>
        <p:nvPicPr>
          <p:cNvPr id="40" name="Picture 39" descr="A black background with a black square&#10;&#10;AI-generated content may be incorrect.">
            <a:extLst>
              <a:ext uri="{FF2B5EF4-FFF2-40B4-BE49-F238E27FC236}">
                <a16:creationId xmlns:a16="http://schemas.microsoft.com/office/drawing/2014/main" id="{18D161C2-6A97-754F-1FD9-F569763BD0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3192" y="3300721"/>
            <a:ext cx="243087" cy="171591"/>
          </a:xfrm>
          <a:prstGeom prst="rect">
            <a:avLst/>
          </a:prstGeom>
        </p:spPr>
      </p:pic>
      <p:pic>
        <p:nvPicPr>
          <p:cNvPr id="42" name="Picture 41" descr="A black background with a black square&#10;&#10;AI-generated content may be incorrect.">
            <a:extLst>
              <a:ext uri="{FF2B5EF4-FFF2-40B4-BE49-F238E27FC236}">
                <a16:creationId xmlns:a16="http://schemas.microsoft.com/office/drawing/2014/main" id="{1880F521-162C-1FDA-2F39-706C4C3096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5564" y="2189065"/>
            <a:ext cx="964998" cy="280572"/>
          </a:xfrm>
          <a:prstGeom prst="rect">
            <a:avLst/>
          </a:prstGeom>
        </p:spPr>
      </p:pic>
      <p:pic>
        <p:nvPicPr>
          <p:cNvPr id="44" name="Picture 43" descr="A black background with a black square&#10;&#10;AI-generated content may be incorrect.">
            <a:extLst>
              <a:ext uri="{FF2B5EF4-FFF2-40B4-BE49-F238E27FC236}">
                <a16:creationId xmlns:a16="http://schemas.microsoft.com/office/drawing/2014/main" id="{6172F281-F295-3183-1FCA-1009315F2F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93192" y="3839349"/>
            <a:ext cx="243086" cy="190241"/>
          </a:xfrm>
          <a:prstGeom prst="rect">
            <a:avLst/>
          </a:prstGeom>
        </p:spPr>
      </p:pic>
      <p:pic>
        <p:nvPicPr>
          <p:cNvPr id="46" name="Picture 45" descr="A black background with a black square&#10;&#10;AI-generated content may be incorrect.">
            <a:extLst>
              <a:ext uri="{FF2B5EF4-FFF2-40B4-BE49-F238E27FC236}">
                <a16:creationId xmlns:a16="http://schemas.microsoft.com/office/drawing/2014/main" id="{A5578200-CAD2-266B-13DD-3CD9720044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77600" y="2247900"/>
            <a:ext cx="457200" cy="258945"/>
          </a:xfrm>
          <a:prstGeom prst="rect">
            <a:avLst/>
          </a:prstGeom>
        </p:spPr>
      </p:pic>
      <p:pic>
        <p:nvPicPr>
          <p:cNvPr id="48" name="Picture 47" descr="A black background with a black square&#10;&#10;AI-generated content may be incorrect.">
            <a:extLst>
              <a:ext uri="{FF2B5EF4-FFF2-40B4-BE49-F238E27FC236}">
                <a16:creationId xmlns:a16="http://schemas.microsoft.com/office/drawing/2014/main" id="{C2A5B11A-992D-6729-C43C-D4F8138607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1491" y="3018275"/>
            <a:ext cx="3553143" cy="1611309"/>
          </a:xfrm>
          <a:prstGeom prst="rect">
            <a:avLst/>
          </a:prstGeom>
        </p:spPr>
      </p:pic>
      <p:pic>
        <p:nvPicPr>
          <p:cNvPr id="53" name="Picture 52" descr="A black background with a black square&#10;&#10;AI-generated content may be incorrect.">
            <a:extLst>
              <a:ext uri="{FF2B5EF4-FFF2-40B4-BE49-F238E27FC236}">
                <a16:creationId xmlns:a16="http://schemas.microsoft.com/office/drawing/2014/main" id="{796299B2-ED90-1D06-5D9D-5CF455132EA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08960" y="4398309"/>
            <a:ext cx="172144" cy="130618"/>
          </a:xfrm>
          <a:prstGeom prst="rect">
            <a:avLst/>
          </a:prstGeom>
        </p:spPr>
      </p:pic>
      <p:sp>
        <p:nvSpPr>
          <p:cNvPr id="54" name="TextBox 53">
            <a:extLst>
              <a:ext uri="{FF2B5EF4-FFF2-40B4-BE49-F238E27FC236}">
                <a16:creationId xmlns:a16="http://schemas.microsoft.com/office/drawing/2014/main" id="{CBC13A80-7363-6095-502A-7C67B647A59D}"/>
              </a:ext>
            </a:extLst>
          </p:cNvPr>
          <p:cNvSpPr txBox="1"/>
          <p:nvPr/>
        </p:nvSpPr>
        <p:spPr>
          <a:xfrm>
            <a:off x="7071344" y="3201048"/>
            <a:ext cx="3048000" cy="369332"/>
          </a:xfrm>
          <a:prstGeom prst="rect">
            <a:avLst/>
          </a:prstGeom>
          <a:noFill/>
        </p:spPr>
        <p:txBody>
          <a:bodyPr wrap="square" rtlCol="0">
            <a:spAutoFit/>
          </a:bodyPr>
          <a:lstStyle/>
          <a:p>
            <a:r>
              <a:rPr lang="en-US" dirty="0"/>
              <a:t>- abundance of material ‘</a:t>
            </a:r>
            <a:r>
              <a:rPr lang="en-US" dirty="0" err="1"/>
              <a:t>i</a:t>
            </a:r>
            <a:r>
              <a:rPr lang="en-US" dirty="0"/>
              <a:t>’ </a:t>
            </a:r>
          </a:p>
        </p:txBody>
      </p:sp>
      <p:sp>
        <p:nvSpPr>
          <p:cNvPr id="55" name="TextBox 54">
            <a:extLst>
              <a:ext uri="{FF2B5EF4-FFF2-40B4-BE49-F238E27FC236}">
                <a16:creationId xmlns:a16="http://schemas.microsoft.com/office/drawing/2014/main" id="{60A18573-9CDF-1064-7D45-2F3300A711F1}"/>
              </a:ext>
            </a:extLst>
          </p:cNvPr>
          <p:cNvSpPr txBox="1"/>
          <p:nvPr/>
        </p:nvSpPr>
        <p:spPr>
          <a:xfrm>
            <a:off x="7034901" y="3716554"/>
            <a:ext cx="3651542" cy="369332"/>
          </a:xfrm>
          <a:prstGeom prst="rect">
            <a:avLst/>
          </a:prstGeom>
          <a:noFill/>
        </p:spPr>
        <p:txBody>
          <a:bodyPr wrap="square" rtlCol="0">
            <a:spAutoFit/>
          </a:bodyPr>
          <a:lstStyle/>
          <a:p>
            <a:r>
              <a:rPr lang="en-US" dirty="0"/>
              <a:t>- spectral signature of material ‘</a:t>
            </a:r>
            <a:r>
              <a:rPr lang="en-US" dirty="0" err="1"/>
              <a:t>i</a:t>
            </a:r>
            <a:r>
              <a:rPr lang="en-US" dirty="0"/>
              <a:t>’</a:t>
            </a:r>
          </a:p>
        </p:txBody>
      </p:sp>
      <p:sp>
        <p:nvSpPr>
          <p:cNvPr id="56" name="TextBox 55">
            <a:extLst>
              <a:ext uri="{FF2B5EF4-FFF2-40B4-BE49-F238E27FC236}">
                <a16:creationId xmlns:a16="http://schemas.microsoft.com/office/drawing/2014/main" id="{70FC708B-BA29-6AA7-A452-ED8A6550F2DF}"/>
              </a:ext>
            </a:extLst>
          </p:cNvPr>
          <p:cNvSpPr txBox="1"/>
          <p:nvPr/>
        </p:nvSpPr>
        <p:spPr>
          <a:xfrm>
            <a:off x="7071344" y="4240376"/>
            <a:ext cx="3048000" cy="369332"/>
          </a:xfrm>
          <a:prstGeom prst="rect">
            <a:avLst/>
          </a:prstGeom>
          <a:noFill/>
        </p:spPr>
        <p:txBody>
          <a:bodyPr wrap="square" rtlCol="0">
            <a:spAutoFit/>
          </a:bodyPr>
          <a:lstStyle/>
          <a:p>
            <a:r>
              <a:rPr lang="en-US" dirty="0"/>
              <a:t>- noise and modeling errors</a:t>
            </a:r>
          </a:p>
        </p:txBody>
      </p:sp>
      <p:sp>
        <p:nvSpPr>
          <p:cNvPr id="57" name="Freeform 14">
            <a:extLst>
              <a:ext uri="{FF2B5EF4-FFF2-40B4-BE49-F238E27FC236}">
                <a16:creationId xmlns:a16="http://schemas.microsoft.com/office/drawing/2014/main" id="{D4041B7B-5270-1D9C-B025-8AAF9ED4DD48}"/>
              </a:ext>
            </a:extLst>
          </p:cNvPr>
          <p:cNvSpPr/>
          <p:nvPr/>
        </p:nvSpPr>
        <p:spPr>
          <a:xfrm>
            <a:off x="2524792" y="2981811"/>
            <a:ext cx="8640165" cy="1743052"/>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2" name="TextBox 61">
            <a:extLst>
              <a:ext uri="{FF2B5EF4-FFF2-40B4-BE49-F238E27FC236}">
                <a16:creationId xmlns:a16="http://schemas.microsoft.com/office/drawing/2014/main" id="{E18CF945-3B45-C044-6C21-414E96961BF0}"/>
              </a:ext>
            </a:extLst>
          </p:cNvPr>
          <p:cNvSpPr txBox="1"/>
          <p:nvPr/>
        </p:nvSpPr>
        <p:spPr>
          <a:xfrm>
            <a:off x="2083529" y="4864666"/>
            <a:ext cx="10268806" cy="1716432"/>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Gaussian noise,                             ,based on AVIRIS-NG sensor specifications in NASA’s COMEX Final Report [17], </a:t>
            </a:r>
          </a:p>
          <a:p>
            <a:pPr marL="583953" lvl="1" indent="-291977">
              <a:lnSpc>
                <a:spcPts val="3245"/>
              </a:lnSpc>
              <a:buFont typeface="Arial"/>
              <a:buChar char="•"/>
            </a:pPr>
            <a:r>
              <a:rPr lang="en-US" sz="2200" dirty="0"/>
              <a:t>Band-dependent variance,                                        ,based on SNR:</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p:txBody>
      </p:sp>
      <p:pic>
        <p:nvPicPr>
          <p:cNvPr id="64" name="Picture 63" descr="A black background with a black square&#10;&#10;AI-generated content may be incorrect.">
            <a:extLst>
              <a:ext uri="{FF2B5EF4-FFF2-40B4-BE49-F238E27FC236}">
                <a16:creationId xmlns:a16="http://schemas.microsoft.com/office/drawing/2014/main" id="{021F040D-830A-6A47-5FDB-B287BF2CE25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57820" y="5807967"/>
            <a:ext cx="2354161" cy="294979"/>
          </a:xfrm>
          <a:prstGeom prst="rect">
            <a:avLst/>
          </a:prstGeom>
        </p:spPr>
      </p:pic>
      <p:pic>
        <p:nvPicPr>
          <p:cNvPr id="66" name="Picture 65" descr="A black background with a black square&#10;&#10;AI-generated content may be incorrect.">
            <a:extLst>
              <a:ext uri="{FF2B5EF4-FFF2-40B4-BE49-F238E27FC236}">
                <a16:creationId xmlns:a16="http://schemas.microsoft.com/office/drawing/2014/main" id="{0C15B74B-ACDE-E110-033B-4BCC20CFFEE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47734" y="5000009"/>
            <a:ext cx="1386900" cy="272427"/>
          </a:xfrm>
          <a:prstGeom prst="rect">
            <a:avLst/>
          </a:prstGeom>
        </p:spPr>
      </p:pic>
      <p:pic>
        <p:nvPicPr>
          <p:cNvPr id="68" name="Picture 67" descr="A black background with a black square&#10;&#10;AI-generated content may be incorrect.">
            <a:extLst>
              <a:ext uri="{FF2B5EF4-FFF2-40B4-BE49-F238E27FC236}">
                <a16:creationId xmlns:a16="http://schemas.microsoft.com/office/drawing/2014/main" id="{F74A38F3-8DBB-4C3D-B06C-539F7E8F9D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78262" y="5512751"/>
            <a:ext cx="3666338" cy="689443"/>
          </a:xfrm>
          <a:prstGeom prst="rect">
            <a:avLst/>
          </a:prstGeom>
        </p:spPr>
      </p:pic>
      <p:sp>
        <p:nvSpPr>
          <p:cNvPr id="70" name="TextBox 69">
            <a:extLst>
              <a:ext uri="{FF2B5EF4-FFF2-40B4-BE49-F238E27FC236}">
                <a16:creationId xmlns:a16="http://schemas.microsoft.com/office/drawing/2014/main" id="{29B06974-7AE4-9BA1-8649-134E12D7C005}"/>
              </a:ext>
            </a:extLst>
          </p:cNvPr>
          <p:cNvSpPr txBox="1"/>
          <p:nvPr/>
        </p:nvSpPr>
        <p:spPr>
          <a:xfrm>
            <a:off x="2169160" y="6493247"/>
            <a:ext cx="10088880" cy="888641"/>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Conservative empirical SNR values are used to account for surface variability, reflectance darkening, and atmospheric distortion</a:t>
            </a:r>
          </a:p>
        </p:txBody>
      </p:sp>
      <p:sp>
        <p:nvSpPr>
          <p:cNvPr id="71" name="TextBox 70">
            <a:extLst>
              <a:ext uri="{FF2B5EF4-FFF2-40B4-BE49-F238E27FC236}">
                <a16:creationId xmlns:a16="http://schemas.microsoft.com/office/drawing/2014/main" id="{99CD2DA0-3F2F-2992-BAF7-C4D02D5FD785}"/>
              </a:ext>
            </a:extLst>
          </p:cNvPr>
          <p:cNvSpPr txBox="1"/>
          <p:nvPr/>
        </p:nvSpPr>
        <p:spPr>
          <a:xfrm>
            <a:off x="9077425" y="6979800"/>
            <a:ext cx="6793580" cy="369332"/>
          </a:xfrm>
          <a:prstGeom prst="rect">
            <a:avLst/>
          </a:prstGeom>
          <a:noFill/>
        </p:spPr>
        <p:txBody>
          <a:bodyPr wrap="square" rtlCol="0">
            <a:spAutoFit/>
          </a:bodyPr>
          <a:lstStyle/>
          <a:p>
            <a:r>
              <a:rPr lang="en-US" dirty="0"/>
              <a:t>RGB Bands – 45 dB | SWIR Bands - 38, 35, 35, 33, and 33 dB </a:t>
            </a:r>
          </a:p>
        </p:txBody>
      </p:sp>
      <p:sp>
        <p:nvSpPr>
          <p:cNvPr id="72" name="Freeform 14">
            <a:extLst>
              <a:ext uri="{FF2B5EF4-FFF2-40B4-BE49-F238E27FC236}">
                <a16:creationId xmlns:a16="http://schemas.microsoft.com/office/drawing/2014/main" id="{F801F151-E159-3D63-7179-69C4D34D931F}"/>
              </a:ext>
            </a:extLst>
          </p:cNvPr>
          <p:cNvSpPr/>
          <p:nvPr/>
        </p:nvSpPr>
        <p:spPr>
          <a:xfrm>
            <a:off x="10134600" y="5453758"/>
            <a:ext cx="4284279" cy="908942"/>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73" name="Freeform 14">
            <a:extLst>
              <a:ext uri="{FF2B5EF4-FFF2-40B4-BE49-F238E27FC236}">
                <a16:creationId xmlns:a16="http://schemas.microsoft.com/office/drawing/2014/main" id="{B108F009-DC20-43A6-4F88-7FACE011CF33}"/>
              </a:ext>
            </a:extLst>
          </p:cNvPr>
          <p:cNvSpPr/>
          <p:nvPr/>
        </p:nvSpPr>
        <p:spPr>
          <a:xfrm>
            <a:off x="9077425" y="6932065"/>
            <a:ext cx="5715000" cy="42750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5" name="TextBox 74">
            <a:extLst>
              <a:ext uri="{FF2B5EF4-FFF2-40B4-BE49-F238E27FC236}">
                <a16:creationId xmlns:a16="http://schemas.microsoft.com/office/drawing/2014/main" id="{F7606687-FBDB-2872-4344-88344152A828}"/>
              </a:ext>
            </a:extLst>
          </p:cNvPr>
          <p:cNvSpPr txBox="1"/>
          <p:nvPr/>
        </p:nvSpPr>
        <p:spPr>
          <a:xfrm>
            <a:off x="2134499" y="7462495"/>
            <a:ext cx="10911038" cy="888641"/>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Generator uses RGB Image “I” </a:t>
            </a:r>
            <a:r>
              <a:rPr lang="en-US" sz="2200" dirty="0">
                <a:solidFill>
                  <a:srgbClr val="000000"/>
                </a:solidFill>
                <a:latin typeface="Aptos"/>
                <a:ea typeface="Aptos"/>
                <a:cs typeface="Aptos"/>
                <a:sym typeface="Wingdings" panose="05000000000000000000" pitchFamily="2" charset="2"/>
              </a:rPr>
              <a:t> produces abundance map        , introduced by [10] </a:t>
            </a:r>
          </a:p>
          <a:p>
            <a:pPr marL="583953" lvl="1" indent="-291977">
              <a:lnSpc>
                <a:spcPts val="3245"/>
              </a:lnSpc>
              <a:buFont typeface="Arial"/>
              <a:buChar char="•"/>
            </a:pPr>
            <a:r>
              <a:rPr lang="en-US" sz="2200" dirty="0">
                <a:solidFill>
                  <a:srgbClr val="000000"/>
                </a:solidFill>
                <a:latin typeface="Aptos"/>
                <a:ea typeface="Aptos"/>
                <a:cs typeface="Aptos"/>
                <a:sym typeface="Wingdings" panose="05000000000000000000" pitchFamily="2" charset="2"/>
              </a:rPr>
              <a:t>Final Imaging model: </a:t>
            </a:r>
            <a:r>
              <a:rPr lang="en-US" sz="2200" dirty="0">
                <a:solidFill>
                  <a:srgbClr val="000000"/>
                </a:solidFill>
                <a:latin typeface="Aptos"/>
                <a:ea typeface="Aptos"/>
                <a:cs typeface="Aptos"/>
                <a:sym typeface="Aptos"/>
              </a:rPr>
              <a:t> </a:t>
            </a:r>
          </a:p>
        </p:txBody>
      </p:sp>
      <p:pic>
        <p:nvPicPr>
          <p:cNvPr id="78" name="Picture 77" descr="A black background with a black square&#10;&#10;AI-generated content may be incorrect.">
            <a:extLst>
              <a:ext uri="{FF2B5EF4-FFF2-40B4-BE49-F238E27FC236}">
                <a16:creationId xmlns:a16="http://schemas.microsoft.com/office/drawing/2014/main" id="{F72E4286-3C90-960C-AA58-5004D607BDA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048344" y="7664557"/>
            <a:ext cx="290754" cy="205238"/>
          </a:xfrm>
          <a:prstGeom prst="rect">
            <a:avLst/>
          </a:prstGeom>
        </p:spPr>
      </p:pic>
      <p:pic>
        <p:nvPicPr>
          <p:cNvPr id="28" name="Picture 27">
            <a:extLst>
              <a:ext uri="{FF2B5EF4-FFF2-40B4-BE49-F238E27FC236}">
                <a16:creationId xmlns:a16="http://schemas.microsoft.com/office/drawing/2014/main" id="{B8DBC5B5-A758-6DF6-8BE2-09A6646C806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84191" y="7904623"/>
            <a:ext cx="7690156" cy="911627"/>
          </a:xfrm>
          <a:prstGeom prst="rect">
            <a:avLst/>
          </a:prstGeom>
        </p:spPr>
      </p:pic>
      <p:sp>
        <p:nvSpPr>
          <p:cNvPr id="29" name="Freeform 14">
            <a:extLst>
              <a:ext uri="{FF2B5EF4-FFF2-40B4-BE49-F238E27FC236}">
                <a16:creationId xmlns:a16="http://schemas.microsoft.com/office/drawing/2014/main" id="{9B1DD333-0427-9CC3-F074-0A39727E0AD0}"/>
              </a:ext>
            </a:extLst>
          </p:cNvPr>
          <p:cNvSpPr/>
          <p:nvPr/>
        </p:nvSpPr>
        <p:spPr>
          <a:xfrm>
            <a:off x="5541184" y="7886700"/>
            <a:ext cx="7952145" cy="100450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3154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42A5-662C-7924-9544-3705CBEBD907}"/>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F6465E1C-06C6-FBD7-15C7-5E1F5753DE97}"/>
              </a:ext>
            </a:extLst>
          </p:cNvPr>
          <p:cNvSpPr/>
          <p:nvPr/>
        </p:nvSpPr>
        <p:spPr>
          <a:xfrm>
            <a:off x="26452" y="-56400"/>
            <a:ext cx="18280571" cy="10282810"/>
          </a:xfrm>
          <a:custGeom>
            <a:avLst/>
            <a:gdLst/>
            <a:ahLst/>
            <a:cxnLst/>
            <a:rect l="l" t="t" r="r" b="b"/>
            <a:pathLst>
              <a:path w="24374094" h="13710413">
                <a:moveTo>
                  <a:pt x="0" y="0"/>
                </a:moveTo>
                <a:lnTo>
                  <a:pt x="24374094" y="0"/>
                </a:lnTo>
                <a:lnTo>
                  <a:pt x="24374094" y="13710413"/>
                </a:lnTo>
                <a:lnTo>
                  <a:pt x="0" y="13710413"/>
                </a:lnTo>
                <a:lnTo>
                  <a:pt x="0" y="0"/>
                </a:lnTo>
                <a:close/>
              </a:path>
            </a:pathLst>
          </a:custGeom>
          <a:blipFill>
            <a:blip r:embed="rId2"/>
            <a:stretch>
              <a:fillRect b="-19"/>
            </a:stretch>
          </a:blipFill>
        </p:spPr>
        <p:txBody>
          <a:bodyPr/>
          <a:lstStyle/>
          <a:p>
            <a:endParaRPr lang="en-US"/>
          </a:p>
        </p:txBody>
      </p:sp>
      <p:grpSp>
        <p:nvGrpSpPr>
          <p:cNvPr id="4" name="Group 4">
            <a:extLst>
              <a:ext uri="{FF2B5EF4-FFF2-40B4-BE49-F238E27FC236}">
                <a16:creationId xmlns:a16="http://schemas.microsoft.com/office/drawing/2014/main" id="{5A9EADF2-CD1C-1EF6-0095-9FDB34F5BD89}"/>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5878FBBB-7E97-093F-8196-E957E1833A9F}"/>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3"/>
              <a:stretch>
                <a:fillRect r="-9"/>
              </a:stretch>
            </a:blipFill>
          </p:spPr>
          <p:txBody>
            <a:bodyPr/>
            <a:lstStyle/>
            <a:p>
              <a:endParaRPr lang="en-US"/>
            </a:p>
          </p:txBody>
        </p:sp>
      </p:grpSp>
      <p:grpSp>
        <p:nvGrpSpPr>
          <p:cNvPr id="6" name="Group 6">
            <a:extLst>
              <a:ext uri="{FF2B5EF4-FFF2-40B4-BE49-F238E27FC236}">
                <a16:creationId xmlns:a16="http://schemas.microsoft.com/office/drawing/2014/main" id="{5FB9783E-F225-6857-D61F-2F4BBFE429DB}"/>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5F6E1C8B-C044-55E3-FCF4-FC9CDD9DFABD}"/>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1731FBF0-2D67-46D8-9B1C-9073B5951FEF}"/>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8929EBD7-7153-B88A-55FF-4C3653CE939A}"/>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0FA82E36-8D79-4D6A-1931-1D63DD88534A}"/>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7AB3564F-D896-B08B-9C49-E782F177C4D3}"/>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6F5AF187-C015-1501-523F-5D64E3D4148F}"/>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4"/>
              <a:stretch>
                <a:fillRect/>
              </a:stretch>
            </a:blipFill>
          </p:spPr>
          <p:txBody>
            <a:bodyPr/>
            <a:lstStyle/>
            <a:p>
              <a:endParaRPr lang="en-US"/>
            </a:p>
          </p:txBody>
        </p:sp>
      </p:grpSp>
      <p:grpSp>
        <p:nvGrpSpPr>
          <p:cNvPr id="13" name="Group 13">
            <a:extLst>
              <a:ext uri="{FF2B5EF4-FFF2-40B4-BE49-F238E27FC236}">
                <a16:creationId xmlns:a16="http://schemas.microsoft.com/office/drawing/2014/main" id="{662B4C29-79DF-1A3E-C295-DF7FCA32FB96}"/>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269BC83B-EAAF-8EC1-5B36-50C6895D76E1}"/>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5"/>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613ED870-7ED2-9967-BEFF-B8F6D4552833}"/>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8E49C94D-A959-4FFB-0AF0-99CCEA85B9FF}"/>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6"/>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23683E7F-CA75-87C9-C544-80F484331B9C}"/>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7">
              <a:extLst>
                <a:ext uri="{96DAC541-7B7A-43D3-8B79-37D633B846F1}">
                  <asvg:svgBlip xmlns:asvg="http://schemas.microsoft.com/office/drawing/2016/SVG/main" r:embed="rId8"/>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609A1CE7-0DD1-BDF7-17B7-CB9E981DE692}"/>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E0A26498-2B47-4B0C-C122-FEFC68A33BD2}"/>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121CF05A-E5DA-8940-BD53-BD2446C21968}"/>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6D2D00F1-C5DE-5C77-0BCE-ADDD496EE2C6}"/>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D48CD15F-3F70-CA5B-AD87-A89E592305E6}"/>
              </a:ext>
            </a:extLst>
          </p:cNvPr>
          <p:cNvSpPr txBox="1"/>
          <p:nvPr/>
        </p:nvSpPr>
        <p:spPr>
          <a:xfrm>
            <a:off x="1999394" y="1747329"/>
            <a:ext cx="15983806" cy="2437783"/>
          </a:xfrm>
          <a:prstGeom prst="rect">
            <a:avLst/>
          </a:prstGeom>
        </p:spPr>
        <p:txBody>
          <a:bodyPr wrap="square" lIns="0" tIns="0" rIns="0" bIns="0" rtlCol="0" anchor="t">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 Matched filter (MF) [18] is an optimal linear filter, maximize the signal-to-noise ratio (SNR)for known signal from background noise.</a:t>
            </a:r>
          </a:p>
          <a:p>
            <a:pPr marL="583953" lvl="1" indent="-291977">
              <a:lnSpc>
                <a:spcPts val="3245"/>
              </a:lnSpc>
              <a:buFont typeface="Arial"/>
              <a:buChar char="•"/>
            </a:pPr>
            <a:r>
              <a:rPr lang="en-US" sz="2200" dirty="0">
                <a:solidFill>
                  <a:srgbClr val="000000"/>
                </a:solidFill>
                <a:latin typeface="Aptos"/>
                <a:ea typeface="Aptos"/>
                <a:cs typeface="Aptos"/>
                <a:sym typeface="Aptos"/>
              </a:rPr>
              <a:t>Widely applied in hyperspectral imaging, performs well in complex backgrounds and low SNR conditions</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200" dirty="0">
                <a:solidFill>
                  <a:srgbClr val="000000"/>
                </a:solidFill>
                <a:latin typeface="Aptos"/>
                <a:ea typeface="Aptos"/>
                <a:cs typeface="Aptos"/>
                <a:sym typeface="Aptos"/>
              </a:rPr>
              <a:t>Matched filter output                   for pixel P, with </a:t>
            </a:r>
            <a:r>
              <a:rPr lang="en-US" sz="2200" b="1" dirty="0">
                <a:solidFill>
                  <a:srgbClr val="000000"/>
                </a:solidFill>
                <a:latin typeface="Aptos"/>
                <a:ea typeface="Aptos"/>
                <a:cs typeface="Aptos"/>
                <a:sym typeface="Aptos"/>
              </a:rPr>
              <a:t>known target spectrum            </a:t>
            </a:r>
            <a:r>
              <a:rPr lang="en-US" sz="2200" dirty="0">
                <a:solidFill>
                  <a:srgbClr val="000000"/>
                </a:solidFill>
                <a:latin typeface="Aptos"/>
                <a:ea typeface="Aptos"/>
                <a:cs typeface="Aptos"/>
                <a:sym typeface="Aptos"/>
              </a:rPr>
              <a:t>,adjusted </a:t>
            </a:r>
            <a:r>
              <a:rPr lang="en-US" sz="2200" b="1" dirty="0">
                <a:solidFill>
                  <a:srgbClr val="000000"/>
                </a:solidFill>
                <a:latin typeface="Aptos"/>
                <a:ea typeface="Aptos"/>
                <a:cs typeface="Aptos"/>
                <a:sym typeface="Aptos"/>
              </a:rPr>
              <a:t>by background mean          </a:t>
            </a:r>
            <a:r>
              <a:rPr lang="en-US" sz="2200" dirty="0">
                <a:solidFill>
                  <a:srgbClr val="000000"/>
                </a:solidFill>
                <a:latin typeface="Aptos"/>
                <a:ea typeface="Aptos"/>
                <a:cs typeface="Aptos"/>
                <a:sym typeface="Aptos"/>
              </a:rPr>
              <a:t>and </a:t>
            </a:r>
            <a:r>
              <a:rPr lang="en-US" sz="2200" b="1" dirty="0">
                <a:solidFill>
                  <a:srgbClr val="000000"/>
                </a:solidFill>
                <a:latin typeface="Aptos"/>
                <a:ea typeface="Aptos"/>
                <a:cs typeface="Aptos"/>
                <a:sym typeface="Aptos"/>
              </a:rPr>
              <a:t>covariance</a:t>
            </a:r>
            <a:r>
              <a:rPr lang="en-US" sz="2200" dirty="0">
                <a:solidFill>
                  <a:srgbClr val="000000"/>
                </a:solidFill>
                <a:latin typeface="Aptos"/>
                <a:ea typeface="Aptos"/>
                <a:cs typeface="Aptos"/>
                <a:sym typeface="Aptos"/>
              </a:rPr>
              <a:t>      is computed as:</a:t>
            </a:r>
          </a:p>
        </p:txBody>
      </p:sp>
      <p:sp>
        <p:nvSpPr>
          <p:cNvPr id="23" name="TextBox 23">
            <a:extLst>
              <a:ext uri="{FF2B5EF4-FFF2-40B4-BE49-F238E27FC236}">
                <a16:creationId xmlns:a16="http://schemas.microsoft.com/office/drawing/2014/main" id="{21CEB240-67E8-49EC-1918-41135957EF75}"/>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E4C03C87-F95B-2FFB-5AC0-0540BD4EF637}"/>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7</a:t>
            </a:r>
          </a:p>
        </p:txBody>
      </p:sp>
      <p:sp>
        <p:nvSpPr>
          <p:cNvPr id="25" name="TextBox 25">
            <a:extLst>
              <a:ext uri="{FF2B5EF4-FFF2-40B4-BE49-F238E27FC236}">
                <a16:creationId xmlns:a16="http://schemas.microsoft.com/office/drawing/2014/main" id="{6DF040F9-A558-6FB0-DAF5-5961DDDA4E23}"/>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Matched Filter</a:t>
            </a:r>
          </a:p>
        </p:txBody>
      </p:sp>
      <p:sp>
        <p:nvSpPr>
          <p:cNvPr id="26" name="TextBox 26">
            <a:extLst>
              <a:ext uri="{FF2B5EF4-FFF2-40B4-BE49-F238E27FC236}">
                <a16:creationId xmlns:a16="http://schemas.microsoft.com/office/drawing/2014/main" id="{5819E5E4-1DD8-EE96-B85C-AE2884B3EBF7}"/>
              </a:ext>
            </a:extLst>
          </p:cNvPr>
          <p:cNvSpPr txBox="1"/>
          <p:nvPr/>
        </p:nvSpPr>
        <p:spPr>
          <a:xfrm>
            <a:off x="1999394" y="9020701"/>
            <a:ext cx="16163699" cy="167610"/>
          </a:xfrm>
          <a:prstGeom prst="rect">
            <a:avLst/>
          </a:prstGeom>
        </p:spPr>
        <p:txBody>
          <a:bodyPr wrap="square" lIns="0" tIns="0" rIns="0" bIns="0" rtlCol="0" anchor="t">
            <a:spAutoFit/>
          </a:bodyPr>
          <a:lstStyle/>
          <a:p>
            <a:pPr>
              <a:lnSpc>
                <a:spcPts val="1296"/>
              </a:lnSpc>
              <a:spcBef>
                <a:spcPct val="0"/>
              </a:spcBef>
            </a:pPr>
            <a:r>
              <a:rPr lang="en-US" sz="1200" i="1" dirty="0">
                <a:solidFill>
                  <a:srgbClr val="000000"/>
                </a:solidFill>
                <a:latin typeface="Aptos Italics"/>
                <a:ea typeface="Aptos Italics"/>
                <a:cs typeface="Aptos Italics"/>
                <a:sym typeface="Aptos Italics"/>
              </a:rPr>
              <a:t>[18] Turin, George. “An introduction to matched filters.” IRE Transactions on Information Theory Vol. 6 No. 3 (1960):pp. 311–329.</a:t>
            </a:r>
          </a:p>
        </p:txBody>
      </p:sp>
      <p:pic>
        <p:nvPicPr>
          <p:cNvPr id="85" name="Picture 84" descr="A black background with a black square&#10;&#10;AI-generated content may be incorrect.">
            <a:extLst>
              <a:ext uri="{FF2B5EF4-FFF2-40B4-BE49-F238E27FC236}">
                <a16:creationId xmlns:a16="http://schemas.microsoft.com/office/drawing/2014/main" id="{3194F041-A1AE-0994-B5D6-F84C27647B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57800" y="3454563"/>
            <a:ext cx="812052" cy="241137"/>
          </a:xfrm>
          <a:prstGeom prst="rect">
            <a:avLst/>
          </a:prstGeom>
        </p:spPr>
      </p:pic>
      <p:pic>
        <p:nvPicPr>
          <p:cNvPr id="87" name="Picture 86" descr="A black background with a black square&#10;&#10;AI-generated content may be incorrect.">
            <a:extLst>
              <a:ext uri="{FF2B5EF4-FFF2-40B4-BE49-F238E27FC236}">
                <a16:creationId xmlns:a16="http://schemas.microsoft.com/office/drawing/2014/main" id="{8D703F95-9845-4C6F-187E-CB1E2F8878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21000" y="3521296"/>
            <a:ext cx="230168" cy="250604"/>
          </a:xfrm>
          <a:prstGeom prst="rect">
            <a:avLst/>
          </a:prstGeom>
        </p:spPr>
      </p:pic>
      <p:pic>
        <p:nvPicPr>
          <p:cNvPr id="89" name="Picture 88" descr="A black background with a black square&#10;&#10;AI-generated content may be incorrect.">
            <a:extLst>
              <a:ext uri="{FF2B5EF4-FFF2-40B4-BE49-F238E27FC236}">
                <a16:creationId xmlns:a16="http://schemas.microsoft.com/office/drawing/2014/main" id="{E14A90F4-FFF5-2371-B010-0A10D709A0F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25200" y="3467100"/>
            <a:ext cx="321178" cy="240884"/>
          </a:xfrm>
          <a:prstGeom prst="rect">
            <a:avLst/>
          </a:prstGeom>
        </p:spPr>
      </p:pic>
      <p:pic>
        <p:nvPicPr>
          <p:cNvPr id="91" name="Picture 90" descr="A black background with a black square&#10;&#10;AI-generated content may be incorrect.">
            <a:extLst>
              <a:ext uri="{FF2B5EF4-FFF2-40B4-BE49-F238E27FC236}">
                <a16:creationId xmlns:a16="http://schemas.microsoft.com/office/drawing/2014/main" id="{59E88216-CAB0-7E28-CE4E-8A84C3373B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95017" y="3933710"/>
            <a:ext cx="177299" cy="167610"/>
          </a:xfrm>
          <a:prstGeom prst="rect">
            <a:avLst/>
          </a:prstGeom>
        </p:spPr>
      </p:pic>
      <p:pic>
        <p:nvPicPr>
          <p:cNvPr id="93" name="Picture 92" descr="A black background with a black square&#10;&#10;AI-generated content may be incorrect.">
            <a:extLst>
              <a:ext uri="{FF2B5EF4-FFF2-40B4-BE49-F238E27FC236}">
                <a16:creationId xmlns:a16="http://schemas.microsoft.com/office/drawing/2014/main" id="{76A1C61C-F845-FD9C-376D-5DE9DDBDB5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1070" y="4298332"/>
            <a:ext cx="4029220" cy="718828"/>
          </a:xfrm>
          <a:prstGeom prst="rect">
            <a:avLst/>
          </a:prstGeom>
        </p:spPr>
      </p:pic>
      <p:sp>
        <p:nvSpPr>
          <p:cNvPr id="95" name="TextBox 94">
            <a:extLst>
              <a:ext uri="{FF2B5EF4-FFF2-40B4-BE49-F238E27FC236}">
                <a16:creationId xmlns:a16="http://schemas.microsoft.com/office/drawing/2014/main" id="{E8FA8164-B75D-80C1-D265-916005D140B0}"/>
              </a:ext>
            </a:extLst>
          </p:cNvPr>
          <p:cNvSpPr txBox="1"/>
          <p:nvPr/>
        </p:nvSpPr>
        <p:spPr>
          <a:xfrm>
            <a:off x="1999394" y="5287907"/>
            <a:ext cx="12859606" cy="1305165"/>
          </a:xfrm>
          <a:prstGeom prst="rect">
            <a:avLst/>
          </a:prstGeom>
          <a:noFill/>
        </p:spPr>
        <p:txBody>
          <a:bodyPr wrap="square">
            <a:spAutoFit/>
          </a:bodyPr>
          <a:lstStyle/>
          <a:p>
            <a:pPr marL="583953" lvl="1" indent="-291977">
              <a:lnSpc>
                <a:spcPts val="3245"/>
              </a:lnSpc>
              <a:buFont typeface="Arial"/>
              <a:buChar char="•"/>
            </a:pPr>
            <a:r>
              <a:rPr lang="en-US" sz="2200" dirty="0">
                <a:solidFill>
                  <a:srgbClr val="000000"/>
                </a:solidFill>
                <a:latin typeface="Aptos"/>
                <a:ea typeface="Aptos"/>
                <a:cs typeface="Aptos"/>
                <a:sym typeface="Aptos"/>
              </a:rPr>
              <a:t>       is derived from a USGS spectral library </a:t>
            </a:r>
          </a:p>
          <a:p>
            <a:pPr marL="583953" lvl="1" indent="-291977">
              <a:lnSpc>
                <a:spcPts val="3245"/>
              </a:lnSpc>
              <a:buFont typeface="Arial"/>
              <a:buChar char="•"/>
            </a:pPr>
            <a:endParaRPr lang="en-US" sz="2200" dirty="0">
              <a:solidFill>
                <a:srgbClr val="000000"/>
              </a:solidFill>
              <a:latin typeface="Aptos"/>
              <a:ea typeface="Aptos"/>
              <a:cs typeface="Aptos"/>
              <a:sym typeface="Aptos"/>
            </a:endParaRPr>
          </a:p>
          <a:p>
            <a:pPr marL="583953" lvl="1" indent="-291977">
              <a:lnSpc>
                <a:spcPts val="3245"/>
              </a:lnSpc>
              <a:buFont typeface="Arial"/>
              <a:buChar char="•"/>
            </a:pPr>
            <a:r>
              <a:rPr lang="en-US" sz="2400" dirty="0"/>
              <a:t>We incorporate the </a:t>
            </a:r>
            <a:r>
              <a:rPr lang="en-US" sz="2400" b="1" dirty="0"/>
              <a:t>physically-derived spectral information into GAN training with MF loss</a:t>
            </a:r>
            <a:endParaRPr lang="en-US" sz="2200" b="1" dirty="0">
              <a:solidFill>
                <a:srgbClr val="000000"/>
              </a:solidFill>
              <a:latin typeface="Aptos"/>
              <a:ea typeface="Aptos"/>
              <a:cs typeface="Aptos"/>
              <a:sym typeface="Aptos"/>
            </a:endParaRPr>
          </a:p>
        </p:txBody>
      </p:sp>
      <p:sp>
        <p:nvSpPr>
          <p:cNvPr id="96" name="Freeform 14">
            <a:extLst>
              <a:ext uri="{FF2B5EF4-FFF2-40B4-BE49-F238E27FC236}">
                <a16:creationId xmlns:a16="http://schemas.microsoft.com/office/drawing/2014/main" id="{5E8799C7-5216-0ED7-5346-D415FEE940A4}"/>
              </a:ext>
            </a:extLst>
          </p:cNvPr>
          <p:cNvSpPr/>
          <p:nvPr/>
        </p:nvSpPr>
        <p:spPr>
          <a:xfrm>
            <a:off x="2641352" y="4274202"/>
            <a:ext cx="4122091" cy="771405"/>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97" name="Picture 96" descr="A black background with a black square&#10;&#10;AI-generated content may be incorrect.">
            <a:extLst>
              <a:ext uri="{FF2B5EF4-FFF2-40B4-BE49-F238E27FC236}">
                <a16:creationId xmlns:a16="http://schemas.microsoft.com/office/drawing/2014/main" id="{9D8D203C-DEB4-1ED4-D16C-4B607E62B5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0622" y="5436016"/>
            <a:ext cx="321178" cy="240884"/>
          </a:xfrm>
          <a:prstGeom prst="rect">
            <a:avLst/>
          </a:prstGeom>
        </p:spPr>
      </p:pic>
    </p:spTree>
    <p:extLst>
      <p:ext uri="{BB962C8B-B14F-4D97-AF65-F5344CB8AC3E}">
        <p14:creationId xmlns:p14="http://schemas.microsoft.com/office/powerpoint/2010/main" val="1053625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42311-69B7-AA95-606D-FE2E7F964A74}"/>
            </a:ext>
          </a:extLst>
        </p:cNvPr>
        <p:cNvGrpSpPr/>
        <p:nvPr/>
      </p:nvGrpSpPr>
      <p:grpSpPr>
        <a:xfrm>
          <a:off x="0" y="0"/>
          <a:ext cx="0" cy="0"/>
          <a:chOff x="0" y="0"/>
          <a:chExt cx="0" cy="0"/>
        </a:xfrm>
      </p:grpSpPr>
      <p:grpSp>
        <p:nvGrpSpPr>
          <p:cNvPr id="4" name="Group 4">
            <a:extLst>
              <a:ext uri="{FF2B5EF4-FFF2-40B4-BE49-F238E27FC236}">
                <a16:creationId xmlns:a16="http://schemas.microsoft.com/office/drawing/2014/main" id="{F645AF55-5F8B-BAEE-06A8-63C24B8493DA}"/>
              </a:ext>
            </a:extLst>
          </p:cNvPr>
          <p:cNvGrpSpPr>
            <a:grpSpLocks noChangeAspect="1"/>
          </p:cNvGrpSpPr>
          <p:nvPr/>
        </p:nvGrpSpPr>
        <p:grpSpPr>
          <a:xfrm>
            <a:off x="-19050" y="-54803"/>
            <a:ext cx="2141142" cy="10148138"/>
            <a:chOff x="0" y="0"/>
            <a:chExt cx="2854856" cy="13703308"/>
          </a:xfrm>
        </p:grpSpPr>
        <p:sp>
          <p:nvSpPr>
            <p:cNvPr id="5" name="Freeform 5">
              <a:extLst>
                <a:ext uri="{FF2B5EF4-FFF2-40B4-BE49-F238E27FC236}">
                  <a16:creationId xmlns:a16="http://schemas.microsoft.com/office/drawing/2014/main" id="{947470E6-FC4A-BE52-1245-8BAFEF4FAFA6}"/>
                </a:ext>
              </a:extLst>
            </p:cNvPr>
            <p:cNvSpPr/>
            <p:nvPr/>
          </p:nvSpPr>
          <p:spPr>
            <a:xfrm>
              <a:off x="0" y="0"/>
              <a:ext cx="2854833" cy="13703300"/>
            </a:xfrm>
            <a:custGeom>
              <a:avLst/>
              <a:gdLst/>
              <a:ahLst/>
              <a:cxnLst/>
              <a:rect l="l" t="t" r="r" b="b"/>
              <a:pathLst>
                <a:path w="2854833" h="13703300">
                  <a:moveTo>
                    <a:pt x="0" y="0"/>
                  </a:moveTo>
                  <a:lnTo>
                    <a:pt x="2854833" y="0"/>
                  </a:lnTo>
                  <a:lnTo>
                    <a:pt x="2854833" y="13703300"/>
                  </a:lnTo>
                  <a:lnTo>
                    <a:pt x="0" y="13703300"/>
                  </a:lnTo>
                  <a:lnTo>
                    <a:pt x="0" y="0"/>
                  </a:lnTo>
                  <a:close/>
                </a:path>
              </a:pathLst>
            </a:custGeom>
            <a:blipFill>
              <a:blip r:embed="rId2"/>
              <a:stretch>
                <a:fillRect r="-9"/>
              </a:stretch>
            </a:blipFill>
          </p:spPr>
          <p:txBody>
            <a:bodyPr/>
            <a:lstStyle/>
            <a:p>
              <a:endParaRPr lang="en-US"/>
            </a:p>
          </p:txBody>
        </p:sp>
      </p:grpSp>
      <p:grpSp>
        <p:nvGrpSpPr>
          <p:cNvPr id="6" name="Group 6">
            <a:extLst>
              <a:ext uri="{FF2B5EF4-FFF2-40B4-BE49-F238E27FC236}">
                <a16:creationId xmlns:a16="http://schemas.microsoft.com/office/drawing/2014/main" id="{CFBD79EE-EBD0-7520-CCFF-A64EEF8ADFE8}"/>
              </a:ext>
            </a:extLst>
          </p:cNvPr>
          <p:cNvGrpSpPr/>
          <p:nvPr/>
        </p:nvGrpSpPr>
        <p:grpSpPr>
          <a:xfrm>
            <a:off x="-19050" y="9515475"/>
            <a:ext cx="18307050" cy="771525"/>
            <a:chOff x="0" y="0"/>
            <a:chExt cx="24409400" cy="1028700"/>
          </a:xfrm>
        </p:grpSpPr>
        <p:sp>
          <p:nvSpPr>
            <p:cNvPr id="7" name="Freeform 7">
              <a:extLst>
                <a:ext uri="{FF2B5EF4-FFF2-40B4-BE49-F238E27FC236}">
                  <a16:creationId xmlns:a16="http://schemas.microsoft.com/office/drawing/2014/main" id="{0AE893DC-9ED0-0BC1-F0A0-DF1A67BE3436}"/>
                </a:ext>
              </a:extLst>
            </p:cNvPr>
            <p:cNvSpPr/>
            <p:nvPr/>
          </p:nvSpPr>
          <p:spPr>
            <a:xfrm>
              <a:off x="12700" y="12700"/>
              <a:ext cx="24384000" cy="1003300"/>
            </a:xfrm>
            <a:custGeom>
              <a:avLst/>
              <a:gdLst/>
              <a:ahLst/>
              <a:cxnLst/>
              <a:rect l="l" t="t" r="r" b="b"/>
              <a:pathLst>
                <a:path w="24384000" h="1003300">
                  <a:moveTo>
                    <a:pt x="0" y="0"/>
                  </a:moveTo>
                  <a:lnTo>
                    <a:pt x="24384000" y="0"/>
                  </a:lnTo>
                  <a:lnTo>
                    <a:pt x="24384000" y="1003300"/>
                  </a:lnTo>
                  <a:lnTo>
                    <a:pt x="0" y="1003300"/>
                  </a:lnTo>
                  <a:close/>
                </a:path>
              </a:pathLst>
            </a:custGeom>
            <a:solidFill>
              <a:srgbClr val="969696"/>
            </a:solidFill>
          </p:spPr>
          <p:txBody>
            <a:bodyPr/>
            <a:lstStyle/>
            <a:p>
              <a:endParaRPr lang="en-US"/>
            </a:p>
          </p:txBody>
        </p:sp>
        <p:sp>
          <p:nvSpPr>
            <p:cNvPr id="8" name="Freeform 8">
              <a:extLst>
                <a:ext uri="{FF2B5EF4-FFF2-40B4-BE49-F238E27FC236}">
                  <a16:creationId xmlns:a16="http://schemas.microsoft.com/office/drawing/2014/main" id="{287A14D8-9425-A592-D464-F6CEC7F01F92}"/>
                </a:ext>
              </a:extLst>
            </p:cNvPr>
            <p:cNvSpPr/>
            <p:nvPr/>
          </p:nvSpPr>
          <p:spPr>
            <a:xfrm>
              <a:off x="0" y="0"/>
              <a:ext cx="24409400" cy="1028700"/>
            </a:xfrm>
            <a:custGeom>
              <a:avLst/>
              <a:gdLst/>
              <a:ahLst/>
              <a:cxnLst/>
              <a:rect l="l" t="t" r="r" b="b"/>
              <a:pathLst>
                <a:path w="24409400" h="1028700">
                  <a:moveTo>
                    <a:pt x="12700" y="0"/>
                  </a:moveTo>
                  <a:lnTo>
                    <a:pt x="24396700" y="0"/>
                  </a:lnTo>
                  <a:cubicBezTo>
                    <a:pt x="24403686" y="0"/>
                    <a:pt x="24409400" y="5715"/>
                    <a:pt x="24409400" y="12700"/>
                  </a:cubicBezTo>
                  <a:lnTo>
                    <a:pt x="24409400" y="1016000"/>
                  </a:lnTo>
                  <a:cubicBezTo>
                    <a:pt x="24409400" y="1022985"/>
                    <a:pt x="24403686" y="1028700"/>
                    <a:pt x="24396700" y="1028700"/>
                  </a:cubicBezTo>
                  <a:lnTo>
                    <a:pt x="12700" y="1028700"/>
                  </a:lnTo>
                  <a:cubicBezTo>
                    <a:pt x="5715" y="1028700"/>
                    <a:pt x="0" y="1022985"/>
                    <a:pt x="0" y="1016000"/>
                  </a:cubicBezTo>
                  <a:lnTo>
                    <a:pt x="0" y="12700"/>
                  </a:lnTo>
                  <a:cubicBezTo>
                    <a:pt x="0" y="5715"/>
                    <a:pt x="5715" y="0"/>
                    <a:pt x="12700" y="0"/>
                  </a:cubicBezTo>
                  <a:moveTo>
                    <a:pt x="12700" y="25400"/>
                  </a:moveTo>
                  <a:lnTo>
                    <a:pt x="12700" y="12700"/>
                  </a:lnTo>
                  <a:lnTo>
                    <a:pt x="25400" y="12700"/>
                  </a:lnTo>
                  <a:lnTo>
                    <a:pt x="25400" y="1016000"/>
                  </a:lnTo>
                  <a:lnTo>
                    <a:pt x="12700" y="1016000"/>
                  </a:lnTo>
                  <a:lnTo>
                    <a:pt x="12700" y="1003300"/>
                  </a:lnTo>
                  <a:lnTo>
                    <a:pt x="24396700" y="1003300"/>
                  </a:lnTo>
                  <a:lnTo>
                    <a:pt x="24396700" y="1016000"/>
                  </a:lnTo>
                  <a:lnTo>
                    <a:pt x="24384000" y="1016000"/>
                  </a:lnTo>
                  <a:lnTo>
                    <a:pt x="24384000" y="12700"/>
                  </a:lnTo>
                  <a:lnTo>
                    <a:pt x="24396700" y="12700"/>
                  </a:lnTo>
                  <a:lnTo>
                    <a:pt x="24396700" y="25400"/>
                  </a:lnTo>
                  <a:lnTo>
                    <a:pt x="12700" y="25400"/>
                  </a:lnTo>
                  <a:close/>
                </a:path>
              </a:pathLst>
            </a:custGeom>
            <a:solidFill>
              <a:srgbClr val="A2A2A2"/>
            </a:solidFill>
          </p:spPr>
          <p:txBody>
            <a:bodyPr/>
            <a:lstStyle/>
            <a:p>
              <a:endParaRPr lang="en-US"/>
            </a:p>
          </p:txBody>
        </p:sp>
      </p:grpSp>
      <p:grpSp>
        <p:nvGrpSpPr>
          <p:cNvPr id="9" name="Group 9">
            <a:extLst>
              <a:ext uri="{FF2B5EF4-FFF2-40B4-BE49-F238E27FC236}">
                <a16:creationId xmlns:a16="http://schemas.microsoft.com/office/drawing/2014/main" id="{73E56CA6-94B0-1522-5208-7969DC86A3CF}"/>
              </a:ext>
            </a:extLst>
          </p:cNvPr>
          <p:cNvGrpSpPr>
            <a:grpSpLocks noChangeAspect="1"/>
          </p:cNvGrpSpPr>
          <p:nvPr/>
        </p:nvGrpSpPr>
        <p:grpSpPr>
          <a:xfrm>
            <a:off x="13274347" y="9694587"/>
            <a:ext cx="4442153" cy="442912"/>
            <a:chOff x="0" y="0"/>
            <a:chExt cx="5922870" cy="590550"/>
          </a:xfrm>
        </p:grpSpPr>
        <p:sp>
          <p:nvSpPr>
            <p:cNvPr id="10" name="Freeform 10">
              <a:extLst>
                <a:ext uri="{FF2B5EF4-FFF2-40B4-BE49-F238E27FC236}">
                  <a16:creationId xmlns:a16="http://schemas.microsoft.com/office/drawing/2014/main" id="{D0018753-D940-F6E9-C9B9-2E0EF1DF1DCC}"/>
                </a:ext>
              </a:extLst>
            </p:cNvPr>
            <p:cNvSpPr/>
            <p:nvPr/>
          </p:nvSpPr>
          <p:spPr>
            <a:xfrm>
              <a:off x="0" y="0"/>
              <a:ext cx="5922899" cy="590550"/>
            </a:xfrm>
            <a:custGeom>
              <a:avLst/>
              <a:gdLst/>
              <a:ahLst/>
              <a:cxnLst/>
              <a:rect l="l" t="t" r="r" b="b"/>
              <a:pathLst>
                <a:path w="5922899" h="590550">
                  <a:moveTo>
                    <a:pt x="0" y="0"/>
                  </a:moveTo>
                  <a:lnTo>
                    <a:pt x="5922899" y="0"/>
                  </a:lnTo>
                  <a:lnTo>
                    <a:pt x="5922899" y="590550"/>
                  </a:lnTo>
                  <a:lnTo>
                    <a:pt x="0" y="590550"/>
                  </a:lnTo>
                  <a:lnTo>
                    <a:pt x="0" y="0"/>
                  </a:lnTo>
                  <a:close/>
                </a:path>
              </a:pathLst>
            </a:custGeom>
            <a:solidFill>
              <a:srgbClr val="000000">
                <a:alpha val="0"/>
              </a:srgbClr>
            </a:solidFill>
          </p:spPr>
          <p:txBody>
            <a:bodyPr/>
            <a:lstStyle/>
            <a:p>
              <a:endParaRPr lang="en-US"/>
            </a:p>
          </p:txBody>
        </p:sp>
      </p:grpSp>
      <p:grpSp>
        <p:nvGrpSpPr>
          <p:cNvPr id="11" name="Group 11">
            <a:extLst>
              <a:ext uri="{FF2B5EF4-FFF2-40B4-BE49-F238E27FC236}">
                <a16:creationId xmlns:a16="http://schemas.microsoft.com/office/drawing/2014/main" id="{8A066986-A7B6-79EA-9546-A2C3BA5A54F6}"/>
              </a:ext>
            </a:extLst>
          </p:cNvPr>
          <p:cNvGrpSpPr>
            <a:grpSpLocks noChangeAspect="1"/>
          </p:cNvGrpSpPr>
          <p:nvPr/>
        </p:nvGrpSpPr>
        <p:grpSpPr>
          <a:xfrm>
            <a:off x="361950" y="9548811"/>
            <a:ext cx="1190625" cy="714373"/>
            <a:chOff x="0" y="0"/>
            <a:chExt cx="1587500" cy="952498"/>
          </a:xfrm>
        </p:grpSpPr>
        <p:sp>
          <p:nvSpPr>
            <p:cNvPr id="12" name="Freeform 12" descr="A black and white logo  Description automatically generated">
              <a:extLst>
                <a:ext uri="{FF2B5EF4-FFF2-40B4-BE49-F238E27FC236}">
                  <a16:creationId xmlns:a16="http://schemas.microsoft.com/office/drawing/2014/main" id="{418B484C-F2C6-71A2-D51B-D2522166DAA4}"/>
                </a:ext>
              </a:extLst>
            </p:cNvPr>
            <p:cNvSpPr/>
            <p:nvPr/>
          </p:nvSpPr>
          <p:spPr>
            <a:xfrm>
              <a:off x="0" y="0"/>
              <a:ext cx="1587500" cy="952500"/>
            </a:xfrm>
            <a:custGeom>
              <a:avLst/>
              <a:gdLst/>
              <a:ahLst/>
              <a:cxnLst/>
              <a:rect l="l" t="t" r="r" b="b"/>
              <a:pathLst>
                <a:path w="1587500" h="952500">
                  <a:moveTo>
                    <a:pt x="0" y="0"/>
                  </a:moveTo>
                  <a:lnTo>
                    <a:pt x="1587500" y="0"/>
                  </a:lnTo>
                  <a:lnTo>
                    <a:pt x="1587500" y="952500"/>
                  </a:lnTo>
                  <a:lnTo>
                    <a:pt x="0" y="952500"/>
                  </a:lnTo>
                  <a:lnTo>
                    <a:pt x="0" y="0"/>
                  </a:lnTo>
                  <a:close/>
                </a:path>
              </a:pathLst>
            </a:custGeom>
            <a:blipFill>
              <a:blip r:embed="rId3"/>
              <a:stretch>
                <a:fillRect/>
              </a:stretch>
            </a:blipFill>
          </p:spPr>
          <p:txBody>
            <a:bodyPr/>
            <a:lstStyle/>
            <a:p>
              <a:endParaRPr lang="en-US"/>
            </a:p>
          </p:txBody>
        </p:sp>
      </p:grpSp>
      <p:grpSp>
        <p:nvGrpSpPr>
          <p:cNvPr id="13" name="Group 13">
            <a:extLst>
              <a:ext uri="{FF2B5EF4-FFF2-40B4-BE49-F238E27FC236}">
                <a16:creationId xmlns:a16="http://schemas.microsoft.com/office/drawing/2014/main" id="{1A8FF52F-0293-97F3-1D93-33D9FECB6F31}"/>
              </a:ext>
            </a:extLst>
          </p:cNvPr>
          <p:cNvGrpSpPr>
            <a:grpSpLocks noChangeAspect="1"/>
          </p:cNvGrpSpPr>
          <p:nvPr/>
        </p:nvGrpSpPr>
        <p:grpSpPr>
          <a:xfrm>
            <a:off x="4702398" y="9524655"/>
            <a:ext cx="1920132" cy="701789"/>
            <a:chOff x="0" y="0"/>
            <a:chExt cx="2723916" cy="995564"/>
          </a:xfrm>
        </p:grpSpPr>
        <p:sp>
          <p:nvSpPr>
            <p:cNvPr id="14" name="Freeform 14" descr="A yellow text on a black background  Description automatically generated">
              <a:extLst>
                <a:ext uri="{FF2B5EF4-FFF2-40B4-BE49-F238E27FC236}">
                  <a16:creationId xmlns:a16="http://schemas.microsoft.com/office/drawing/2014/main" id="{C5F5CB22-3212-D4A4-16E2-2E477E9401E6}"/>
                </a:ext>
              </a:extLst>
            </p:cNvPr>
            <p:cNvSpPr/>
            <p:nvPr/>
          </p:nvSpPr>
          <p:spPr>
            <a:xfrm>
              <a:off x="0" y="0"/>
              <a:ext cx="2723896" cy="995553"/>
            </a:xfrm>
            <a:custGeom>
              <a:avLst/>
              <a:gdLst/>
              <a:ahLst/>
              <a:cxnLst/>
              <a:rect l="l" t="t" r="r" b="b"/>
              <a:pathLst>
                <a:path w="2723896" h="995553">
                  <a:moveTo>
                    <a:pt x="0" y="0"/>
                  </a:moveTo>
                  <a:lnTo>
                    <a:pt x="2723896" y="0"/>
                  </a:lnTo>
                  <a:lnTo>
                    <a:pt x="2723896" y="995553"/>
                  </a:lnTo>
                  <a:lnTo>
                    <a:pt x="0" y="995553"/>
                  </a:lnTo>
                  <a:lnTo>
                    <a:pt x="0" y="0"/>
                  </a:lnTo>
                  <a:close/>
                </a:path>
              </a:pathLst>
            </a:custGeom>
            <a:blipFill>
              <a:blip r:embed="rId4"/>
              <a:stretch>
                <a:fillRect l="-418" r="-418" b="-1"/>
              </a:stretch>
            </a:blipFill>
          </p:spPr>
          <p:txBody>
            <a:bodyPr/>
            <a:lstStyle/>
            <a:p>
              <a:endParaRPr lang="en-US"/>
            </a:p>
          </p:txBody>
        </p:sp>
      </p:grpSp>
      <p:grpSp>
        <p:nvGrpSpPr>
          <p:cNvPr id="15" name="Group 15">
            <a:extLst>
              <a:ext uri="{FF2B5EF4-FFF2-40B4-BE49-F238E27FC236}">
                <a16:creationId xmlns:a16="http://schemas.microsoft.com/office/drawing/2014/main" id="{9255C440-2399-C094-90C1-9854CA2FB3CE}"/>
              </a:ext>
            </a:extLst>
          </p:cNvPr>
          <p:cNvGrpSpPr>
            <a:grpSpLocks noChangeAspect="1"/>
          </p:cNvGrpSpPr>
          <p:nvPr/>
        </p:nvGrpSpPr>
        <p:grpSpPr>
          <a:xfrm>
            <a:off x="2150650" y="9521736"/>
            <a:ext cx="2038911" cy="736877"/>
            <a:chOff x="0" y="0"/>
            <a:chExt cx="2741646" cy="990850"/>
          </a:xfrm>
        </p:grpSpPr>
        <p:sp>
          <p:nvSpPr>
            <p:cNvPr id="16" name="Freeform 16" descr="A white and yellow text on a black background  Description automatically generated">
              <a:extLst>
                <a:ext uri="{FF2B5EF4-FFF2-40B4-BE49-F238E27FC236}">
                  <a16:creationId xmlns:a16="http://schemas.microsoft.com/office/drawing/2014/main" id="{61DCE90C-EF6A-19F1-3672-3F09F944DEE5}"/>
                </a:ext>
              </a:extLst>
            </p:cNvPr>
            <p:cNvSpPr/>
            <p:nvPr/>
          </p:nvSpPr>
          <p:spPr>
            <a:xfrm>
              <a:off x="0" y="0"/>
              <a:ext cx="2741676" cy="990854"/>
            </a:xfrm>
            <a:custGeom>
              <a:avLst/>
              <a:gdLst/>
              <a:ahLst/>
              <a:cxnLst/>
              <a:rect l="l" t="t" r="r" b="b"/>
              <a:pathLst>
                <a:path w="2741676" h="990854">
                  <a:moveTo>
                    <a:pt x="0" y="0"/>
                  </a:moveTo>
                  <a:lnTo>
                    <a:pt x="2741676" y="0"/>
                  </a:lnTo>
                  <a:lnTo>
                    <a:pt x="2741676" y="990854"/>
                  </a:lnTo>
                  <a:lnTo>
                    <a:pt x="0" y="990854"/>
                  </a:lnTo>
                  <a:lnTo>
                    <a:pt x="0" y="0"/>
                  </a:lnTo>
                  <a:close/>
                </a:path>
              </a:pathLst>
            </a:custGeom>
            <a:blipFill>
              <a:blip r:embed="rId5"/>
              <a:stretch>
                <a:fillRect l="-35310" r="1" b="-6646"/>
              </a:stretch>
            </a:blipFill>
          </p:spPr>
          <p:txBody>
            <a:bodyPr/>
            <a:lstStyle/>
            <a:p>
              <a:endParaRPr lang="en-US"/>
            </a:p>
          </p:txBody>
        </p:sp>
      </p:grpSp>
      <p:sp>
        <p:nvSpPr>
          <p:cNvPr id="17" name="Freeform 17">
            <a:extLst>
              <a:ext uri="{FF2B5EF4-FFF2-40B4-BE49-F238E27FC236}">
                <a16:creationId xmlns:a16="http://schemas.microsoft.com/office/drawing/2014/main" id="{8A66690F-D59E-737D-9EC8-CAA7E0E7604B}"/>
              </a:ext>
            </a:extLst>
          </p:cNvPr>
          <p:cNvSpPr/>
          <p:nvPr/>
        </p:nvSpPr>
        <p:spPr>
          <a:xfrm>
            <a:off x="7247054" y="9585211"/>
            <a:ext cx="1556043" cy="596269"/>
          </a:xfrm>
          <a:custGeom>
            <a:avLst/>
            <a:gdLst/>
            <a:ahLst/>
            <a:cxnLst/>
            <a:rect l="l" t="t" r="r" b="b"/>
            <a:pathLst>
              <a:path w="1642630" h="742045">
                <a:moveTo>
                  <a:pt x="0" y="0"/>
                </a:moveTo>
                <a:lnTo>
                  <a:pt x="1642631" y="0"/>
                </a:lnTo>
                <a:lnTo>
                  <a:pt x="1642631" y="742045"/>
                </a:lnTo>
                <a:lnTo>
                  <a:pt x="0" y="742045"/>
                </a:lnTo>
                <a:lnTo>
                  <a:pt x="0" y="0"/>
                </a:lnTo>
                <a:close/>
              </a:path>
            </a:pathLst>
          </a:custGeom>
          <a:blipFill>
            <a:blip r:embed="rId6">
              <a:extLst>
                <a:ext uri="{96DAC541-7B7A-43D3-8B79-37D633B846F1}">
                  <asvg:svgBlip xmlns:asvg="http://schemas.microsoft.com/office/drawing/2016/SVG/main" r:embed="rId7"/>
                </a:ext>
              </a:extLst>
            </a:blip>
            <a:stretch>
              <a:fillRect t="-6904" b="-6904"/>
            </a:stretch>
          </a:blipFill>
        </p:spPr>
        <p:txBody>
          <a:bodyPr/>
          <a:lstStyle/>
          <a:p>
            <a:endParaRPr lang="en-US"/>
          </a:p>
        </p:txBody>
      </p:sp>
      <p:grpSp>
        <p:nvGrpSpPr>
          <p:cNvPr id="18" name="Group 18">
            <a:extLst>
              <a:ext uri="{FF2B5EF4-FFF2-40B4-BE49-F238E27FC236}">
                <a16:creationId xmlns:a16="http://schemas.microsoft.com/office/drawing/2014/main" id="{0A4F193B-D220-8848-7425-5410DCCC980F}"/>
              </a:ext>
            </a:extLst>
          </p:cNvPr>
          <p:cNvGrpSpPr/>
          <p:nvPr/>
        </p:nvGrpSpPr>
        <p:grpSpPr>
          <a:xfrm>
            <a:off x="1999395" y="-395133"/>
            <a:ext cx="15773400" cy="1988344"/>
            <a:chOff x="0" y="0"/>
            <a:chExt cx="21031200" cy="2651126"/>
          </a:xfrm>
        </p:grpSpPr>
        <p:sp>
          <p:nvSpPr>
            <p:cNvPr id="19" name="Freeform 19">
              <a:extLst>
                <a:ext uri="{FF2B5EF4-FFF2-40B4-BE49-F238E27FC236}">
                  <a16:creationId xmlns:a16="http://schemas.microsoft.com/office/drawing/2014/main" id="{3592488C-0936-ECB4-3C8B-5C5465FFC1F2}"/>
                </a:ext>
              </a:extLst>
            </p:cNvPr>
            <p:cNvSpPr/>
            <p:nvPr/>
          </p:nvSpPr>
          <p:spPr>
            <a:xfrm>
              <a:off x="0" y="0"/>
              <a:ext cx="21031200" cy="2651126"/>
            </a:xfrm>
            <a:custGeom>
              <a:avLst/>
              <a:gdLst/>
              <a:ahLst/>
              <a:cxnLst/>
              <a:rect l="l" t="t" r="r" b="b"/>
              <a:pathLst>
                <a:path w="21031200" h="2651126">
                  <a:moveTo>
                    <a:pt x="0" y="0"/>
                  </a:moveTo>
                  <a:lnTo>
                    <a:pt x="21031200" y="0"/>
                  </a:lnTo>
                  <a:lnTo>
                    <a:pt x="21031200" y="2651126"/>
                  </a:lnTo>
                  <a:lnTo>
                    <a:pt x="0" y="2651126"/>
                  </a:lnTo>
                  <a:close/>
                </a:path>
              </a:pathLst>
            </a:custGeom>
            <a:solidFill>
              <a:srgbClr val="000000">
                <a:alpha val="0"/>
              </a:srgbClr>
            </a:solidFill>
          </p:spPr>
          <p:txBody>
            <a:bodyPr/>
            <a:lstStyle/>
            <a:p>
              <a:endParaRPr lang="en-US"/>
            </a:p>
          </p:txBody>
        </p:sp>
        <p:sp>
          <p:nvSpPr>
            <p:cNvPr id="20" name="TextBox 20">
              <a:extLst>
                <a:ext uri="{FF2B5EF4-FFF2-40B4-BE49-F238E27FC236}">
                  <a16:creationId xmlns:a16="http://schemas.microsoft.com/office/drawing/2014/main" id="{FD6CB952-5F8B-0783-2F26-1197D82AD61C}"/>
                </a:ext>
              </a:extLst>
            </p:cNvPr>
            <p:cNvSpPr txBox="1"/>
            <p:nvPr/>
          </p:nvSpPr>
          <p:spPr>
            <a:xfrm>
              <a:off x="0" y="66675"/>
              <a:ext cx="21031200" cy="2584451"/>
            </a:xfrm>
            <a:prstGeom prst="rect">
              <a:avLst/>
            </a:prstGeom>
          </p:spPr>
          <p:txBody>
            <a:bodyPr lIns="0" tIns="0" rIns="0" bIns="0" rtlCol="0" anchor="ctr"/>
            <a:lstStyle/>
            <a:p>
              <a:pPr algn="l">
                <a:lnSpc>
                  <a:spcPts val="7128"/>
                </a:lnSpc>
              </a:pPr>
              <a:r>
                <a:rPr lang="en-US" sz="6600">
                  <a:solidFill>
                    <a:srgbClr val="000000"/>
                  </a:solidFill>
                  <a:latin typeface="Aptos"/>
                  <a:ea typeface="Aptos"/>
                  <a:cs typeface="Aptos"/>
                  <a:sym typeface="Aptos"/>
                </a:rPr>
                <a:t>Methods </a:t>
              </a:r>
            </a:p>
          </p:txBody>
        </p:sp>
      </p:grpSp>
      <p:sp>
        <p:nvSpPr>
          <p:cNvPr id="21" name="AutoShape 21">
            <a:extLst>
              <a:ext uri="{FF2B5EF4-FFF2-40B4-BE49-F238E27FC236}">
                <a16:creationId xmlns:a16="http://schemas.microsoft.com/office/drawing/2014/main" id="{D9A1E741-111B-9ACB-BDA9-ABBCB3181EC9}"/>
              </a:ext>
            </a:extLst>
          </p:cNvPr>
          <p:cNvSpPr/>
          <p:nvPr/>
        </p:nvSpPr>
        <p:spPr>
          <a:xfrm>
            <a:off x="1864642" y="1104900"/>
            <a:ext cx="16432883" cy="0"/>
          </a:xfrm>
          <a:prstGeom prst="line">
            <a:avLst/>
          </a:prstGeom>
          <a:ln w="19050" cap="rnd">
            <a:solidFill>
              <a:srgbClr val="346656"/>
            </a:solidFill>
            <a:prstDash val="solid"/>
            <a:headEnd type="none" w="sm" len="sm"/>
            <a:tailEnd type="none" w="sm" len="sm"/>
          </a:ln>
        </p:spPr>
        <p:txBody>
          <a:bodyPr/>
          <a:lstStyle/>
          <a:p>
            <a:endParaRPr lang="en-US"/>
          </a:p>
        </p:txBody>
      </p:sp>
      <p:sp>
        <p:nvSpPr>
          <p:cNvPr id="22" name="TextBox 22">
            <a:extLst>
              <a:ext uri="{FF2B5EF4-FFF2-40B4-BE49-F238E27FC236}">
                <a16:creationId xmlns:a16="http://schemas.microsoft.com/office/drawing/2014/main" id="{CDA24A58-A672-7836-CF62-C480EAB60E13}"/>
              </a:ext>
            </a:extLst>
          </p:cNvPr>
          <p:cNvSpPr txBox="1"/>
          <p:nvPr/>
        </p:nvSpPr>
        <p:spPr>
          <a:xfrm>
            <a:off x="1931178" y="2628900"/>
            <a:ext cx="7746222" cy="4489627"/>
          </a:xfrm>
          <a:prstGeom prst="rect">
            <a:avLst/>
          </a:prstGeom>
        </p:spPr>
        <p:txBody>
          <a:bodyPr wrap="square" lIns="0" tIns="0" rIns="0" bIns="0" rtlCol="0" anchor="t">
            <a:spAutoFit/>
          </a:bodyPr>
          <a:lstStyle/>
          <a:p>
            <a:pPr marL="583953" lvl="1" indent="-291977">
              <a:lnSpc>
                <a:spcPts val="3245"/>
              </a:lnSpc>
              <a:buFont typeface="Arial"/>
              <a:buChar char="•"/>
            </a:pPr>
            <a:r>
              <a:rPr lang="en-US" sz="2200" b="1" dirty="0">
                <a:solidFill>
                  <a:srgbClr val="000000"/>
                </a:solidFill>
                <a:latin typeface="Aptos"/>
                <a:ea typeface="Aptos"/>
                <a:cs typeface="Aptos"/>
                <a:sym typeface="Aptos"/>
              </a:rPr>
              <a:t>Framework</a:t>
            </a:r>
            <a:r>
              <a:rPr lang="en-US" sz="2200" dirty="0">
                <a:solidFill>
                  <a:srgbClr val="000000"/>
                </a:solidFill>
                <a:latin typeface="Aptos"/>
                <a:ea typeface="Aptos"/>
                <a:cs typeface="Aptos"/>
                <a:sym typeface="Aptos"/>
              </a:rPr>
              <a:t>: Generative Adversarial Network (GAN) [5] with Generator + Discriminators</a:t>
            </a:r>
          </a:p>
          <a:p>
            <a:pPr marL="583953" lvl="1" indent="-291977">
              <a:lnSpc>
                <a:spcPts val="3245"/>
              </a:lnSpc>
              <a:buFont typeface="Arial"/>
              <a:buChar char="•"/>
            </a:pPr>
            <a:r>
              <a:rPr lang="en-US" sz="2200" b="1" dirty="0">
                <a:solidFill>
                  <a:srgbClr val="000000"/>
                </a:solidFill>
                <a:latin typeface="Aptos"/>
                <a:ea typeface="Aptos"/>
                <a:cs typeface="Aptos"/>
                <a:sym typeface="Aptos"/>
              </a:rPr>
              <a:t>Input</a:t>
            </a:r>
            <a:r>
              <a:rPr lang="en-US" sz="2200" dirty="0">
                <a:solidFill>
                  <a:srgbClr val="000000"/>
                </a:solidFill>
                <a:latin typeface="Aptos"/>
                <a:ea typeface="Aptos"/>
                <a:cs typeface="Aptos"/>
                <a:sym typeface="Aptos"/>
              </a:rPr>
              <a:t>: RGB channels of hyperspectral image </a:t>
            </a:r>
          </a:p>
          <a:p>
            <a:pPr marL="583953" lvl="1" indent="-291977">
              <a:lnSpc>
                <a:spcPts val="3245"/>
              </a:lnSpc>
              <a:buFont typeface="Arial"/>
              <a:buChar char="•"/>
            </a:pPr>
            <a:r>
              <a:rPr lang="en-US" sz="2200" b="1" dirty="0">
                <a:solidFill>
                  <a:srgbClr val="000000"/>
                </a:solidFill>
                <a:latin typeface="Aptos"/>
                <a:ea typeface="Aptos"/>
                <a:cs typeface="Aptos"/>
                <a:sym typeface="Aptos"/>
              </a:rPr>
              <a:t>Generator</a:t>
            </a:r>
            <a:r>
              <a:rPr lang="en-US" sz="2200" dirty="0">
                <a:solidFill>
                  <a:srgbClr val="000000"/>
                </a:solidFill>
                <a:latin typeface="Aptos"/>
                <a:ea typeface="Aptos"/>
                <a:cs typeface="Aptos"/>
                <a:sym typeface="Aptos"/>
              </a:rPr>
              <a:t>:</a:t>
            </a:r>
          </a:p>
          <a:p>
            <a:pPr marL="1041153" lvl="2" indent="-291977">
              <a:lnSpc>
                <a:spcPts val="3245"/>
              </a:lnSpc>
              <a:buFont typeface="Arial"/>
              <a:buChar char="•"/>
            </a:pPr>
            <a:r>
              <a:rPr lang="en-US" sz="2200" dirty="0">
                <a:solidFill>
                  <a:srgbClr val="000000"/>
                </a:solidFill>
                <a:latin typeface="Aptos"/>
                <a:ea typeface="Aptos"/>
                <a:cs typeface="Aptos"/>
                <a:sym typeface="Aptos"/>
              </a:rPr>
              <a:t>U-Net architecture[19] → outputs per-pixel abundance map</a:t>
            </a:r>
          </a:p>
          <a:p>
            <a:pPr marL="1041153" lvl="2" indent="-291977">
              <a:lnSpc>
                <a:spcPts val="3245"/>
              </a:lnSpc>
              <a:buFont typeface="Arial"/>
              <a:buChar char="•"/>
            </a:pPr>
            <a:r>
              <a:rPr lang="en-US" sz="2200" b="1" dirty="0">
                <a:solidFill>
                  <a:srgbClr val="000000"/>
                </a:solidFill>
                <a:latin typeface="Aptos"/>
                <a:ea typeface="Aptos"/>
                <a:cs typeface="Aptos"/>
                <a:sym typeface="Aptos"/>
              </a:rPr>
              <a:t>Abundance × spectral signatures </a:t>
            </a:r>
            <a:r>
              <a:rPr lang="en-US" sz="2200" dirty="0">
                <a:solidFill>
                  <a:srgbClr val="000000"/>
                </a:solidFill>
                <a:latin typeface="Aptos"/>
                <a:ea typeface="Aptos"/>
                <a:cs typeface="Aptos"/>
                <a:sym typeface="Aptos"/>
              </a:rPr>
              <a:t>→ reconstructs hyperspectral cube with final imaging model</a:t>
            </a:r>
          </a:p>
          <a:p>
            <a:pPr marL="583953" lvl="1" indent="-291977">
              <a:lnSpc>
                <a:spcPts val="3245"/>
              </a:lnSpc>
              <a:buFont typeface="Arial"/>
              <a:buChar char="•"/>
            </a:pPr>
            <a:r>
              <a:rPr lang="en-US" sz="2200" b="1" dirty="0">
                <a:solidFill>
                  <a:srgbClr val="000000"/>
                </a:solidFill>
                <a:latin typeface="Aptos"/>
                <a:ea typeface="Aptos"/>
                <a:cs typeface="Aptos"/>
                <a:sym typeface="Aptos"/>
              </a:rPr>
              <a:t>Discriminators</a:t>
            </a:r>
            <a:r>
              <a:rPr lang="en-US" sz="2200" dirty="0">
                <a:solidFill>
                  <a:srgbClr val="000000"/>
                </a:solidFill>
                <a:latin typeface="Aptos"/>
                <a:ea typeface="Aptos"/>
                <a:cs typeface="Aptos"/>
                <a:sym typeface="Aptos"/>
              </a:rPr>
              <a:t>:</a:t>
            </a:r>
          </a:p>
          <a:p>
            <a:pPr marL="1041153" lvl="2" indent="-291977">
              <a:lnSpc>
                <a:spcPts val="3245"/>
              </a:lnSpc>
              <a:buFont typeface="Arial"/>
              <a:buChar char="•"/>
            </a:pPr>
            <a:r>
              <a:rPr lang="en-US" sz="2200" dirty="0">
                <a:solidFill>
                  <a:srgbClr val="000000"/>
                </a:solidFill>
                <a:latin typeface="Aptos"/>
                <a:ea typeface="Aptos"/>
                <a:cs typeface="Aptos"/>
                <a:sym typeface="Aptos"/>
              </a:rPr>
              <a:t>Spatial discriminator → enforces spatial authenticity Spectral discriminator → enforces spectral fidelity</a:t>
            </a:r>
          </a:p>
        </p:txBody>
      </p:sp>
      <p:sp>
        <p:nvSpPr>
          <p:cNvPr id="23" name="TextBox 23">
            <a:extLst>
              <a:ext uri="{FF2B5EF4-FFF2-40B4-BE49-F238E27FC236}">
                <a16:creationId xmlns:a16="http://schemas.microsoft.com/office/drawing/2014/main" id="{52496BFE-178E-C633-98DA-962E1314AEEA}"/>
              </a:ext>
            </a:extLst>
          </p:cNvPr>
          <p:cNvSpPr txBox="1"/>
          <p:nvPr/>
        </p:nvSpPr>
        <p:spPr>
          <a:xfrm>
            <a:off x="9831797" y="9688059"/>
            <a:ext cx="7427503"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S. Giri |IDETC-CIE 2025| Anaheim, CA</a:t>
            </a:r>
          </a:p>
        </p:txBody>
      </p:sp>
      <p:sp>
        <p:nvSpPr>
          <p:cNvPr id="24" name="TextBox 24">
            <a:extLst>
              <a:ext uri="{FF2B5EF4-FFF2-40B4-BE49-F238E27FC236}">
                <a16:creationId xmlns:a16="http://schemas.microsoft.com/office/drawing/2014/main" id="{D8EC218D-592E-12A3-8A1B-6A29E645756F}"/>
              </a:ext>
            </a:extLst>
          </p:cNvPr>
          <p:cNvSpPr txBox="1"/>
          <p:nvPr/>
        </p:nvSpPr>
        <p:spPr>
          <a:xfrm>
            <a:off x="17382497" y="9733411"/>
            <a:ext cx="780596" cy="502958"/>
          </a:xfrm>
          <a:prstGeom prst="rect">
            <a:avLst/>
          </a:prstGeom>
        </p:spPr>
        <p:txBody>
          <a:bodyPr lIns="0" tIns="0" rIns="0" bIns="0" rtlCol="0" anchor="t">
            <a:spAutoFit/>
          </a:bodyPr>
          <a:lstStyle/>
          <a:p>
            <a:pPr algn="ctr">
              <a:lnSpc>
                <a:spcPts val="3888"/>
              </a:lnSpc>
            </a:pPr>
            <a:r>
              <a:rPr lang="en-US" sz="3600" dirty="0">
                <a:solidFill>
                  <a:srgbClr val="FFFFFF"/>
                </a:solidFill>
                <a:latin typeface="Aptos"/>
                <a:ea typeface="Aptos"/>
                <a:cs typeface="Aptos"/>
                <a:sym typeface="Aptos"/>
              </a:rPr>
              <a:t>8</a:t>
            </a:r>
          </a:p>
        </p:txBody>
      </p:sp>
      <p:sp>
        <p:nvSpPr>
          <p:cNvPr id="25" name="TextBox 25">
            <a:extLst>
              <a:ext uri="{FF2B5EF4-FFF2-40B4-BE49-F238E27FC236}">
                <a16:creationId xmlns:a16="http://schemas.microsoft.com/office/drawing/2014/main" id="{428703BF-5C7E-0430-032A-F47F8340441C}"/>
              </a:ext>
            </a:extLst>
          </p:cNvPr>
          <p:cNvSpPr txBox="1"/>
          <p:nvPr/>
        </p:nvSpPr>
        <p:spPr>
          <a:xfrm>
            <a:off x="2024382" y="1169586"/>
            <a:ext cx="7119618" cy="551433"/>
          </a:xfrm>
          <a:prstGeom prst="rect">
            <a:avLst/>
          </a:prstGeom>
        </p:spPr>
        <p:txBody>
          <a:bodyPr lIns="0" tIns="0" rIns="0" bIns="0" rtlCol="0" anchor="t">
            <a:spAutoFit/>
          </a:bodyPr>
          <a:lstStyle/>
          <a:p>
            <a:pPr algn="l">
              <a:lnSpc>
                <a:spcPts val="4320"/>
              </a:lnSpc>
            </a:pPr>
            <a:r>
              <a:rPr lang="en-US" sz="3600" dirty="0">
                <a:solidFill>
                  <a:srgbClr val="346656"/>
                </a:solidFill>
                <a:latin typeface="Aptos"/>
                <a:ea typeface="Aptos"/>
                <a:cs typeface="Aptos"/>
                <a:sym typeface="Aptos"/>
              </a:rPr>
              <a:t>Network Architecture</a:t>
            </a:r>
          </a:p>
        </p:txBody>
      </p:sp>
      <p:sp>
        <p:nvSpPr>
          <p:cNvPr id="26" name="TextBox 26">
            <a:extLst>
              <a:ext uri="{FF2B5EF4-FFF2-40B4-BE49-F238E27FC236}">
                <a16:creationId xmlns:a16="http://schemas.microsoft.com/office/drawing/2014/main" id="{1F80BCFD-B44F-FC77-8960-B4E100B49F9D}"/>
              </a:ext>
            </a:extLst>
          </p:cNvPr>
          <p:cNvSpPr txBox="1"/>
          <p:nvPr/>
        </p:nvSpPr>
        <p:spPr>
          <a:xfrm>
            <a:off x="1999394" y="8807246"/>
            <a:ext cx="16163699" cy="501035"/>
          </a:xfrm>
          <a:prstGeom prst="rect">
            <a:avLst/>
          </a:prstGeom>
        </p:spPr>
        <p:txBody>
          <a:bodyPr wrap="square" lIns="0" tIns="0" rIns="0" bIns="0" rtlCol="0" anchor="t">
            <a:spAutoFit/>
          </a:bodyPr>
          <a:lstStyle/>
          <a:p>
            <a:pPr>
              <a:lnSpc>
                <a:spcPts val="1296"/>
              </a:lnSpc>
              <a:spcBef>
                <a:spcPct val="0"/>
              </a:spcBef>
            </a:pPr>
            <a:r>
              <a:rPr lang="en-US" sz="1200" i="1" dirty="0">
                <a:solidFill>
                  <a:srgbClr val="000000"/>
                </a:solidFill>
                <a:latin typeface="Aptos Italics"/>
                <a:ea typeface="Aptos Italics"/>
                <a:cs typeface="Aptos Italics"/>
                <a:sym typeface="Aptos Italics"/>
              </a:rPr>
              <a:t>[5] Goodfellow, Ian, Pouget-Abadie, Jean, Mirza, Mehdi, </a:t>
            </a:r>
            <a:r>
              <a:rPr lang="en-US" sz="1200" i="1" dirty="0" err="1">
                <a:solidFill>
                  <a:srgbClr val="000000"/>
                </a:solidFill>
                <a:latin typeface="Aptos Italics"/>
                <a:ea typeface="Aptos Italics"/>
                <a:cs typeface="Aptos Italics"/>
                <a:sym typeface="Aptos Italics"/>
              </a:rPr>
              <a:t>Xu,Bing</a:t>
            </a:r>
            <a:r>
              <a:rPr lang="en-US" sz="1200" i="1" dirty="0">
                <a:solidFill>
                  <a:srgbClr val="000000"/>
                </a:solidFill>
                <a:latin typeface="Aptos Italics"/>
                <a:ea typeface="Aptos Italics"/>
                <a:cs typeface="Aptos Italics"/>
                <a:sym typeface="Aptos Italics"/>
              </a:rPr>
              <a:t>, Warde-Farley, David, Ozair, Sherjil, Courville, </a:t>
            </a:r>
            <a:r>
              <a:rPr lang="en-US" sz="1200" i="1" dirty="0" err="1">
                <a:solidFill>
                  <a:srgbClr val="000000"/>
                </a:solidFill>
                <a:latin typeface="Aptos Italics"/>
                <a:ea typeface="Aptos Italics"/>
                <a:cs typeface="Aptos Italics"/>
                <a:sym typeface="Aptos Italics"/>
              </a:rPr>
              <a:t>Aaronand</a:t>
            </a:r>
            <a:r>
              <a:rPr lang="en-US" sz="1200" i="1" dirty="0">
                <a:solidFill>
                  <a:srgbClr val="000000"/>
                </a:solidFill>
                <a:latin typeface="Aptos Italics"/>
                <a:ea typeface="Aptos Italics"/>
                <a:cs typeface="Aptos Italics"/>
                <a:sym typeface="Aptos Italics"/>
              </a:rPr>
              <a:t> Bengio, Yoshua. “Generative adversarial </a:t>
            </a:r>
            <a:r>
              <a:rPr lang="en-US" sz="1200" i="1" dirty="0" err="1">
                <a:solidFill>
                  <a:srgbClr val="000000"/>
                </a:solidFill>
                <a:latin typeface="Aptos Italics"/>
                <a:ea typeface="Aptos Italics"/>
                <a:cs typeface="Aptos Italics"/>
                <a:sym typeface="Aptos Italics"/>
              </a:rPr>
              <a:t>networks.”Communications</a:t>
            </a:r>
            <a:r>
              <a:rPr lang="en-US" sz="1200" i="1" dirty="0">
                <a:solidFill>
                  <a:srgbClr val="000000"/>
                </a:solidFill>
                <a:latin typeface="Aptos Italics"/>
                <a:ea typeface="Aptos Italics"/>
                <a:cs typeface="Aptos Italics"/>
                <a:sym typeface="Aptos Italics"/>
              </a:rPr>
              <a:t> of the ACM Vol. 63 No. 11 (2020): pp.139–144.</a:t>
            </a:r>
          </a:p>
          <a:p>
            <a:pPr>
              <a:lnSpc>
                <a:spcPts val="1296"/>
              </a:lnSpc>
              <a:spcBef>
                <a:spcPct val="0"/>
              </a:spcBef>
            </a:pPr>
            <a:r>
              <a:rPr lang="en-US" sz="1200" i="1" dirty="0">
                <a:solidFill>
                  <a:srgbClr val="000000"/>
                </a:solidFill>
                <a:latin typeface="Aptos Italics"/>
                <a:ea typeface="Aptos Italics"/>
                <a:cs typeface="Aptos Italics"/>
                <a:sym typeface="Aptos Italics"/>
              </a:rPr>
              <a:t>[19] </a:t>
            </a:r>
            <a:r>
              <a:rPr lang="en-US" sz="1200" i="1" dirty="0" err="1">
                <a:solidFill>
                  <a:srgbClr val="000000"/>
                </a:solidFill>
                <a:latin typeface="Aptos Italics"/>
                <a:ea typeface="Aptos Italics"/>
                <a:cs typeface="Aptos Italics"/>
                <a:sym typeface="Aptos Italics"/>
              </a:rPr>
              <a:t>Ronneberger</a:t>
            </a:r>
            <a:r>
              <a:rPr lang="en-US" sz="1200" i="1" dirty="0">
                <a:solidFill>
                  <a:srgbClr val="000000"/>
                </a:solidFill>
                <a:latin typeface="Aptos Italics"/>
                <a:ea typeface="Aptos Italics"/>
                <a:cs typeface="Aptos Italics"/>
                <a:sym typeface="Aptos Italics"/>
              </a:rPr>
              <a:t>, Olaf, Fischer, Philipp and Brox, Thomas. “U-net: Convolutional networks for biomedical image </a:t>
            </a:r>
            <a:r>
              <a:rPr lang="en-US" sz="1200" i="1" dirty="0" err="1">
                <a:solidFill>
                  <a:srgbClr val="000000"/>
                </a:solidFill>
                <a:latin typeface="Aptos Italics"/>
                <a:ea typeface="Aptos Italics"/>
                <a:cs typeface="Aptos Italics"/>
                <a:sym typeface="Aptos Italics"/>
              </a:rPr>
              <a:t>segmen-tation</a:t>
            </a:r>
            <a:r>
              <a:rPr lang="en-US" sz="1200" i="1" dirty="0">
                <a:solidFill>
                  <a:srgbClr val="000000"/>
                </a:solidFill>
                <a:latin typeface="Aptos Italics"/>
                <a:ea typeface="Aptos Italics"/>
                <a:cs typeface="Aptos Italics"/>
                <a:sym typeface="Aptos Italics"/>
              </a:rPr>
              <a:t>.” Medical Image Computing and Computer-</a:t>
            </a:r>
            <a:r>
              <a:rPr lang="en-US" sz="1200" i="1" dirty="0" err="1">
                <a:solidFill>
                  <a:srgbClr val="000000"/>
                </a:solidFill>
                <a:latin typeface="Aptos Italics"/>
                <a:ea typeface="Aptos Italics"/>
                <a:cs typeface="Aptos Italics"/>
                <a:sym typeface="Aptos Italics"/>
              </a:rPr>
              <a:t>AssistedIntervention</a:t>
            </a:r>
            <a:r>
              <a:rPr lang="en-US" sz="1200" i="1" dirty="0">
                <a:solidFill>
                  <a:srgbClr val="000000"/>
                </a:solidFill>
                <a:latin typeface="Aptos Italics"/>
                <a:ea typeface="Aptos Italics"/>
                <a:cs typeface="Aptos Italics"/>
                <a:sym typeface="Aptos Italics"/>
              </a:rPr>
              <a:t>–MICCAI 2015: 18th International Confer-</a:t>
            </a:r>
            <a:r>
              <a:rPr lang="en-US" sz="1200" i="1" dirty="0" err="1">
                <a:solidFill>
                  <a:srgbClr val="000000"/>
                </a:solidFill>
                <a:latin typeface="Aptos Italics"/>
                <a:ea typeface="Aptos Italics"/>
                <a:cs typeface="Aptos Italics"/>
                <a:sym typeface="Aptos Italics"/>
              </a:rPr>
              <a:t>ence</a:t>
            </a:r>
            <a:r>
              <a:rPr lang="en-US" sz="1200" i="1" dirty="0">
                <a:solidFill>
                  <a:srgbClr val="000000"/>
                </a:solidFill>
                <a:latin typeface="Aptos Italics"/>
                <a:ea typeface="Aptos Italics"/>
                <a:cs typeface="Aptos Italics"/>
                <a:sym typeface="Aptos Italics"/>
              </a:rPr>
              <a:t>, Munich, Germany, October 5-9, 2015, </a:t>
            </a:r>
            <a:r>
              <a:rPr lang="en-US" sz="1200" i="1" dirty="0" err="1">
                <a:solidFill>
                  <a:srgbClr val="000000"/>
                </a:solidFill>
                <a:latin typeface="Aptos Italics"/>
                <a:ea typeface="Aptos Italics"/>
                <a:cs typeface="Aptos Italics"/>
                <a:sym typeface="Aptos Italics"/>
              </a:rPr>
              <a:t>proceedings,part</a:t>
            </a:r>
            <a:r>
              <a:rPr lang="en-US" sz="1200" i="1" dirty="0">
                <a:solidFill>
                  <a:srgbClr val="000000"/>
                </a:solidFill>
                <a:latin typeface="Aptos Italics"/>
                <a:ea typeface="Aptos Italics"/>
                <a:cs typeface="Aptos Italics"/>
                <a:sym typeface="Aptos Italics"/>
              </a:rPr>
              <a:t> III 18: pp. 234–241. 2015. Springer.</a:t>
            </a:r>
          </a:p>
        </p:txBody>
      </p:sp>
      <p:pic>
        <p:nvPicPr>
          <p:cNvPr id="28" name="Picture 27" descr="A screenshot of a game&#10;&#10;AI-generated content may be incorrect.">
            <a:extLst>
              <a:ext uri="{FF2B5EF4-FFF2-40B4-BE49-F238E27FC236}">
                <a16:creationId xmlns:a16="http://schemas.microsoft.com/office/drawing/2014/main" id="{A1F47517-35D5-CC05-5C44-30D8C4C30A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72024" y="2083446"/>
            <a:ext cx="7467598" cy="5731560"/>
          </a:xfrm>
          <a:prstGeom prst="rect">
            <a:avLst/>
          </a:prstGeom>
        </p:spPr>
      </p:pic>
      <p:sp>
        <p:nvSpPr>
          <p:cNvPr id="2" name="Freeform 14">
            <a:extLst>
              <a:ext uri="{FF2B5EF4-FFF2-40B4-BE49-F238E27FC236}">
                <a16:creationId xmlns:a16="http://schemas.microsoft.com/office/drawing/2014/main" id="{84DCE0CC-C83D-F4DE-F766-DC279F737B78}"/>
              </a:ext>
            </a:extLst>
          </p:cNvPr>
          <p:cNvSpPr/>
          <p:nvPr/>
        </p:nvSpPr>
        <p:spPr>
          <a:xfrm>
            <a:off x="10266892" y="1721018"/>
            <a:ext cx="7768268" cy="6927681"/>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3" name="Freeform 14">
            <a:extLst>
              <a:ext uri="{FF2B5EF4-FFF2-40B4-BE49-F238E27FC236}">
                <a16:creationId xmlns:a16="http://schemas.microsoft.com/office/drawing/2014/main" id="{2DD83890-DCDD-946D-0C2C-3E804A33C673}"/>
              </a:ext>
            </a:extLst>
          </p:cNvPr>
          <p:cNvSpPr/>
          <p:nvPr/>
        </p:nvSpPr>
        <p:spPr>
          <a:xfrm>
            <a:off x="1999394" y="2110420"/>
            <a:ext cx="8020508" cy="5529396"/>
          </a:xfrm>
          <a:custGeom>
            <a:avLst/>
            <a:gdLst/>
            <a:ahLst/>
            <a:cxnLst/>
            <a:rect l="l" t="t" r="r" b="b"/>
            <a:pathLst>
              <a:path w="1872532" h="417886">
                <a:moveTo>
                  <a:pt x="0" y="0"/>
                </a:moveTo>
                <a:lnTo>
                  <a:pt x="1872532" y="0"/>
                </a:lnTo>
                <a:lnTo>
                  <a:pt x="1872532" y="417886"/>
                </a:lnTo>
                <a:lnTo>
                  <a:pt x="0" y="417886"/>
                </a:lnTo>
                <a:close/>
              </a:path>
            </a:pathLst>
          </a:custGeom>
          <a:solidFill>
            <a:srgbClr val="000000">
              <a:alpha val="0"/>
            </a:srgbClr>
          </a:solidFill>
          <a:ln w="19050" cap="sq">
            <a:solidFill>
              <a:schemeClr val="accent3">
                <a:lumMod val="50000"/>
              </a:schemeClr>
            </a:solid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2070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1991</TotalTime>
  <Words>3263</Words>
  <Application>Microsoft Office PowerPoint</Application>
  <PresentationFormat>Custom</PresentationFormat>
  <Paragraphs>284</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 Italics</vt:lpstr>
      <vt:lpstr>Calibri</vt:lpstr>
      <vt:lpstr>Arial</vt:lpstr>
      <vt:lpstr>Cambria Math</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d72e2537-47bc-4dcd-9d8e-aa0531b2fd10.pptx</dc:title>
  <cp:lastModifiedBy>Sachin Giri</cp:lastModifiedBy>
  <cp:revision>14</cp:revision>
  <dcterms:created xsi:type="dcterms:W3CDTF">2006-08-16T00:00:00Z</dcterms:created>
  <dcterms:modified xsi:type="dcterms:W3CDTF">2025-08-18T06:00:34Z</dcterms:modified>
  <dc:identifier>DAGwLecXOFU</dc:identifier>
</cp:coreProperties>
</file>