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52"/>
  </p:notesMasterIdLst>
  <p:sldIdLst>
    <p:sldId id="1666" r:id="rId2"/>
    <p:sldId id="7141" r:id="rId3"/>
    <p:sldId id="7142" r:id="rId4"/>
    <p:sldId id="7186" r:id="rId5"/>
    <p:sldId id="6369" r:id="rId6"/>
    <p:sldId id="7187" r:id="rId7"/>
    <p:sldId id="7183" r:id="rId8"/>
    <p:sldId id="7188" r:id="rId9"/>
    <p:sldId id="7189" r:id="rId10"/>
    <p:sldId id="7190" r:id="rId11"/>
    <p:sldId id="7191" r:id="rId12"/>
    <p:sldId id="7192" r:id="rId13"/>
    <p:sldId id="7193" r:id="rId14"/>
    <p:sldId id="1471" r:id="rId15"/>
    <p:sldId id="7185" r:id="rId16"/>
    <p:sldId id="7194" r:id="rId17"/>
    <p:sldId id="7195" r:id="rId18"/>
    <p:sldId id="7196" r:id="rId19"/>
    <p:sldId id="7197" r:id="rId20"/>
    <p:sldId id="7198" r:id="rId21"/>
    <p:sldId id="7199" r:id="rId22"/>
    <p:sldId id="1476" r:id="rId23"/>
    <p:sldId id="1140" r:id="rId24"/>
    <p:sldId id="1128" r:id="rId25"/>
    <p:sldId id="7208" r:id="rId26"/>
    <p:sldId id="7201" r:id="rId27"/>
    <p:sldId id="7202" r:id="rId28"/>
    <p:sldId id="7204" r:id="rId29"/>
    <p:sldId id="7203" r:id="rId30"/>
    <p:sldId id="6343" r:id="rId31"/>
    <p:sldId id="1077" r:id="rId32"/>
    <p:sldId id="7146" r:id="rId33"/>
    <p:sldId id="7205" r:id="rId34"/>
    <p:sldId id="7212" r:id="rId35"/>
    <p:sldId id="7206" r:id="rId36"/>
    <p:sldId id="7207" r:id="rId37"/>
    <p:sldId id="7177" r:id="rId38"/>
    <p:sldId id="7178" r:id="rId39"/>
    <p:sldId id="7179" r:id="rId40"/>
    <p:sldId id="7211" r:id="rId41"/>
    <p:sldId id="7180" r:id="rId42"/>
    <p:sldId id="7213" r:id="rId43"/>
    <p:sldId id="7214" r:id="rId44"/>
    <p:sldId id="7215" r:id="rId45"/>
    <p:sldId id="7154" r:id="rId46"/>
    <p:sldId id="7157" r:id="rId47"/>
    <p:sldId id="7182" r:id="rId48"/>
    <p:sldId id="389" r:id="rId49"/>
    <p:sldId id="261" r:id="rId50"/>
    <p:sldId id="390" r:id="rId51"/>
  </p:sldIdLst>
  <p:sldSz cx="9144000" cy="6858000" type="screen4x3"/>
  <p:notesSz cx="6858000" cy="9144000"/>
  <p:custDataLst>
    <p:tags r:id="rId53"/>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00"/>
    <a:srgbClr val="FFFFFF"/>
    <a:srgbClr val="DDDDDD"/>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89" autoAdjust="0"/>
    <p:restoredTop sz="92255" autoAdjust="0"/>
  </p:normalViewPr>
  <p:slideViewPr>
    <p:cSldViewPr>
      <p:cViewPr varScale="1">
        <p:scale>
          <a:sx n="75" d="100"/>
          <a:sy n="75" d="100"/>
        </p:scale>
        <p:origin x="680" y="52"/>
      </p:cViewPr>
      <p:guideLst>
        <p:guide orient="horz" pos="2160"/>
        <p:guide pos="2880"/>
      </p:guideLst>
    </p:cSldViewPr>
  </p:slideViewPr>
  <p:outlineViewPr>
    <p:cViewPr>
      <p:scale>
        <a:sx n="33" d="100"/>
        <a:sy n="33" d="100"/>
      </p:scale>
      <p:origin x="0" y="-12989"/>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p:cViewPr>
        <p:scale>
          <a:sx n="95" d="100"/>
          <a:sy n="95" d="100"/>
        </p:scale>
        <p:origin x="1003" y="-114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1-06-28T00:50:11.815"/>
    </inkml:context>
    <inkml:brush xml:id="br0">
      <inkml:brushProperty name="width" value="0.05292" units="cm"/>
      <inkml:brushProperty name="height" value="0.05292" units="cm"/>
      <inkml:brushProperty name="color" value="#FF0000"/>
    </inkml:brush>
  </inkml:definitions>
  <inkml:trace contextRef="#ctx0" brushRef="#br0">12612 17176 438 0,'-29'-28'248'0,"23"24"-71"16,-1 6-42-16,-2 2-28 0,3 3-47 15,0 2-17-15,6-1-21 16,1 0-5-16,6-2-8 16,5 1-3-16,2-3-4 15,5 0 4-15,-1-1 6 16,1 0 6-16,1 1 17 16,1-2 4-16,7 1 0 15,-1 2-3-15,8-1-16 16,4 4-8-16,2-4-7 15,3-2-3-15,-3-1-2 16,-3-1 0-16,0-1-1 16,-3-3 0-16,2 0 1 15,0 2 0-15,3 2 0 16,4 0 0-16,5 2 1 16,3 1 0-16,1 1 1 15,-7-1-1-15,-1 3-1 16,-2-4 0-16,0-1 1 15,4 2-1-15,-2-1 0 0,2 0 1 16,5-3 6-16,-1 4 6 16,0-1 8-16,0 3 3 15,-8 0-5-15,-4-2-7 16,4 0-9-16,-1-6-3 0,8 1-2 16,2-3 1-16,10-4 1 15,3 2 0-15,-7-1 3 16,2 0-1-16,-11-1 4 15,-3 1 0-15,8-3 4 16,-1-3 2-16,8 2-4 16,4-4 0-16,0 4-6 15,-4 2 0-15,-3 3-1 16,-2 1 1-16,0 4 0 16,5 2-1-16,8 3 2 15,0 4-2-15,0-1 2 16,-5 0 0-16,-11 1-2 15,-5-1-1-15,-4-1-1 16,2 0-2-16,7-1 1 16,3-1-1-16,7 0-2 15,-6-2 1-15,-2-1 0 16,-4 2 0-16,-6 1 2 0,5 2 2 16,3 2 0-16,-1-3 0 15,10-1 0-15,-3-2-5 16,1-1-10-16,-2 0-3 15,-7-5 1-15,-2 2 2 16,-2-1 12-16,4-1 2 16,7 1 8-16,1 2 4 0,6 2 8 15,-5 0 2-15,-6 4-1 16,-4 1-1-16,-4-3-6 16,0 0 0-16,4-1-5 15,2 2-2-15,3-1-1 16,0 1-2-16,0 3 2 15,-7-1 0-15,-1 3 2 16,-5 0 7-16,0 0 8 16,2-1 2-16,0 1 4 15,1 0-1-15,6 1-6 16,-1 2 0-16,-1-2-5 16,5 2-5-16,-10-3-11 15,-4 1-3-15,-2 0-17 16,-5 0-10-16,4 2-29 15,-1-4-25-15,-2-3-52 16,4-1-47-16,-16-7 115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2068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68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2068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75C05DA3-64FB-4CB0-8B4B-A18091FEAF1E}" type="slidenum">
              <a:rPr lang="en-US"/>
              <a:pPr>
                <a:defRPr/>
              </a:pPr>
              <a:t>‹#›</a:t>
            </a:fld>
            <a:endParaRPr lang="en-US"/>
          </a:p>
        </p:txBody>
      </p:sp>
    </p:spTree>
    <p:extLst>
      <p:ext uri="{BB962C8B-B14F-4D97-AF65-F5344CB8AC3E}">
        <p14:creationId xmlns:p14="http://schemas.microsoft.com/office/powerpoint/2010/main" val="3156532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ahoma" pitchFamily="34" charset="0"/>
              </a:defRPr>
            </a:lvl1pPr>
            <a:lvl2pPr marL="702756" indent="-270291" defTabSz="912983" eaLnBrk="0" hangingPunct="0">
              <a:defRPr sz="2300">
                <a:solidFill>
                  <a:schemeClr val="tx1"/>
                </a:solidFill>
                <a:latin typeface="Tahoma" pitchFamily="34" charset="0"/>
              </a:defRPr>
            </a:lvl2pPr>
            <a:lvl3pPr marL="1081164" indent="-216233" defTabSz="912983" eaLnBrk="0" hangingPunct="0">
              <a:defRPr sz="2300">
                <a:solidFill>
                  <a:schemeClr val="tx1"/>
                </a:solidFill>
                <a:latin typeface="Tahoma" pitchFamily="34" charset="0"/>
              </a:defRPr>
            </a:lvl3pPr>
            <a:lvl4pPr marL="1513629" indent="-216233" defTabSz="912983" eaLnBrk="0" hangingPunct="0">
              <a:defRPr sz="2300">
                <a:solidFill>
                  <a:schemeClr val="tx1"/>
                </a:solidFill>
                <a:latin typeface="Tahoma" pitchFamily="34" charset="0"/>
              </a:defRPr>
            </a:lvl4pPr>
            <a:lvl5pPr marL="1946095" indent="-216233" defTabSz="912983" eaLnBrk="0" hangingPunct="0">
              <a:defRPr sz="2300">
                <a:solidFill>
                  <a:schemeClr val="tx1"/>
                </a:solidFill>
                <a:latin typeface="Tahoma" pitchFamily="34" charset="0"/>
              </a:defRPr>
            </a:lvl5pPr>
            <a:lvl6pPr marL="2378560" indent="-216233" defTabSz="912983" eaLnBrk="0" fontAlgn="base" hangingPunct="0">
              <a:spcBef>
                <a:spcPct val="0"/>
              </a:spcBef>
              <a:spcAft>
                <a:spcPct val="0"/>
              </a:spcAft>
              <a:defRPr sz="2300">
                <a:solidFill>
                  <a:schemeClr val="tx1"/>
                </a:solidFill>
                <a:latin typeface="Tahoma" pitchFamily="34" charset="0"/>
              </a:defRPr>
            </a:lvl6pPr>
            <a:lvl7pPr marL="2811026" indent="-216233" defTabSz="912983" eaLnBrk="0" fontAlgn="base" hangingPunct="0">
              <a:spcBef>
                <a:spcPct val="0"/>
              </a:spcBef>
              <a:spcAft>
                <a:spcPct val="0"/>
              </a:spcAft>
              <a:defRPr sz="2300">
                <a:solidFill>
                  <a:schemeClr val="tx1"/>
                </a:solidFill>
                <a:latin typeface="Tahoma" pitchFamily="34" charset="0"/>
              </a:defRPr>
            </a:lvl7pPr>
            <a:lvl8pPr marL="3243491" indent="-216233" defTabSz="912983" eaLnBrk="0" fontAlgn="base" hangingPunct="0">
              <a:spcBef>
                <a:spcPct val="0"/>
              </a:spcBef>
              <a:spcAft>
                <a:spcPct val="0"/>
              </a:spcAft>
              <a:defRPr sz="2300">
                <a:solidFill>
                  <a:schemeClr val="tx1"/>
                </a:solidFill>
                <a:latin typeface="Tahoma" pitchFamily="34" charset="0"/>
              </a:defRPr>
            </a:lvl8pPr>
            <a:lvl9pPr marL="3675957" indent="-216233" defTabSz="912983" eaLnBrk="0" fontAlgn="base" hangingPunct="0">
              <a:spcBef>
                <a:spcPct val="0"/>
              </a:spcBef>
              <a:spcAft>
                <a:spcPct val="0"/>
              </a:spcAft>
              <a:defRPr sz="2300">
                <a:solidFill>
                  <a:schemeClr val="tx1"/>
                </a:solidFill>
                <a:latin typeface="Tahoma" pitchFamily="34" charset="0"/>
              </a:defRPr>
            </a:lvl9pPr>
          </a:lstStyle>
          <a:p>
            <a:pPr eaLnBrk="1" hangingPunct="1"/>
            <a:fld id="{DC4D7898-987A-4F4C-9326-8AB5622F02F6}" type="slidenum">
              <a:rPr lang="en-US" sz="1200">
                <a:latin typeface="Times New Roman" pitchFamily="18" charset="0"/>
              </a:rPr>
              <a:pPr eaLnBrk="1" hangingPunct="1"/>
              <a:t>1</a:t>
            </a:fld>
            <a:endParaRPr lang="en-US" sz="1200">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08189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C05DA3-64FB-4CB0-8B4B-A18091FEAF1E}" type="slidenum">
              <a:rPr lang="en-US" smtClean="0"/>
              <a:pPr>
                <a:defRPr/>
              </a:pPr>
              <a:t>23</a:t>
            </a:fld>
            <a:endParaRPr lang="en-US"/>
          </a:p>
        </p:txBody>
      </p:sp>
    </p:spTree>
    <p:extLst>
      <p:ext uri="{BB962C8B-B14F-4D97-AF65-F5344CB8AC3E}">
        <p14:creationId xmlns:p14="http://schemas.microsoft.com/office/powerpoint/2010/main" val="425688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C05DA3-64FB-4CB0-8B4B-A18091FEAF1E}" type="slidenum">
              <a:rPr lang="en-US" smtClean="0"/>
              <a:pPr>
                <a:defRPr/>
              </a:pPr>
              <a:t>24</a:t>
            </a:fld>
            <a:endParaRPr lang="en-US"/>
          </a:p>
        </p:txBody>
      </p:sp>
    </p:spTree>
    <p:extLst>
      <p:ext uri="{BB962C8B-B14F-4D97-AF65-F5344CB8AC3E}">
        <p14:creationId xmlns:p14="http://schemas.microsoft.com/office/powerpoint/2010/main" val="3397003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0F96A-5DC2-010E-3172-C4EBB710C4DB}"/>
            </a:ext>
          </a:extLst>
        </p:cNvPr>
        <p:cNvGrpSpPr/>
        <p:nvPr/>
      </p:nvGrpSpPr>
      <p:grpSpPr>
        <a:xfrm>
          <a:off x="0" y="0"/>
          <a:ext cx="0" cy="0"/>
          <a:chOff x="0" y="0"/>
          <a:chExt cx="0" cy="0"/>
        </a:xfrm>
      </p:grpSpPr>
      <p:sp>
        <p:nvSpPr>
          <p:cNvPr id="110594" name="Rectangle 7">
            <a:extLst>
              <a:ext uri="{FF2B5EF4-FFF2-40B4-BE49-F238E27FC236}">
                <a16:creationId xmlns:a16="http://schemas.microsoft.com/office/drawing/2014/main" id="{FF76CEB5-D960-1F94-58D1-65BEAF49CB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ahoma" pitchFamily="34" charset="0"/>
              </a:defRPr>
            </a:lvl1pPr>
            <a:lvl2pPr marL="702756" indent="-270291" defTabSz="912983" eaLnBrk="0" hangingPunct="0">
              <a:defRPr sz="2300">
                <a:solidFill>
                  <a:schemeClr val="tx1"/>
                </a:solidFill>
                <a:latin typeface="Tahoma" pitchFamily="34" charset="0"/>
              </a:defRPr>
            </a:lvl2pPr>
            <a:lvl3pPr marL="1081164" indent="-216233" defTabSz="912983" eaLnBrk="0" hangingPunct="0">
              <a:defRPr sz="2300">
                <a:solidFill>
                  <a:schemeClr val="tx1"/>
                </a:solidFill>
                <a:latin typeface="Tahoma" pitchFamily="34" charset="0"/>
              </a:defRPr>
            </a:lvl3pPr>
            <a:lvl4pPr marL="1513629" indent="-216233" defTabSz="912983" eaLnBrk="0" hangingPunct="0">
              <a:defRPr sz="2300">
                <a:solidFill>
                  <a:schemeClr val="tx1"/>
                </a:solidFill>
                <a:latin typeface="Tahoma" pitchFamily="34" charset="0"/>
              </a:defRPr>
            </a:lvl4pPr>
            <a:lvl5pPr marL="1946095" indent="-216233" defTabSz="912983" eaLnBrk="0" hangingPunct="0">
              <a:defRPr sz="2300">
                <a:solidFill>
                  <a:schemeClr val="tx1"/>
                </a:solidFill>
                <a:latin typeface="Tahoma" pitchFamily="34" charset="0"/>
              </a:defRPr>
            </a:lvl5pPr>
            <a:lvl6pPr marL="2378560" indent="-216233" defTabSz="912983" eaLnBrk="0" fontAlgn="base" hangingPunct="0">
              <a:spcBef>
                <a:spcPct val="0"/>
              </a:spcBef>
              <a:spcAft>
                <a:spcPct val="0"/>
              </a:spcAft>
              <a:defRPr sz="2300">
                <a:solidFill>
                  <a:schemeClr val="tx1"/>
                </a:solidFill>
                <a:latin typeface="Tahoma" pitchFamily="34" charset="0"/>
              </a:defRPr>
            </a:lvl6pPr>
            <a:lvl7pPr marL="2811026" indent="-216233" defTabSz="912983" eaLnBrk="0" fontAlgn="base" hangingPunct="0">
              <a:spcBef>
                <a:spcPct val="0"/>
              </a:spcBef>
              <a:spcAft>
                <a:spcPct val="0"/>
              </a:spcAft>
              <a:defRPr sz="2300">
                <a:solidFill>
                  <a:schemeClr val="tx1"/>
                </a:solidFill>
                <a:latin typeface="Tahoma" pitchFamily="34" charset="0"/>
              </a:defRPr>
            </a:lvl7pPr>
            <a:lvl8pPr marL="3243491" indent="-216233" defTabSz="912983" eaLnBrk="0" fontAlgn="base" hangingPunct="0">
              <a:spcBef>
                <a:spcPct val="0"/>
              </a:spcBef>
              <a:spcAft>
                <a:spcPct val="0"/>
              </a:spcAft>
              <a:defRPr sz="2300">
                <a:solidFill>
                  <a:schemeClr val="tx1"/>
                </a:solidFill>
                <a:latin typeface="Tahoma" pitchFamily="34" charset="0"/>
              </a:defRPr>
            </a:lvl8pPr>
            <a:lvl9pPr marL="3675957" indent="-216233" defTabSz="912983" eaLnBrk="0" fontAlgn="base" hangingPunct="0">
              <a:spcBef>
                <a:spcPct val="0"/>
              </a:spcBef>
              <a:spcAft>
                <a:spcPct val="0"/>
              </a:spcAft>
              <a:defRPr sz="2300">
                <a:solidFill>
                  <a:schemeClr val="tx1"/>
                </a:solidFill>
                <a:latin typeface="Tahoma" pitchFamily="34" charset="0"/>
              </a:defRPr>
            </a:lvl9pPr>
          </a:lstStyle>
          <a:p>
            <a:pPr eaLnBrk="1" hangingPunct="1"/>
            <a:fld id="{DC4D7898-987A-4F4C-9326-8AB5622F02F6}" type="slidenum">
              <a:rPr lang="en-US" sz="1200">
                <a:latin typeface="Times New Roman" pitchFamily="18" charset="0"/>
              </a:rPr>
              <a:pPr eaLnBrk="1" hangingPunct="1"/>
              <a:t>28</a:t>
            </a:fld>
            <a:endParaRPr lang="en-US" sz="1200">
              <a:latin typeface="Times New Roman" pitchFamily="18" charset="0"/>
            </a:endParaRPr>
          </a:p>
        </p:txBody>
      </p:sp>
      <p:sp>
        <p:nvSpPr>
          <p:cNvPr id="110595" name="Rectangle 2">
            <a:extLst>
              <a:ext uri="{FF2B5EF4-FFF2-40B4-BE49-F238E27FC236}">
                <a16:creationId xmlns:a16="http://schemas.microsoft.com/office/drawing/2014/main" id="{17BDD2AB-50E5-8476-EDF9-26FDD7860DAC}"/>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84A1216D-0BD7-57B7-7AF6-AF42F20316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602993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3CDB0-E28E-69A8-2F78-A7D601644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4D1FF-F5DB-0B95-5E7F-46291E18AB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AEFF7B-3950-43F6-9874-087E2E5714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3B638F-F2D1-483B-C9B9-CA9988D9D712}"/>
              </a:ext>
            </a:extLst>
          </p:cNvPr>
          <p:cNvSpPr>
            <a:spLocks noGrp="1"/>
          </p:cNvSpPr>
          <p:nvPr>
            <p:ph type="sldNum" sz="quarter" idx="10"/>
          </p:nvPr>
        </p:nvSpPr>
        <p:spPr/>
        <p:txBody>
          <a:bodyPr/>
          <a:lstStyle/>
          <a:p>
            <a:pPr>
              <a:defRPr/>
            </a:pPr>
            <a:fld id="{75C05DA3-64FB-4CB0-8B4B-A18091FEAF1E}" type="slidenum">
              <a:rPr lang="en-US" smtClean="0"/>
              <a:pPr>
                <a:defRPr/>
              </a:pPr>
              <a:t>33</a:t>
            </a:fld>
            <a:endParaRPr lang="en-US"/>
          </a:p>
        </p:txBody>
      </p:sp>
    </p:spTree>
    <p:extLst>
      <p:ext uri="{BB962C8B-B14F-4D97-AF65-F5344CB8AC3E}">
        <p14:creationId xmlns:p14="http://schemas.microsoft.com/office/powerpoint/2010/main" val="1707965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0113" y="739775"/>
            <a:ext cx="493553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0CB764-BEAF-4ECD-AC46-8816A16275C3}" type="slidenum">
              <a:rPr lang="de-DE" smtClean="0"/>
              <a:t>49</a:t>
            </a:fld>
            <a:endParaRPr lang="de-DE"/>
          </a:p>
        </p:txBody>
      </p:sp>
    </p:spTree>
    <p:extLst>
      <p:ext uri="{BB962C8B-B14F-4D97-AF65-F5344CB8AC3E}">
        <p14:creationId xmlns:p14="http://schemas.microsoft.com/office/powerpoint/2010/main" val="1365574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11/3/2025</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Int. Conference on Next-Generation AI &amp; Machine Learning (Nxt AI)</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83FC9145-8351-46A6-8F8A-FB107918D2A6}" type="slidenum">
              <a:rPr lang="en-US"/>
              <a:pPr>
                <a:defRPr/>
              </a:pPr>
              <a:t>‹#›</a:t>
            </a:fld>
            <a:r>
              <a:rPr lang="en-US"/>
              <a:t>/1024</a:t>
            </a:r>
          </a:p>
        </p:txBody>
      </p:sp>
    </p:spTree>
    <p:extLst>
      <p:ext uri="{BB962C8B-B14F-4D97-AF65-F5344CB8AC3E}">
        <p14:creationId xmlns:p14="http://schemas.microsoft.com/office/powerpoint/2010/main" val="65830021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11/3/2025</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Int. Conference on Next-Generation AI &amp; Machine Learning (Nxt AI)</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80BFFA06-65BA-473E-9D20-EBAE86FC8A45}" type="slidenum">
              <a:rPr lang="en-US"/>
              <a:pPr>
                <a:defRPr/>
              </a:pPr>
              <a:t>‹#›</a:t>
            </a:fld>
            <a:r>
              <a:rPr lang="en-US"/>
              <a:t>/1024</a:t>
            </a:r>
          </a:p>
        </p:txBody>
      </p:sp>
    </p:spTree>
    <p:extLst>
      <p:ext uri="{BB962C8B-B14F-4D97-AF65-F5344CB8AC3E}">
        <p14:creationId xmlns:p14="http://schemas.microsoft.com/office/powerpoint/2010/main" val="7692117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5175"/>
            <a:ext cx="2286000" cy="5472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5175"/>
            <a:ext cx="6705600" cy="5472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11/3/2025</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Int. Conference on Next-Generation AI &amp; Machine Learning (Nxt AI)</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8FCEAF0B-FED2-40BF-A106-6BAC84FE6E0E}" type="slidenum">
              <a:rPr lang="en-US"/>
              <a:pPr>
                <a:defRPr/>
              </a:pPr>
              <a:t>‹#›</a:t>
            </a:fld>
            <a:r>
              <a:rPr lang="en-US"/>
              <a:t>/1024</a:t>
            </a:r>
          </a:p>
        </p:txBody>
      </p:sp>
    </p:spTree>
    <p:extLst>
      <p:ext uri="{BB962C8B-B14F-4D97-AF65-F5344CB8AC3E}">
        <p14:creationId xmlns:p14="http://schemas.microsoft.com/office/powerpoint/2010/main" val="24708479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765175"/>
            <a:ext cx="9144000" cy="5472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r>
              <a:rPr lang="en-US"/>
              <a:t>11/3/2025</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CN"/>
              <a:t>Int. Conference on Next-Generation AI &amp; Machine Learning (Nxt AI)</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r>
              <a:rPr lang="en-US"/>
              <a:t>Slide-</a:t>
            </a:r>
            <a:fld id="{BE211141-8E04-42A2-9B34-77C8D7BF287A}" type="slidenum">
              <a:rPr lang="en-US"/>
              <a:pPr>
                <a:defRPr/>
              </a:pPr>
              <a:t>‹#›</a:t>
            </a:fld>
            <a:r>
              <a:rPr lang="en-US"/>
              <a:t>/1024</a:t>
            </a:r>
          </a:p>
        </p:txBody>
      </p:sp>
    </p:spTree>
    <p:extLst>
      <p:ext uri="{BB962C8B-B14F-4D97-AF65-F5344CB8AC3E}">
        <p14:creationId xmlns:p14="http://schemas.microsoft.com/office/powerpoint/2010/main" val="18249987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5175"/>
            <a:ext cx="9144000" cy="935038"/>
          </a:xfrm>
        </p:spPr>
        <p:txBody>
          <a:bodyPr/>
          <a:lstStyle/>
          <a:p>
            <a:r>
              <a:rPr lang="en-US"/>
              <a:t>Click to edit Master title style</a:t>
            </a:r>
          </a:p>
        </p:txBody>
      </p:sp>
      <p:sp>
        <p:nvSpPr>
          <p:cNvPr id="3" name="Text Placeholder 2"/>
          <p:cNvSpPr>
            <a:spLocks noGrp="1"/>
          </p:cNvSpPr>
          <p:nvPr>
            <p:ph type="body" sz="half" idx="1"/>
          </p:nvPr>
        </p:nvSpPr>
        <p:spPr>
          <a:xfrm>
            <a:off x="179388" y="1916113"/>
            <a:ext cx="4316412"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16113"/>
            <a:ext cx="4316413" cy="208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52900"/>
            <a:ext cx="4316413" cy="2084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r>
              <a:rPr lang="en-US"/>
              <a:t>11/3/2025</a:t>
            </a:r>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zh-CN"/>
              <a:t>Int. Conference on Next-Generation AI &amp; Machine Learning (Nxt AI)</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r>
              <a:rPr lang="en-US"/>
              <a:t>Slide-</a:t>
            </a:r>
            <a:fld id="{5004596C-9E30-4EC0-8868-BBCC3108F851}" type="slidenum">
              <a:rPr lang="en-US"/>
              <a:pPr>
                <a:defRPr/>
              </a:pPr>
              <a:t>‹#›</a:t>
            </a:fld>
            <a:r>
              <a:rPr lang="en-US"/>
              <a:t>/1024</a:t>
            </a:r>
          </a:p>
        </p:txBody>
      </p:sp>
    </p:spTree>
    <p:extLst>
      <p:ext uri="{BB962C8B-B14F-4D97-AF65-F5344CB8AC3E}">
        <p14:creationId xmlns:p14="http://schemas.microsoft.com/office/powerpoint/2010/main" val="156182752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Bod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67A93-548D-87B1-C264-6F72806B9150}"/>
              </a:ext>
            </a:extLst>
          </p:cNvPr>
          <p:cNvSpPr>
            <a:spLocks noGrp="1"/>
          </p:cNvSpPr>
          <p:nvPr>
            <p:ph type="title" hasCustomPrompt="1"/>
          </p:nvPr>
        </p:nvSpPr>
        <p:spPr>
          <a:xfrm>
            <a:off x="628650" y="415260"/>
            <a:ext cx="5348288" cy="1034129"/>
          </a:xfrm>
          <a:prstGeom prst="rect">
            <a:avLst/>
          </a:prstGeom>
        </p:spPr>
        <p:txBody>
          <a:bodyPr/>
          <a:lstStyle>
            <a:lvl1pPr>
              <a:defRPr/>
            </a:lvl1pPr>
          </a:lstStyle>
          <a:p>
            <a:r>
              <a:rPr lang="en-US" dirty="0" err="1"/>
              <a:t>Title+Text</a:t>
            </a:r>
            <a:r>
              <a:rPr lang="en-US" dirty="0"/>
              <a:t> - Put long titles on two lines, don’t fill the width of the page</a:t>
            </a:r>
            <a:endParaRPr lang="en-CH" dirty="0"/>
          </a:p>
        </p:txBody>
      </p:sp>
      <p:sp>
        <p:nvSpPr>
          <p:cNvPr id="7" name="Text Placeholder 6">
            <a:extLst>
              <a:ext uri="{FF2B5EF4-FFF2-40B4-BE49-F238E27FC236}">
                <a16:creationId xmlns:a16="http://schemas.microsoft.com/office/drawing/2014/main" id="{6804E5FF-74CF-F762-977A-B1A85FE0A6BE}"/>
              </a:ext>
            </a:extLst>
          </p:cNvPr>
          <p:cNvSpPr>
            <a:spLocks noGrp="1"/>
          </p:cNvSpPr>
          <p:nvPr>
            <p:ph type="body" sz="quarter" idx="11" hasCustomPrompt="1"/>
          </p:nvPr>
        </p:nvSpPr>
        <p:spPr>
          <a:xfrm>
            <a:off x="628651" y="1773238"/>
            <a:ext cx="4321037" cy="369332"/>
          </a:xfrm>
          <a:prstGeom prst="rect">
            <a:avLst/>
          </a:prstGeom>
        </p:spPr>
        <p:txBody>
          <a:bodyPr>
            <a:spAutoFit/>
          </a:bodyPr>
          <a:lstStyle>
            <a:lvl1pPr marL="0" indent="0">
              <a:lnSpc>
                <a:spcPct val="100000"/>
              </a:lnSpc>
              <a:buNone/>
              <a:defRPr sz="900"/>
            </a:lvl1pPr>
            <a:lvl2pPr marL="342900" indent="0">
              <a:buNone/>
              <a:defRPr/>
            </a:lvl2pPr>
          </a:lstStyle>
          <a:p>
            <a:r>
              <a:rPr lang="en-CH" dirty="0"/>
              <a:t>Use this slide when you have plain text and make sure that the text is not very long as this is intended for grabbing attention and not overloading the page.  </a:t>
            </a:r>
          </a:p>
        </p:txBody>
      </p:sp>
    </p:spTree>
    <p:extLst>
      <p:ext uri="{BB962C8B-B14F-4D97-AF65-F5344CB8AC3E}">
        <p14:creationId xmlns:p14="http://schemas.microsoft.com/office/powerpoint/2010/main" val="289636349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D7B8F-FF07-1A44-E1D1-030FA5E2CAB7}"/>
              </a:ext>
            </a:extLst>
          </p:cNvPr>
          <p:cNvSpPr>
            <a:spLocks noGrp="1"/>
          </p:cNvSpPr>
          <p:nvPr>
            <p:ph type="title" hasCustomPrompt="1"/>
          </p:nvPr>
        </p:nvSpPr>
        <p:spPr>
          <a:xfrm>
            <a:off x="628650" y="886158"/>
            <a:ext cx="5293519" cy="563231"/>
          </a:xfrm>
          <a:prstGeom prst="rect">
            <a:avLst/>
          </a:prstGeom>
        </p:spPr>
        <p:txBody>
          <a:bodyPr/>
          <a:lstStyle/>
          <a:p>
            <a:r>
              <a:rPr lang="en-GB" dirty="0" err="1"/>
              <a:t>Title+Bullet</a:t>
            </a:r>
            <a:r>
              <a:rPr lang="en-GB" dirty="0"/>
              <a:t> points</a:t>
            </a:r>
            <a:endParaRPr lang="en-CH" dirty="0"/>
          </a:p>
        </p:txBody>
      </p:sp>
      <p:sp>
        <p:nvSpPr>
          <p:cNvPr id="5" name="Text Placeholder 4">
            <a:extLst>
              <a:ext uri="{FF2B5EF4-FFF2-40B4-BE49-F238E27FC236}">
                <a16:creationId xmlns:a16="http://schemas.microsoft.com/office/drawing/2014/main" id="{7DAC8BB4-C7D5-0E4E-59CD-01D08FC8E2BA}"/>
              </a:ext>
            </a:extLst>
          </p:cNvPr>
          <p:cNvSpPr>
            <a:spLocks noGrp="1"/>
          </p:cNvSpPr>
          <p:nvPr>
            <p:ph type="body" sz="quarter" idx="11" hasCustomPrompt="1"/>
          </p:nvPr>
        </p:nvSpPr>
        <p:spPr>
          <a:xfrm>
            <a:off x="628650" y="1773238"/>
            <a:ext cx="5293519" cy="397032"/>
          </a:xfrm>
          <a:prstGeom prst="rect">
            <a:avLst/>
          </a:prstGeom>
        </p:spPr>
        <p:txBody>
          <a:bodyPr lIns="90000">
            <a:spAutoFit/>
          </a:bodyPr>
          <a:lstStyle>
            <a:lvl1pPr marL="99900" indent="-99900">
              <a:lnSpc>
                <a:spcPct val="100000"/>
              </a:lnSpc>
              <a:defRPr sz="900" b="0" i="0" baseline="0">
                <a:latin typeface="Arial" panose="020B0604020202020204" pitchFamily="34" charset="0"/>
                <a:cs typeface="Arial" panose="020B0604020202020204" pitchFamily="34" charset="0"/>
              </a:defRPr>
            </a:lvl1pPr>
            <a:lvl2pPr marL="99900" indent="-99900">
              <a:lnSpc>
                <a:spcPct val="100000"/>
              </a:lnSpc>
              <a:defRPr sz="900" b="0" i="0" baseline="0">
                <a:latin typeface="Arial" panose="020B0604020202020204" pitchFamily="34" charset="0"/>
              </a:defRPr>
            </a:lvl2pPr>
            <a:lvl3pPr marL="450900" indent="-99900">
              <a:buFont typeface="System Font Regular"/>
              <a:buChar char="-"/>
              <a:defRPr sz="900" b="0" i="0">
                <a:latin typeface="Arial" panose="020B0604020202020204" pitchFamily="34" charset="0"/>
                <a:cs typeface="Arial" panose="020B0604020202020204" pitchFamily="34" charset="0"/>
              </a:defRPr>
            </a:lvl3pPr>
            <a:lvl4pPr>
              <a:defRPr b="0" i="0">
                <a:latin typeface="Suisse Int'l" panose="020B0804000000000000" pitchFamily="34" charset="77"/>
              </a:defRPr>
            </a:lvl4pPr>
            <a:lvl5pPr>
              <a:defRPr b="0" i="0">
                <a:latin typeface="Suisse Int'l" panose="020B0804000000000000" pitchFamily="34" charset="77"/>
              </a:defRPr>
            </a:lvl5pPr>
          </a:lstStyle>
          <a:p>
            <a:pPr lvl="0"/>
            <a:r>
              <a:rPr lang="en-GB" dirty="0"/>
              <a:t>Use this slide for simple lists</a:t>
            </a:r>
          </a:p>
          <a:p>
            <a:pPr lvl="2"/>
            <a:r>
              <a:rPr lang="en-GB" dirty="0"/>
              <a:t>Remember you can make a second level indent with Tab (and use </a:t>
            </a:r>
            <a:r>
              <a:rPr lang="en-GB" dirty="0" err="1"/>
              <a:t>Shift+Tab</a:t>
            </a:r>
            <a:r>
              <a:rPr lang="en-GB" dirty="0"/>
              <a:t> to remove it)</a:t>
            </a:r>
          </a:p>
        </p:txBody>
      </p:sp>
    </p:spTree>
    <p:extLst>
      <p:ext uri="{BB962C8B-B14F-4D97-AF65-F5344CB8AC3E}">
        <p14:creationId xmlns:p14="http://schemas.microsoft.com/office/powerpoint/2010/main" val="3703546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11/3/2025</a:t>
            </a:r>
          </a:p>
        </p:txBody>
      </p:sp>
      <p:sp>
        <p:nvSpPr>
          <p:cNvPr id="5" name="Rectangle 5"/>
          <p:cNvSpPr>
            <a:spLocks noGrp="1" noChangeArrowheads="1"/>
          </p:cNvSpPr>
          <p:nvPr>
            <p:ph type="ftr" sz="quarter" idx="11"/>
          </p:nvPr>
        </p:nvSpPr>
        <p:spPr>
          <a:xfrm>
            <a:off x="1908175" y="6524625"/>
            <a:ext cx="6696273" cy="333375"/>
          </a:xfrm>
          <a:ln/>
        </p:spPr>
        <p:txBody>
          <a:bodyPr/>
          <a:lstStyle>
            <a:lvl1pPr>
              <a:defRPr/>
            </a:lvl1pPr>
          </a:lstStyle>
          <a:p>
            <a:pPr>
              <a:defRPr/>
            </a:pPr>
            <a:r>
              <a:rPr lang="en-US" altLang="zh-CN"/>
              <a:t>Int. Conference on Next-Generation AI &amp; Machine Learning (Nxt AI)</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5364909A-3F3E-460A-BC82-B071F2D46A2C}" type="slidenum">
              <a:rPr lang="en-US"/>
              <a:pPr>
                <a:defRPr/>
              </a:pPr>
              <a:t>‹#›</a:t>
            </a:fld>
            <a:r>
              <a:rPr lang="en-US"/>
              <a:t>/1024</a:t>
            </a:r>
          </a:p>
        </p:txBody>
      </p:sp>
    </p:spTree>
    <p:extLst>
      <p:ext uri="{BB962C8B-B14F-4D97-AF65-F5344CB8AC3E}">
        <p14:creationId xmlns:p14="http://schemas.microsoft.com/office/powerpoint/2010/main" val="25214510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11/3/2025</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Int. Conference on Next-Generation AI &amp; Machine Learning (Nxt AI)</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0254734B-5D0A-40C3-8863-FF051BE4ED94}" type="slidenum">
              <a:rPr lang="en-US"/>
              <a:pPr>
                <a:defRPr/>
              </a:pPr>
              <a:t>‹#›</a:t>
            </a:fld>
            <a:r>
              <a:rPr lang="en-US"/>
              <a:t>/1024</a:t>
            </a:r>
          </a:p>
        </p:txBody>
      </p:sp>
    </p:spTree>
    <p:extLst>
      <p:ext uri="{BB962C8B-B14F-4D97-AF65-F5344CB8AC3E}">
        <p14:creationId xmlns:p14="http://schemas.microsoft.com/office/powerpoint/2010/main" val="42050464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9388" y="1916113"/>
            <a:ext cx="4316412"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16113"/>
            <a:ext cx="4316413"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11/3/2025</a:t>
            </a:r>
          </a:p>
        </p:txBody>
      </p:sp>
      <p:sp>
        <p:nvSpPr>
          <p:cNvPr id="6" name="Rectangle 5"/>
          <p:cNvSpPr>
            <a:spLocks noGrp="1" noChangeArrowheads="1"/>
          </p:cNvSpPr>
          <p:nvPr>
            <p:ph type="ftr" sz="quarter" idx="11"/>
          </p:nvPr>
        </p:nvSpPr>
        <p:spPr>
          <a:xfrm>
            <a:off x="1905000" y="6554429"/>
            <a:ext cx="6555432" cy="333375"/>
          </a:xfrm>
          <a:ln/>
        </p:spPr>
        <p:txBody>
          <a:bodyPr/>
          <a:lstStyle>
            <a:lvl1pPr>
              <a:defRPr/>
            </a:lvl1pPr>
          </a:lstStyle>
          <a:p>
            <a:pPr>
              <a:defRPr/>
            </a:pPr>
            <a:r>
              <a:rPr lang="en-US" altLang="zh-CN"/>
              <a:t>Int. Conference on Next-Generation AI &amp; Machine Learning (Nxt AI)</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47E4B34B-EFB3-4EC0-A852-286E823A50D8}" type="slidenum">
              <a:rPr lang="en-US"/>
              <a:pPr>
                <a:defRPr/>
              </a:pPr>
              <a:t>‹#›</a:t>
            </a:fld>
            <a:r>
              <a:rPr lang="en-US"/>
              <a:t>/1024</a:t>
            </a:r>
          </a:p>
        </p:txBody>
      </p:sp>
    </p:spTree>
    <p:extLst>
      <p:ext uri="{BB962C8B-B14F-4D97-AF65-F5344CB8AC3E}">
        <p14:creationId xmlns:p14="http://schemas.microsoft.com/office/powerpoint/2010/main" val="41187424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11/3/2025</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a:t>Int. Conference on Next-Generation AI &amp; Machine Learning (Nxt AI)</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r>
              <a:rPr lang="en-US"/>
              <a:t>Slide-</a:t>
            </a:r>
            <a:fld id="{C6456EF7-20E0-4712-BAF0-1E6C2709ABB8}" type="slidenum">
              <a:rPr lang="en-US"/>
              <a:pPr>
                <a:defRPr/>
              </a:pPr>
              <a:t>‹#›</a:t>
            </a:fld>
            <a:r>
              <a:rPr lang="en-US"/>
              <a:t>/1024</a:t>
            </a:r>
          </a:p>
        </p:txBody>
      </p:sp>
    </p:spTree>
    <p:extLst>
      <p:ext uri="{BB962C8B-B14F-4D97-AF65-F5344CB8AC3E}">
        <p14:creationId xmlns:p14="http://schemas.microsoft.com/office/powerpoint/2010/main" val="185029035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11/3/2025</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CN"/>
              <a:t>Int. Conference on Next-Generation AI &amp; Machine Learning (Nxt AI)</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r>
              <a:rPr lang="en-US"/>
              <a:t>Slide-</a:t>
            </a:r>
            <a:fld id="{A78412A7-FE0C-40B4-8F03-2EA01F9D14AF}" type="slidenum">
              <a:rPr lang="en-US"/>
              <a:pPr>
                <a:defRPr/>
              </a:pPr>
              <a:t>‹#›</a:t>
            </a:fld>
            <a:r>
              <a:rPr lang="en-US"/>
              <a:t>/1024</a:t>
            </a:r>
          </a:p>
        </p:txBody>
      </p:sp>
    </p:spTree>
    <p:extLst>
      <p:ext uri="{BB962C8B-B14F-4D97-AF65-F5344CB8AC3E}">
        <p14:creationId xmlns:p14="http://schemas.microsoft.com/office/powerpoint/2010/main" val="309523224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597352"/>
            <a:ext cx="1905000" cy="260648"/>
          </a:xfrm>
          <a:ln/>
        </p:spPr>
        <p:txBody>
          <a:bodyPr/>
          <a:lstStyle>
            <a:lvl1pPr>
              <a:defRPr/>
            </a:lvl1pPr>
          </a:lstStyle>
          <a:p>
            <a:pPr>
              <a:defRPr/>
            </a:pPr>
            <a:r>
              <a:rPr lang="en-US"/>
              <a:t>11/3/2025</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CN"/>
              <a:t>Int. Conference on Next-Generation AI &amp; Machine Learning (Nxt AI)</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r>
              <a:rPr lang="en-US"/>
              <a:t>Slide-</a:t>
            </a:r>
            <a:fld id="{1C0ECAE8-15F8-4A6D-A083-4F433EA04F2E}" type="slidenum">
              <a:rPr lang="en-US"/>
              <a:pPr>
                <a:defRPr/>
              </a:pPr>
              <a:t>‹#›</a:t>
            </a:fld>
            <a:r>
              <a:rPr lang="en-US"/>
              <a:t>/1024</a:t>
            </a:r>
          </a:p>
        </p:txBody>
      </p:sp>
    </p:spTree>
    <p:extLst>
      <p:ext uri="{BB962C8B-B14F-4D97-AF65-F5344CB8AC3E}">
        <p14:creationId xmlns:p14="http://schemas.microsoft.com/office/powerpoint/2010/main" val="54465040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11/3/2025</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a:t>Int. Conference on Next-Generation AI &amp; Machine Learning (Nxt AI)</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242A4E4F-4426-455A-8C56-2BC550D6836A}" type="slidenum">
              <a:rPr lang="en-US"/>
              <a:pPr>
                <a:defRPr/>
              </a:pPr>
              <a:t>‹#›</a:t>
            </a:fld>
            <a:r>
              <a:rPr lang="en-US"/>
              <a:t>/1024</a:t>
            </a:r>
          </a:p>
        </p:txBody>
      </p:sp>
    </p:spTree>
    <p:extLst>
      <p:ext uri="{BB962C8B-B14F-4D97-AF65-F5344CB8AC3E}">
        <p14:creationId xmlns:p14="http://schemas.microsoft.com/office/powerpoint/2010/main" val="36989285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11/3/2025</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a:t>Int. Conference on Next-Generation AI &amp; Machine Learning (Nxt AI)</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E753B980-2B01-4E5D-B5E2-A563F58A2EE6}" type="slidenum">
              <a:rPr lang="en-US"/>
              <a:pPr>
                <a:defRPr/>
              </a:pPr>
              <a:t>‹#›</a:t>
            </a:fld>
            <a:r>
              <a:rPr lang="en-US"/>
              <a:t>/1024</a:t>
            </a:r>
          </a:p>
        </p:txBody>
      </p:sp>
    </p:spTree>
    <p:extLst>
      <p:ext uri="{BB962C8B-B14F-4D97-AF65-F5344CB8AC3E}">
        <p14:creationId xmlns:p14="http://schemas.microsoft.com/office/powerpoint/2010/main" val="17534568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765175"/>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79388" y="1916113"/>
            <a:ext cx="87852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0" y="6453188"/>
            <a:ext cx="190500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mn-lt"/>
              </a:defRPr>
            </a:lvl1pPr>
          </a:lstStyle>
          <a:p>
            <a:pPr>
              <a:defRPr/>
            </a:pPr>
            <a:r>
              <a:rPr lang="en-US"/>
              <a:t>11/3/2025</a:t>
            </a:r>
          </a:p>
        </p:txBody>
      </p:sp>
      <p:sp>
        <p:nvSpPr>
          <p:cNvPr id="236549" name="Rectangle 5"/>
          <p:cNvSpPr>
            <a:spLocks noGrp="1" noChangeArrowheads="1"/>
          </p:cNvSpPr>
          <p:nvPr>
            <p:ph type="ftr" sz="quarter" idx="3"/>
          </p:nvPr>
        </p:nvSpPr>
        <p:spPr bwMode="auto">
          <a:xfrm>
            <a:off x="1908175" y="6524625"/>
            <a:ext cx="6335713"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latin typeface="+mn-lt"/>
              </a:defRPr>
            </a:lvl1pPr>
          </a:lstStyle>
          <a:p>
            <a:pPr>
              <a:defRPr/>
            </a:pPr>
            <a:r>
              <a:rPr lang="en-US" altLang="zh-CN"/>
              <a:t>Int. Conference on Next-Generation AI &amp; Machine Learning (Nxt AI)</a:t>
            </a:r>
            <a:endParaRPr lang="en-US"/>
          </a:p>
        </p:txBody>
      </p:sp>
      <p:sp>
        <p:nvSpPr>
          <p:cNvPr id="236550" name="Rectangle 6"/>
          <p:cNvSpPr>
            <a:spLocks noGrp="1" noChangeArrowheads="1"/>
          </p:cNvSpPr>
          <p:nvPr>
            <p:ph type="sldNum" sz="quarter" idx="4"/>
          </p:nvPr>
        </p:nvSpPr>
        <p:spPr bwMode="auto">
          <a:xfrm>
            <a:off x="3348038" y="188913"/>
            <a:ext cx="2303462" cy="431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r>
              <a:rPr lang="en-US"/>
              <a:t>Slide-</a:t>
            </a:r>
            <a:fld id="{EC9B487B-4EA1-4D58-A1EA-4DD2E24D5EB2}" type="slidenum">
              <a:rPr lang="en-US"/>
              <a:pPr>
                <a:defRPr/>
              </a:pPr>
              <a:t>‹#›</a:t>
            </a:fld>
            <a:r>
              <a:rPr lang="en-US"/>
              <a:t>/1024</a:t>
            </a:r>
          </a:p>
        </p:txBody>
      </p:sp>
      <p:sp>
        <p:nvSpPr>
          <p:cNvPr id="9" name="TextBox 8"/>
          <p:cNvSpPr txBox="1"/>
          <p:nvPr userDrawn="1"/>
        </p:nvSpPr>
        <p:spPr>
          <a:xfrm>
            <a:off x="6911753" y="0"/>
            <a:ext cx="2232247"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cap="all" spc="-150" baseline="0" dirty="0">
                <a:solidFill>
                  <a:srgbClr val="00FF00"/>
                </a:solidFill>
                <a:effectLst>
                  <a:outerShdw blurRad="38100" dist="38100" dir="2700000" algn="tl">
                    <a:srgbClr val="000000">
                      <a:alpha val="43137"/>
                    </a:srgbClr>
                  </a:outerShdw>
                </a:effectLst>
                <a:latin typeface="Belgium" pitchFamily="82" charset="0"/>
              </a:rPr>
              <a:t>MESA Lab</a:t>
            </a:r>
          </a:p>
        </p:txBody>
      </p:sp>
      <p:pic>
        <p:nvPicPr>
          <p:cNvPr id="8" name="Picture 14" descr="UC Merced logo in blue"/>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26537" y="99814"/>
            <a:ext cx="3005303" cy="66489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Lst>
  <p:transition/>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0.png"/><Relationship Id="rId5" Type="http://schemas.openxmlformats.org/officeDocument/2006/relationships/customXml" Target="../ink/ink1.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hyperlink" Target="https://weightwatcher.ai/" TargetMode="Externa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doi.org/10.1201/9781003468561"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mechatronics.ucmerced.edu/CI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sciforum.net/event/IOCFF2026"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3575" y="2555326"/>
            <a:ext cx="9144000" cy="2232247"/>
          </a:xfrm>
        </p:spPr>
        <p:txBody>
          <a:bodyPr/>
          <a:lstStyle/>
          <a:p>
            <a:pPr eaLnBrk="1" hangingPunct="1">
              <a:lnSpc>
                <a:spcPct val="90000"/>
              </a:lnSpc>
            </a:pPr>
            <a:r>
              <a:rPr lang="en-US" sz="2400" dirty="0"/>
              <a:t>YangQuan Chen, Ph.D., Director, </a:t>
            </a:r>
          </a:p>
          <a:p>
            <a:pPr eaLnBrk="1" hangingPunct="1">
              <a:lnSpc>
                <a:spcPct val="90000"/>
              </a:lnSpc>
            </a:pPr>
            <a:r>
              <a:rPr lang="en-US" sz="2400" b="1" cap="all" spc="-150" dirty="0">
                <a:solidFill>
                  <a:srgbClr val="00FF00"/>
                </a:solidFill>
                <a:effectLst>
                  <a:outerShdw blurRad="38100" dist="38100" dir="2700000" algn="tl">
                    <a:srgbClr val="000000">
                      <a:alpha val="43137"/>
                    </a:srgbClr>
                  </a:outerShdw>
                </a:effectLst>
                <a:latin typeface="Belgium" pitchFamily="82" charset="0"/>
              </a:rPr>
              <a:t>MESA </a:t>
            </a:r>
            <a:r>
              <a:rPr lang="en-US" sz="2400" b="1" dirty="0"/>
              <a:t>(Mechatronics, Embedded Systems and Automation)</a:t>
            </a:r>
            <a:r>
              <a:rPr lang="en-US" sz="2400" b="1" cap="all" spc="-150" dirty="0">
                <a:solidFill>
                  <a:srgbClr val="00FF00"/>
                </a:solidFill>
                <a:effectLst>
                  <a:outerShdw blurRad="38100" dist="38100" dir="2700000" algn="tl">
                    <a:srgbClr val="000000">
                      <a:alpha val="43137"/>
                    </a:srgbClr>
                  </a:outerShdw>
                </a:effectLst>
                <a:latin typeface="Belgium" pitchFamily="82" charset="0"/>
              </a:rPr>
              <a:t>Lab</a:t>
            </a:r>
            <a:endParaRPr lang="en-US" sz="2400" b="1" spc="300" dirty="0">
              <a:solidFill>
                <a:srgbClr val="00FF00"/>
              </a:solidFill>
              <a:latin typeface="Mistral" pitchFamily="66" charset="0"/>
            </a:endParaRPr>
          </a:p>
          <a:p>
            <a:pPr eaLnBrk="1" hangingPunct="1">
              <a:lnSpc>
                <a:spcPct val="90000"/>
              </a:lnSpc>
            </a:pPr>
            <a:r>
              <a:rPr lang="en-US" sz="2400" b="1" dirty="0"/>
              <a:t>MAE/EECS, School of Engineering,</a:t>
            </a:r>
          </a:p>
          <a:p>
            <a:pPr eaLnBrk="1" hangingPunct="1">
              <a:lnSpc>
                <a:spcPct val="90000"/>
              </a:lnSpc>
            </a:pPr>
            <a:r>
              <a:rPr lang="en-US" sz="2400" b="1" dirty="0"/>
              <a:t>University of California, Merced</a:t>
            </a:r>
            <a:endParaRPr lang="en-US" sz="2400" dirty="0"/>
          </a:p>
          <a:p>
            <a:pPr eaLnBrk="1" hangingPunct="1">
              <a:lnSpc>
                <a:spcPct val="90000"/>
              </a:lnSpc>
            </a:pPr>
            <a:r>
              <a:rPr lang="en-US" sz="2400" b="1" dirty="0"/>
              <a:t>E</a:t>
            </a:r>
            <a:r>
              <a:rPr lang="en-US" sz="2400" dirty="0"/>
              <a:t>: </a:t>
            </a:r>
            <a:r>
              <a:rPr lang="en-US" sz="2400" dirty="0">
                <a:latin typeface="Garamond" pitchFamily="18" charset="0"/>
              </a:rPr>
              <a:t>yqchen@ieee.org</a:t>
            </a:r>
            <a:r>
              <a:rPr lang="en-US" sz="2400" dirty="0"/>
              <a:t>; </a:t>
            </a:r>
            <a:r>
              <a:rPr lang="en-US" sz="2400" i="1" dirty="0"/>
              <a:t>or</a:t>
            </a:r>
            <a:r>
              <a:rPr lang="en-US" sz="2400" dirty="0"/>
              <a:t>, yangquan.chen@ucmerced.edu</a:t>
            </a:r>
          </a:p>
          <a:p>
            <a:pPr eaLnBrk="1" hangingPunct="1">
              <a:lnSpc>
                <a:spcPct val="90000"/>
              </a:lnSpc>
            </a:pPr>
            <a:r>
              <a:rPr lang="en-US" sz="2400" b="1" dirty="0"/>
              <a:t>T</a:t>
            </a:r>
            <a:r>
              <a:rPr lang="en-US" sz="2400" dirty="0"/>
              <a:t>: (</a:t>
            </a:r>
            <a:r>
              <a:rPr lang="en-US" sz="2400" dirty="0">
                <a:sym typeface="Wingdings" pitchFamily="2" charset="2"/>
              </a:rPr>
              <a:t>209)228-4672; </a:t>
            </a:r>
            <a:r>
              <a:rPr lang="en-US" sz="2400" b="1" dirty="0">
                <a:sym typeface="Wingdings" pitchFamily="2" charset="2"/>
              </a:rPr>
              <a:t>O</a:t>
            </a:r>
            <a:r>
              <a:rPr lang="en-US" sz="2400" dirty="0">
                <a:sym typeface="Wingdings" pitchFamily="2" charset="2"/>
              </a:rPr>
              <a:t>: SRE-327; </a:t>
            </a:r>
            <a:r>
              <a:rPr lang="en-US" sz="2400" b="1" dirty="0">
                <a:sym typeface="Wingdings" pitchFamily="2" charset="2"/>
              </a:rPr>
              <a:t>Lab</a:t>
            </a:r>
            <a:r>
              <a:rPr lang="en-US" sz="2400" dirty="0">
                <a:sym typeface="Wingdings" pitchFamily="2" charset="2"/>
              </a:rPr>
              <a:t>: Castle #22 (</a:t>
            </a:r>
            <a:r>
              <a:rPr lang="en-US" sz="2400" b="1" dirty="0">
                <a:sym typeface="Wingdings" pitchFamily="2" charset="2"/>
              </a:rPr>
              <a:t>T</a:t>
            </a:r>
            <a:r>
              <a:rPr lang="en-US" sz="2400" dirty="0">
                <a:sym typeface="Wingdings" pitchFamily="2" charset="2"/>
              </a:rPr>
              <a:t>: 228-4398)</a:t>
            </a:r>
            <a:endParaRPr lang="en-US" sz="1800" b="1" dirty="0"/>
          </a:p>
          <a:p>
            <a:pPr eaLnBrk="1" hangingPunct="1">
              <a:lnSpc>
                <a:spcPct val="90000"/>
              </a:lnSpc>
            </a:pPr>
            <a:endParaRPr lang="en-US" sz="2000" dirty="0"/>
          </a:p>
        </p:txBody>
      </p:sp>
      <p:sp>
        <p:nvSpPr>
          <p:cNvPr id="2052" name="Text Box 4"/>
          <p:cNvSpPr txBox="1">
            <a:spLocks noChangeArrowheads="1"/>
          </p:cNvSpPr>
          <p:nvPr/>
        </p:nvSpPr>
        <p:spPr bwMode="auto">
          <a:xfrm>
            <a:off x="-1588" y="5445224"/>
            <a:ext cx="91455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dirty="0">
                <a:latin typeface="+mn-lt"/>
              </a:rPr>
              <a:t> 3:00pm-3:30pm Monday, Nov. 3rd, 2025</a:t>
            </a:r>
          </a:p>
          <a:p>
            <a:pPr algn="ctr"/>
            <a:r>
              <a:rPr lang="en-US" b="1" dirty="0">
                <a:solidFill>
                  <a:srgbClr val="CC00CC"/>
                </a:solidFill>
                <a:latin typeface="+mn-lt"/>
              </a:rPr>
              <a:t>Int. Conference on Next-Generation AI &amp; Machine Learning </a:t>
            </a:r>
          </a:p>
          <a:p>
            <a:pPr algn="ctr"/>
            <a:r>
              <a:rPr lang="it-IT" dirty="0">
                <a:latin typeface="+mn-lt"/>
              </a:rPr>
              <a:t>November 03-06, 2025 San Francisco, CA</a:t>
            </a:r>
            <a:endParaRPr lang="en-US" b="1" dirty="0">
              <a:latin typeface="+mn-lt"/>
            </a:endParaRPr>
          </a:p>
        </p:txBody>
      </p:sp>
      <p:sp>
        <p:nvSpPr>
          <p:cNvPr id="8" name="Rectangle 3"/>
          <p:cNvSpPr txBox="1">
            <a:spLocks noChangeArrowheads="1"/>
          </p:cNvSpPr>
          <p:nvPr/>
        </p:nvSpPr>
        <p:spPr bwMode="auto">
          <a:xfrm>
            <a:off x="-1588" y="1176858"/>
            <a:ext cx="9144000" cy="60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b="1" dirty="0">
                <a:solidFill>
                  <a:srgbClr val="FF0000"/>
                </a:solidFill>
              </a:rPr>
              <a:t>Smarter Machine Learning using </a:t>
            </a:r>
          </a:p>
          <a:p>
            <a:r>
              <a:rPr lang="en-US" b="1" dirty="0">
                <a:solidFill>
                  <a:srgbClr val="FF0000"/>
                </a:solidFill>
              </a:rPr>
              <a:t>Fractal and Fractional Calculi</a:t>
            </a:r>
          </a:p>
        </p:txBody>
      </p:sp>
      <p:pic>
        <p:nvPicPr>
          <p:cNvPr id="3" name="Picture 2">
            <a:extLst>
              <a:ext uri="{FF2B5EF4-FFF2-40B4-BE49-F238E27FC236}">
                <a16:creationId xmlns:a16="http://schemas.microsoft.com/office/drawing/2014/main" id="{91A9DBE7-6B81-5F43-7324-D44E40BDB18C}"/>
              </a:ext>
            </a:extLst>
          </p:cNvPr>
          <p:cNvPicPr>
            <a:picLocks noChangeAspect="1"/>
          </p:cNvPicPr>
          <p:nvPr/>
        </p:nvPicPr>
        <p:blipFill>
          <a:blip r:embed="rId3"/>
          <a:stretch>
            <a:fillRect/>
          </a:stretch>
        </p:blipFill>
        <p:spPr>
          <a:xfrm>
            <a:off x="3203848" y="0"/>
            <a:ext cx="3528392" cy="1002895"/>
          </a:xfrm>
          <a:prstGeom prst="rect">
            <a:avLst/>
          </a:prstGeom>
        </p:spPr>
      </p:pic>
    </p:spTree>
    <p:extLst>
      <p:ext uri="{BB962C8B-B14F-4D97-AF65-F5344CB8AC3E}">
        <p14:creationId xmlns:p14="http://schemas.microsoft.com/office/powerpoint/2010/main" val="2972097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E8B5-1925-C22C-4132-34B9824D5BA2}"/>
              </a:ext>
            </a:extLst>
          </p:cNvPr>
          <p:cNvSpPr>
            <a:spLocks noGrp="1"/>
          </p:cNvSpPr>
          <p:nvPr>
            <p:ph type="title"/>
          </p:nvPr>
        </p:nvSpPr>
        <p:spPr/>
        <p:txBody>
          <a:bodyPr/>
          <a:lstStyle/>
          <a:p>
            <a:r>
              <a:rPr lang="en-US" dirty="0"/>
              <a:t>2. </a:t>
            </a:r>
            <a:r>
              <a:rPr lang="en-US" b="1" dirty="0"/>
              <a:t>Learning and Generalization Intelligence</a:t>
            </a:r>
            <a:endParaRPr lang="en-US" dirty="0"/>
          </a:p>
        </p:txBody>
      </p:sp>
      <p:graphicFrame>
        <p:nvGraphicFramePr>
          <p:cNvPr id="7" name="Content Placeholder 6">
            <a:extLst>
              <a:ext uri="{FF2B5EF4-FFF2-40B4-BE49-F238E27FC236}">
                <a16:creationId xmlns:a16="http://schemas.microsoft.com/office/drawing/2014/main" id="{EDACBBCF-0E58-5AA7-D8F9-CEDFF07732BB}"/>
              </a:ext>
            </a:extLst>
          </p:cNvPr>
          <p:cNvGraphicFramePr>
            <a:graphicFrameLocks noGrp="1"/>
          </p:cNvGraphicFramePr>
          <p:nvPr>
            <p:ph idx="1"/>
            <p:extLst>
              <p:ext uri="{D42A27DB-BD31-4B8C-83A1-F6EECF244321}">
                <p14:modId xmlns:p14="http://schemas.microsoft.com/office/powerpoint/2010/main" val="3412368466"/>
              </p:ext>
            </p:extLst>
          </p:nvPr>
        </p:nvGraphicFramePr>
        <p:xfrm>
          <a:off x="179512" y="1916113"/>
          <a:ext cx="8712969" cy="4321175"/>
        </p:xfrm>
        <a:graphic>
          <a:graphicData uri="http://schemas.openxmlformats.org/drawingml/2006/table">
            <a:tbl>
              <a:tblPr/>
              <a:tblGrid>
                <a:gridCol w="2904323">
                  <a:extLst>
                    <a:ext uri="{9D8B030D-6E8A-4147-A177-3AD203B41FA5}">
                      <a16:colId xmlns:a16="http://schemas.microsoft.com/office/drawing/2014/main" val="2102164384"/>
                    </a:ext>
                  </a:extLst>
                </a:gridCol>
                <a:gridCol w="2904323">
                  <a:extLst>
                    <a:ext uri="{9D8B030D-6E8A-4147-A177-3AD203B41FA5}">
                      <a16:colId xmlns:a16="http://schemas.microsoft.com/office/drawing/2014/main" val="3024116840"/>
                    </a:ext>
                  </a:extLst>
                </a:gridCol>
                <a:gridCol w="2904323">
                  <a:extLst>
                    <a:ext uri="{9D8B030D-6E8A-4147-A177-3AD203B41FA5}">
                      <a16:colId xmlns:a16="http://schemas.microsoft.com/office/drawing/2014/main" val="3534314513"/>
                    </a:ext>
                  </a:extLst>
                </a:gridCol>
              </a:tblGrid>
              <a:tr h="265918">
                <a:tc>
                  <a:txBody>
                    <a:bodyPr/>
                    <a:lstStyle/>
                    <a:p>
                      <a:pPr>
                        <a:buNone/>
                      </a:pPr>
                      <a:r>
                        <a:rPr lang="en-US" sz="1300" b="1" dirty="0">
                          <a:solidFill>
                            <a:srgbClr val="FF0000"/>
                          </a:solidFill>
                        </a:rPr>
                        <a:t>Attribute</a:t>
                      </a:r>
                    </a:p>
                  </a:txBody>
                  <a:tcPr marL="66480" marR="66480" marT="33240" marB="33240" anchor="ctr">
                    <a:lnL>
                      <a:noFill/>
                    </a:lnL>
                    <a:lnR>
                      <a:noFill/>
                    </a:lnR>
                    <a:lnT>
                      <a:noFill/>
                    </a:lnT>
                    <a:lnB>
                      <a:noFill/>
                    </a:lnB>
                    <a:noFill/>
                  </a:tcPr>
                </a:tc>
                <a:tc>
                  <a:txBody>
                    <a:bodyPr/>
                    <a:lstStyle/>
                    <a:p>
                      <a:pPr>
                        <a:buNone/>
                      </a:pPr>
                      <a:r>
                        <a:rPr lang="en-US" sz="1300" b="1">
                          <a:solidFill>
                            <a:srgbClr val="FF0000"/>
                          </a:solidFill>
                        </a:rPr>
                        <a:t>Description</a:t>
                      </a:r>
                    </a:p>
                  </a:txBody>
                  <a:tcPr marL="66480" marR="66480" marT="33240" marB="33240" anchor="ctr">
                    <a:lnL>
                      <a:noFill/>
                    </a:lnL>
                    <a:lnR>
                      <a:noFill/>
                    </a:lnR>
                    <a:lnT>
                      <a:noFill/>
                    </a:lnT>
                    <a:lnB>
                      <a:noFill/>
                    </a:lnB>
                    <a:noFill/>
                  </a:tcPr>
                </a:tc>
                <a:tc>
                  <a:txBody>
                    <a:bodyPr/>
                    <a:lstStyle/>
                    <a:p>
                      <a:pPr>
                        <a:buNone/>
                      </a:pPr>
                      <a:r>
                        <a:rPr lang="en-US" sz="1300" b="1" dirty="0">
                          <a:solidFill>
                            <a:srgbClr val="FF0000"/>
                          </a:solidFill>
                        </a:rPr>
                        <a:t>Justification</a:t>
                      </a:r>
                    </a:p>
                  </a:txBody>
                  <a:tcPr marL="66480" marR="66480" marT="33240" marB="33240" anchor="ctr">
                    <a:lnL>
                      <a:noFill/>
                    </a:lnL>
                    <a:lnR>
                      <a:noFill/>
                    </a:lnR>
                    <a:lnT>
                      <a:noFill/>
                    </a:lnT>
                    <a:lnB>
                      <a:noFill/>
                    </a:lnB>
                    <a:noFill/>
                  </a:tcPr>
                </a:tc>
                <a:extLst>
                  <a:ext uri="{0D108BD9-81ED-4DB2-BD59-A6C34878D82A}">
                    <a16:rowId xmlns:a16="http://schemas.microsoft.com/office/drawing/2014/main" val="1308384618"/>
                  </a:ext>
                </a:extLst>
              </a:tr>
              <a:tr h="1063674">
                <a:tc>
                  <a:txBody>
                    <a:bodyPr/>
                    <a:lstStyle/>
                    <a:p>
                      <a:pPr>
                        <a:buNone/>
                      </a:pPr>
                      <a:r>
                        <a:rPr lang="en-US" sz="1300" b="1"/>
                        <a:t>4. Data Efficiency</a:t>
                      </a:r>
                      <a:endParaRPr lang="en-US" sz="1300"/>
                    </a:p>
                  </a:txBody>
                  <a:tcPr marL="66480" marR="66480" marT="33240" marB="33240" anchor="ctr">
                    <a:lnL>
                      <a:noFill/>
                    </a:lnL>
                    <a:lnR>
                      <a:noFill/>
                    </a:lnR>
                    <a:lnT>
                      <a:noFill/>
                    </a:lnT>
                    <a:lnB>
                      <a:noFill/>
                    </a:lnB>
                    <a:noFill/>
                  </a:tcPr>
                </a:tc>
                <a:tc>
                  <a:txBody>
                    <a:bodyPr/>
                    <a:lstStyle/>
                    <a:p>
                      <a:pPr>
                        <a:buNone/>
                      </a:pPr>
                      <a:r>
                        <a:rPr lang="en-US" sz="1300"/>
                        <a:t>Ability to learn effectively from limited data.</a:t>
                      </a:r>
                    </a:p>
                  </a:txBody>
                  <a:tcPr marL="66480" marR="66480" marT="33240" marB="33240" anchor="ctr">
                    <a:lnL>
                      <a:noFill/>
                    </a:lnL>
                    <a:lnR>
                      <a:noFill/>
                    </a:lnR>
                    <a:lnT>
                      <a:noFill/>
                    </a:lnT>
                    <a:lnB>
                      <a:noFill/>
                    </a:lnB>
                    <a:noFill/>
                  </a:tcPr>
                </a:tc>
                <a:tc>
                  <a:txBody>
                    <a:bodyPr/>
                    <a:lstStyle/>
                    <a:p>
                      <a:pPr>
                        <a:buNone/>
                      </a:pPr>
                      <a:r>
                        <a:rPr lang="en-US" sz="1300"/>
                        <a:t>Children learn with few examples; deep nets need millions. Smartness implies </a:t>
                      </a:r>
                      <a:r>
                        <a:rPr lang="en-US" sz="1300" i="1"/>
                        <a:t>inductive bias</a:t>
                      </a:r>
                      <a:r>
                        <a:rPr lang="en-US" sz="1300"/>
                        <a:t> and </a:t>
                      </a:r>
                      <a:r>
                        <a:rPr lang="en-US" sz="1300" i="1"/>
                        <a:t>prior knowledge</a:t>
                      </a:r>
                      <a:r>
                        <a:rPr lang="en-US" sz="1300"/>
                        <a:t> utilization.</a:t>
                      </a:r>
                    </a:p>
                  </a:txBody>
                  <a:tcPr marL="66480" marR="66480" marT="33240" marB="33240" anchor="ctr">
                    <a:lnL>
                      <a:noFill/>
                    </a:lnL>
                    <a:lnR>
                      <a:noFill/>
                    </a:lnR>
                    <a:lnT>
                      <a:noFill/>
                    </a:lnT>
                    <a:lnB>
                      <a:noFill/>
                    </a:lnB>
                    <a:noFill/>
                  </a:tcPr>
                </a:tc>
                <a:extLst>
                  <a:ext uri="{0D108BD9-81ED-4DB2-BD59-A6C34878D82A}">
                    <a16:rowId xmlns:a16="http://schemas.microsoft.com/office/drawing/2014/main" val="2108600793"/>
                  </a:ext>
                </a:extLst>
              </a:tr>
              <a:tr h="864235">
                <a:tc>
                  <a:txBody>
                    <a:bodyPr/>
                    <a:lstStyle/>
                    <a:p>
                      <a:pPr>
                        <a:buNone/>
                      </a:pPr>
                      <a:r>
                        <a:rPr lang="en-US" sz="1300" b="1"/>
                        <a:t>5. Transferability</a:t>
                      </a:r>
                      <a:endParaRPr lang="en-US" sz="1300"/>
                    </a:p>
                  </a:txBody>
                  <a:tcPr marL="66480" marR="66480" marT="33240" marB="33240" anchor="ctr">
                    <a:lnL>
                      <a:noFill/>
                    </a:lnL>
                    <a:lnR>
                      <a:noFill/>
                    </a:lnR>
                    <a:lnT>
                      <a:noFill/>
                    </a:lnT>
                    <a:lnB>
                      <a:noFill/>
                    </a:lnB>
                    <a:noFill/>
                  </a:tcPr>
                </a:tc>
                <a:tc>
                  <a:txBody>
                    <a:bodyPr/>
                    <a:lstStyle/>
                    <a:p>
                      <a:pPr>
                        <a:buNone/>
                      </a:pPr>
                      <a:r>
                        <a:rPr lang="en-US" sz="1300"/>
                        <a:t>Applying learned knowledge to new domains or contexts.</a:t>
                      </a:r>
                    </a:p>
                  </a:txBody>
                  <a:tcPr marL="66480" marR="66480" marT="33240" marB="33240" anchor="ctr">
                    <a:lnL>
                      <a:noFill/>
                    </a:lnL>
                    <a:lnR>
                      <a:noFill/>
                    </a:lnR>
                    <a:lnT>
                      <a:noFill/>
                    </a:lnT>
                    <a:lnB>
                      <a:noFill/>
                    </a:lnB>
                    <a:noFill/>
                  </a:tcPr>
                </a:tc>
                <a:tc>
                  <a:txBody>
                    <a:bodyPr/>
                    <a:lstStyle/>
                    <a:p>
                      <a:pPr>
                        <a:buNone/>
                      </a:pPr>
                      <a:r>
                        <a:rPr lang="en-US" sz="1300"/>
                        <a:t>Cross-domain transfer shows abstraction — e.g., applying language patterns to visual analogies.</a:t>
                      </a:r>
                    </a:p>
                  </a:txBody>
                  <a:tcPr marL="66480" marR="66480" marT="33240" marB="33240" anchor="ctr">
                    <a:lnL>
                      <a:noFill/>
                    </a:lnL>
                    <a:lnR>
                      <a:noFill/>
                    </a:lnR>
                    <a:lnT>
                      <a:noFill/>
                    </a:lnT>
                    <a:lnB>
                      <a:noFill/>
                    </a:lnB>
                    <a:noFill/>
                  </a:tcPr>
                </a:tc>
                <a:extLst>
                  <a:ext uri="{0D108BD9-81ED-4DB2-BD59-A6C34878D82A}">
                    <a16:rowId xmlns:a16="http://schemas.microsoft.com/office/drawing/2014/main" val="2835177824"/>
                  </a:ext>
                </a:extLst>
              </a:tr>
              <a:tr h="864235">
                <a:tc>
                  <a:txBody>
                    <a:bodyPr/>
                    <a:lstStyle/>
                    <a:p>
                      <a:pPr>
                        <a:buNone/>
                      </a:pPr>
                      <a:r>
                        <a:rPr lang="en-US" sz="1300" b="1"/>
                        <a:t>6. Generalization Robustness</a:t>
                      </a:r>
                      <a:endParaRPr lang="en-US" sz="1300"/>
                    </a:p>
                  </a:txBody>
                  <a:tcPr marL="66480" marR="66480" marT="33240" marB="33240" anchor="ctr">
                    <a:lnL>
                      <a:noFill/>
                    </a:lnL>
                    <a:lnR>
                      <a:noFill/>
                    </a:lnR>
                    <a:lnT>
                      <a:noFill/>
                    </a:lnT>
                    <a:lnB>
                      <a:noFill/>
                    </a:lnB>
                    <a:noFill/>
                  </a:tcPr>
                </a:tc>
                <a:tc>
                  <a:txBody>
                    <a:bodyPr/>
                    <a:lstStyle/>
                    <a:p>
                      <a:pPr>
                        <a:buNone/>
                      </a:pPr>
                      <a:r>
                        <a:rPr lang="en-US" sz="1300"/>
                        <a:t>Maintaining performance under perturbations or distribution shifts.</a:t>
                      </a:r>
                    </a:p>
                  </a:txBody>
                  <a:tcPr marL="66480" marR="66480" marT="33240" marB="33240" anchor="ctr">
                    <a:lnL>
                      <a:noFill/>
                    </a:lnL>
                    <a:lnR>
                      <a:noFill/>
                    </a:lnR>
                    <a:lnT>
                      <a:noFill/>
                    </a:lnT>
                    <a:lnB>
                      <a:noFill/>
                    </a:lnB>
                    <a:noFill/>
                  </a:tcPr>
                </a:tc>
                <a:tc>
                  <a:txBody>
                    <a:bodyPr/>
                    <a:lstStyle/>
                    <a:p>
                      <a:pPr>
                        <a:buNone/>
                      </a:pPr>
                      <a:r>
                        <a:rPr lang="en-US" sz="1300"/>
                        <a:t>True intelligence is stable under change — related to robustness and Lyapunov stability in control theory.</a:t>
                      </a:r>
                    </a:p>
                  </a:txBody>
                  <a:tcPr marL="66480" marR="66480" marT="33240" marB="33240" anchor="ctr">
                    <a:lnL>
                      <a:noFill/>
                    </a:lnL>
                    <a:lnR>
                      <a:noFill/>
                    </a:lnR>
                    <a:lnT>
                      <a:noFill/>
                    </a:lnT>
                    <a:lnB>
                      <a:noFill/>
                    </a:lnB>
                    <a:noFill/>
                  </a:tcPr>
                </a:tc>
                <a:extLst>
                  <a:ext uri="{0D108BD9-81ED-4DB2-BD59-A6C34878D82A}">
                    <a16:rowId xmlns:a16="http://schemas.microsoft.com/office/drawing/2014/main" val="3431311790"/>
                  </a:ext>
                </a:extLst>
              </a:tr>
              <a:tr h="1263113">
                <a:tc>
                  <a:txBody>
                    <a:bodyPr/>
                    <a:lstStyle/>
                    <a:p>
                      <a:pPr>
                        <a:buNone/>
                      </a:pPr>
                      <a:r>
                        <a:rPr lang="en-US" sz="1300" b="1"/>
                        <a:t>7. Memory and Forgetting Control</a:t>
                      </a:r>
                      <a:endParaRPr lang="en-US" sz="1300"/>
                    </a:p>
                  </a:txBody>
                  <a:tcPr marL="66480" marR="66480" marT="33240" marB="33240" anchor="ctr">
                    <a:lnL>
                      <a:noFill/>
                    </a:lnL>
                    <a:lnR>
                      <a:noFill/>
                    </a:lnR>
                    <a:lnT>
                      <a:noFill/>
                    </a:lnT>
                    <a:lnB>
                      <a:noFill/>
                    </a:lnB>
                    <a:noFill/>
                  </a:tcPr>
                </a:tc>
                <a:tc>
                  <a:txBody>
                    <a:bodyPr/>
                    <a:lstStyle/>
                    <a:p>
                      <a:pPr>
                        <a:buNone/>
                      </a:pPr>
                      <a:r>
                        <a:rPr lang="en-US" sz="1300" dirty="0"/>
                        <a:t>Balancing memory retention with adaptability.</a:t>
                      </a:r>
                    </a:p>
                  </a:txBody>
                  <a:tcPr marL="66480" marR="66480" marT="33240" marB="33240" anchor="ctr">
                    <a:lnL>
                      <a:noFill/>
                    </a:lnL>
                    <a:lnR>
                      <a:noFill/>
                    </a:lnR>
                    <a:lnT>
                      <a:noFill/>
                    </a:lnT>
                    <a:lnB>
                      <a:noFill/>
                    </a:lnB>
                    <a:noFill/>
                  </a:tcPr>
                </a:tc>
                <a:tc>
                  <a:txBody>
                    <a:bodyPr/>
                    <a:lstStyle/>
                    <a:p>
                      <a:pPr>
                        <a:buNone/>
                      </a:pPr>
                      <a:r>
                        <a:rPr lang="en-US" sz="1300" dirty="0"/>
                        <a:t>Smart systems exhibit </a:t>
                      </a:r>
                      <a:r>
                        <a:rPr lang="en-US" sz="1300" b="1" dirty="0"/>
                        <a:t>elastic memory</a:t>
                      </a:r>
                      <a:r>
                        <a:rPr lang="en-US" sz="1300" dirty="0"/>
                        <a:t> — capable of retaining the essential, forgetting the irrelevant (avoiding “catastrophic forgetting”).</a:t>
                      </a:r>
                    </a:p>
                  </a:txBody>
                  <a:tcPr marL="66480" marR="66480" marT="33240" marB="33240" anchor="ctr">
                    <a:lnL>
                      <a:noFill/>
                    </a:lnL>
                    <a:lnR>
                      <a:noFill/>
                    </a:lnR>
                    <a:lnT>
                      <a:noFill/>
                    </a:lnT>
                    <a:lnB>
                      <a:noFill/>
                    </a:lnB>
                    <a:noFill/>
                  </a:tcPr>
                </a:tc>
                <a:extLst>
                  <a:ext uri="{0D108BD9-81ED-4DB2-BD59-A6C34878D82A}">
                    <a16:rowId xmlns:a16="http://schemas.microsoft.com/office/drawing/2014/main" val="2126441133"/>
                  </a:ext>
                </a:extLst>
              </a:tr>
            </a:tbl>
          </a:graphicData>
        </a:graphic>
      </p:graphicFrame>
      <p:sp>
        <p:nvSpPr>
          <p:cNvPr id="4" name="Date Placeholder 3">
            <a:extLst>
              <a:ext uri="{FF2B5EF4-FFF2-40B4-BE49-F238E27FC236}">
                <a16:creationId xmlns:a16="http://schemas.microsoft.com/office/drawing/2014/main" id="{3F41A414-3287-6820-9142-4F0758B178FD}"/>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3274BE75-68C3-3E41-619C-E518774C57B8}"/>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38AE9000-031F-6077-9568-75839D3B92A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10</a:t>
            </a:fld>
            <a:r>
              <a:rPr lang="en-US"/>
              <a:t>/1024</a:t>
            </a:r>
          </a:p>
        </p:txBody>
      </p:sp>
      <p:sp>
        <p:nvSpPr>
          <p:cNvPr id="9" name="TextBox 8">
            <a:extLst>
              <a:ext uri="{FF2B5EF4-FFF2-40B4-BE49-F238E27FC236}">
                <a16:creationId xmlns:a16="http://schemas.microsoft.com/office/drawing/2014/main" id="{EB4A29A3-D18A-C9D5-2ADF-F940F347A099}"/>
              </a:ext>
            </a:extLst>
          </p:cNvPr>
          <p:cNvSpPr txBox="1"/>
          <p:nvPr/>
        </p:nvSpPr>
        <p:spPr>
          <a:xfrm>
            <a:off x="161256" y="5949280"/>
            <a:ext cx="8803232" cy="646331"/>
          </a:xfrm>
          <a:prstGeom prst="rect">
            <a:avLst/>
          </a:prstGeom>
          <a:noFill/>
        </p:spPr>
        <p:txBody>
          <a:bodyPr wrap="square">
            <a:spAutoFit/>
          </a:bodyPr>
          <a:lstStyle/>
          <a:p>
            <a:r>
              <a:rPr lang="en-US" sz="1800" dirty="0">
                <a:solidFill>
                  <a:srgbClr val="FF0000"/>
                </a:solidFill>
              </a:rPr>
              <a:t>Smart systems don’t memorize; they </a:t>
            </a:r>
            <a:r>
              <a:rPr lang="en-US" sz="1800" i="1" dirty="0">
                <a:solidFill>
                  <a:srgbClr val="FF0000"/>
                </a:solidFill>
              </a:rPr>
              <a:t>internalize</a:t>
            </a:r>
            <a:r>
              <a:rPr lang="en-US" sz="1800" dirty="0">
                <a:solidFill>
                  <a:srgbClr val="FF0000"/>
                </a:solidFill>
              </a:rPr>
              <a:t> rules. They maintain flexibility — learning continuously without collapse.</a:t>
            </a:r>
          </a:p>
        </p:txBody>
      </p:sp>
    </p:spTree>
    <p:extLst>
      <p:ext uri="{BB962C8B-B14F-4D97-AF65-F5344CB8AC3E}">
        <p14:creationId xmlns:p14="http://schemas.microsoft.com/office/powerpoint/2010/main" val="15179727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CDB4-6662-E74D-05DF-9345F9C9A9FA}"/>
              </a:ext>
            </a:extLst>
          </p:cNvPr>
          <p:cNvSpPr>
            <a:spLocks noGrp="1"/>
          </p:cNvSpPr>
          <p:nvPr>
            <p:ph type="title"/>
          </p:nvPr>
        </p:nvSpPr>
        <p:spPr/>
        <p:txBody>
          <a:bodyPr/>
          <a:lstStyle/>
          <a:p>
            <a:r>
              <a:rPr lang="en-US" dirty="0"/>
              <a:t>3. </a:t>
            </a:r>
            <a:r>
              <a:rPr lang="en-US" b="1" dirty="0"/>
              <a:t>Reasoning and Abstraction Intelligence</a:t>
            </a:r>
            <a:endParaRPr lang="en-US" dirty="0"/>
          </a:p>
        </p:txBody>
      </p:sp>
      <p:graphicFrame>
        <p:nvGraphicFramePr>
          <p:cNvPr id="7" name="Content Placeholder 6">
            <a:extLst>
              <a:ext uri="{FF2B5EF4-FFF2-40B4-BE49-F238E27FC236}">
                <a16:creationId xmlns:a16="http://schemas.microsoft.com/office/drawing/2014/main" id="{EEE74B7D-4990-D161-57B9-A3108197D70B}"/>
              </a:ext>
            </a:extLst>
          </p:cNvPr>
          <p:cNvGraphicFramePr>
            <a:graphicFrameLocks noGrp="1"/>
          </p:cNvGraphicFramePr>
          <p:nvPr>
            <p:ph idx="1"/>
            <p:extLst>
              <p:ext uri="{D42A27DB-BD31-4B8C-83A1-F6EECF244321}">
                <p14:modId xmlns:p14="http://schemas.microsoft.com/office/powerpoint/2010/main" val="2176932079"/>
              </p:ext>
            </p:extLst>
          </p:nvPr>
        </p:nvGraphicFramePr>
        <p:xfrm>
          <a:off x="179512" y="1852398"/>
          <a:ext cx="8784975" cy="4342529"/>
        </p:xfrm>
        <a:graphic>
          <a:graphicData uri="http://schemas.openxmlformats.org/drawingml/2006/table">
            <a:tbl>
              <a:tblPr/>
              <a:tblGrid>
                <a:gridCol w="2928325">
                  <a:extLst>
                    <a:ext uri="{9D8B030D-6E8A-4147-A177-3AD203B41FA5}">
                      <a16:colId xmlns:a16="http://schemas.microsoft.com/office/drawing/2014/main" val="3406061431"/>
                    </a:ext>
                  </a:extLst>
                </a:gridCol>
                <a:gridCol w="2928325">
                  <a:extLst>
                    <a:ext uri="{9D8B030D-6E8A-4147-A177-3AD203B41FA5}">
                      <a16:colId xmlns:a16="http://schemas.microsoft.com/office/drawing/2014/main" val="3148992801"/>
                    </a:ext>
                  </a:extLst>
                </a:gridCol>
                <a:gridCol w="2928325">
                  <a:extLst>
                    <a:ext uri="{9D8B030D-6E8A-4147-A177-3AD203B41FA5}">
                      <a16:colId xmlns:a16="http://schemas.microsoft.com/office/drawing/2014/main" val="3246517293"/>
                    </a:ext>
                  </a:extLst>
                </a:gridCol>
              </a:tblGrid>
              <a:tr h="278785">
                <a:tc>
                  <a:txBody>
                    <a:bodyPr/>
                    <a:lstStyle/>
                    <a:p>
                      <a:pPr>
                        <a:buNone/>
                      </a:pPr>
                      <a:r>
                        <a:rPr lang="en-US" sz="1400" b="1">
                          <a:solidFill>
                            <a:srgbClr val="FF0000"/>
                          </a:solidFill>
                        </a:rPr>
                        <a:t>Attribute</a:t>
                      </a:r>
                    </a:p>
                  </a:txBody>
                  <a:tcPr marL="69696" marR="69696" marT="34848" marB="34848" anchor="ctr">
                    <a:lnL>
                      <a:noFill/>
                    </a:lnL>
                    <a:lnR>
                      <a:noFill/>
                    </a:lnR>
                    <a:lnT>
                      <a:noFill/>
                    </a:lnT>
                    <a:lnB>
                      <a:noFill/>
                    </a:lnB>
                    <a:noFill/>
                  </a:tcPr>
                </a:tc>
                <a:tc>
                  <a:txBody>
                    <a:bodyPr/>
                    <a:lstStyle/>
                    <a:p>
                      <a:pPr>
                        <a:buNone/>
                      </a:pPr>
                      <a:r>
                        <a:rPr lang="en-US" sz="1400" b="1">
                          <a:solidFill>
                            <a:srgbClr val="FF0000"/>
                          </a:solidFill>
                        </a:rPr>
                        <a:t>Description</a:t>
                      </a:r>
                    </a:p>
                  </a:txBody>
                  <a:tcPr marL="69696" marR="69696" marT="34848" marB="34848" anchor="ctr">
                    <a:lnL>
                      <a:noFill/>
                    </a:lnL>
                    <a:lnR>
                      <a:noFill/>
                    </a:lnR>
                    <a:lnT>
                      <a:noFill/>
                    </a:lnT>
                    <a:lnB>
                      <a:noFill/>
                    </a:lnB>
                    <a:noFill/>
                  </a:tcPr>
                </a:tc>
                <a:tc>
                  <a:txBody>
                    <a:bodyPr/>
                    <a:lstStyle/>
                    <a:p>
                      <a:pPr>
                        <a:buNone/>
                      </a:pPr>
                      <a:r>
                        <a:rPr lang="en-US" sz="1400" b="1" dirty="0">
                          <a:solidFill>
                            <a:srgbClr val="FF0000"/>
                          </a:solidFill>
                        </a:rPr>
                        <a:t>Justification</a:t>
                      </a:r>
                    </a:p>
                  </a:txBody>
                  <a:tcPr marL="69696" marR="69696" marT="34848" marB="34848" anchor="ctr">
                    <a:lnL>
                      <a:noFill/>
                    </a:lnL>
                    <a:lnR>
                      <a:noFill/>
                    </a:lnR>
                    <a:lnT>
                      <a:noFill/>
                    </a:lnT>
                    <a:lnB>
                      <a:noFill/>
                    </a:lnB>
                    <a:noFill/>
                  </a:tcPr>
                </a:tc>
                <a:extLst>
                  <a:ext uri="{0D108BD9-81ED-4DB2-BD59-A6C34878D82A}">
                    <a16:rowId xmlns:a16="http://schemas.microsoft.com/office/drawing/2014/main" val="1949978779"/>
                  </a:ext>
                </a:extLst>
              </a:tr>
              <a:tr h="906053">
                <a:tc>
                  <a:txBody>
                    <a:bodyPr/>
                    <a:lstStyle/>
                    <a:p>
                      <a:pPr>
                        <a:buNone/>
                      </a:pPr>
                      <a:r>
                        <a:rPr lang="en-US" sz="1400" b="1"/>
                        <a:t>8. Causal Understanding</a:t>
                      </a:r>
                      <a:endParaRPr lang="en-US" sz="1400"/>
                    </a:p>
                  </a:txBody>
                  <a:tcPr marL="69696" marR="69696" marT="34848" marB="34848" anchor="ctr">
                    <a:lnL>
                      <a:noFill/>
                    </a:lnL>
                    <a:lnR>
                      <a:noFill/>
                    </a:lnR>
                    <a:lnT>
                      <a:noFill/>
                    </a:lnT>
                    <a:lnB>
                      <a:noFill/>
                    </a:lnB>
                    <a:noFill/>
                  </a:tcPr>
                </a:tc>
                <a:tc>
                  <a:txBody>
                    <a:bodyPr/>
                    <a:lstStyle/>
                    <a:p>
                      <a:pPr>
                        <a:buNone/>
                      </a:pPr>
                      <a:r>
                        <a:rPr lang="en-US" sz="1400"/>
                        <a:t>Inferring “why” relationships, not just “what” correlations.</a:t>
                      </a:r>
                    </a:p>
                  </a:txBody>
                  <a:tcPr marL="69696" marR="69696" marT="34848" marB="34848" anchor="ctr">
                    <a:lnL>
                      <a:noFill/>
                    </a:lnL>
                    <a:lnR>
                      <a:noFill/>
                    </a:lnR>
                    <a:lnT>
                      <a:noFill/>
                    </a:lnT>
                    <a:lnB>
                      <a:noFill/>
                    </a:lnB>
                    <a:noFill/>
                  </a:tcPr>
                </a:tc>
                <a:tc>
                  <a:txBody>
                    <a:bodyPr/>
                    <a:lstStyle/>
                    <a:p>
                      <a:pPr>
                        <a:buNone/>
                      </a:pPr>
                      <a:r>
                        <a:rPr lang="en-US" sz="1400"/>
                        <a:t>Smartness entails causation recognition — the ability to intervene and simulate counterfactuals.</a:t>
                      </a:r>
                    </a:p>
                  </a:txBody>
                  <a:tcPr marL="69696" marR="69696" marT="34848" marB="34848" anchor="ctr">
                    <a:lnL>
                      <a:noFill/>
                    </a:lnL>
                    <a:lnR>
                      <a:noFill/>
                    </a:lnR>
                    <a:lnT>
                      <a:noFill/>
                    </a:lnT>
                    <a:lnB>
                      <a:noFill/>
                    </a:lnB>
                    <a:noFill/>
                  </a:tcPr>
                </a:tc>
                <a:extLst>
                  <a:ext uri="{0D108BD9-81ED-4DB2-BD59-A6C34878D82A}">
                    <a16:rowId xmlns:a16="http://schemas.microsoft.com/office/drawing/2014/main" val="1550792623"/>
                  </a:ext>
                </a:extLst>
              </a:tr>
              <a:tr h="1115142">
                <a:tc>
                  <a:txBody>
                    <a:bodyPr/>
                    <a:lstStyle/>
                    <a:p>
                      <a:pPr>
                        <a:buNone/>
                      </a:pPr>
                      <a:r>
                        <a:rPr lang="en-US" sz="1400" b="1"/>
                        <a:t>9. Abstraction and Concept Formation</a:t>
                      </a:r>
                      <a:endParaRPr lang="en-US" sz="1400"/>
                    </a:p>
                  </a:txBody>
                  <a:tcPr marL="69696" marR="69696" marT="34848" marB="34848" anchor="ctr">
                    <a:lnL>
                      <a:noFill/>
                    </a:lnL>
                    <a:lnR>
                      <a:noFill/>
                    </a:lnR>
                    <a:lnT>
                      <a:noFill/>
                    </a:lnT>
                    <a:lnB>
                      <a:noFill/>
                    </a:lnB>
                    <a:noFill/>
                  </a:tcPr>
                </a:tc>
                <a:tc>
                  <a:txBody>
                    <a:bodyPr/>
                    <a:lstStyle/>
                    <a:p>
                      <a:pPr>
                        <a:buNone/>
                      </a:pPr>
                      <a:r>
                        <a:rPr lang="en-US" sz="1400"/>
                        <a:t>Forming general principles or symbolic structures beyond sensory data.</a:t>
                      </a:r>
                    </a:p>
                  </a:txBody>
                  <a:tcPr marL="69696" marR="69696" marT="34848" marB="34848" anchor="ctr">
                    <a:lnL>
                      <a:noFill/>
                    </a:lnL>
                    <a:lnR>
                      <a:noFill/>
                    </a:lnR>
                    <a:lnT>
                      <a:noFill/>
                    </a:lnT>
                    <a:lnB>
                      <a:noFill/>
                    </a:lnB>
                    <a:noFill/>
                  </a:tcPr>
                </a:tc>
                <a:tc>
                  <a:txBody>
                    <a:bodyPr/>
                    <a:lstStyle/>
                    <a:p>
                      <a:pPr>
                        <a:buNone/>
                      </a:pPr>
                      <a:r>
                        <a:rPr lang="en-US" sz="1400"/>
                        <a:t>Smartness involves “model compression through concepts,” as in symbolic reasoning or hierarchical reinforcement learning.</a:t>
                      </a:r>
                    </a:p>
                  </a:txBody>
                  <a:tcPr marL="69696" marR="69696" marT="34848" marB="34848" anchor="ctr">
                    <a:lnL>
                      <a:noFill/>
                    </a:lnL>
                    <a:lnR>
                      <a:noFill/>
                    </a:lnR>
                    <a:lnT>
                      <a:noFill/>
                    </a:lnT>
                    <a:lnB>
                      <a:noFill/>
                    </a:lnB>
                    <a:noFill/>
                  </a:tcPr>
                </a:tc>
                <a:extLst>
                  <a:ext uri="{0D108BD9-81ED-4DB2-BD59-A6C34878D82A}">
                    <a16:rowId xmlns:a16="http://schemas.microsoft.com/office/drawing/2014/main" val="1510879180"/>
                  </a:ext>
                </a:extLst>
              </a:tr>
              <a:tr h="1115142">
                <a:tc>
                  <a:txBody>
                    <a:bodyPr/>
                    <a:lstStyle/>
                    <a:p>
                      <a:pPr>
                        <a:buNone/>
                      </a:pPr>
                      <a:r>
                        <a:rPr lang="en-US" sz="1400" b="1"/>
                        <a:t>10. Logical Consistency</a:t>
                      </a:r>
                      <a:endParaRPr lang="en-US" sz="1400"/>
                    </a:p>
                  </a:txBody>
                  <a:tcPr marL="69696" marR="69696" marT="34848" marB="34848" anchor="ctr">
                    <a:lnL>
                      <a:noFill/>
                    </a:lnL>
                    <a:lnR>
                      <a:noFill/>
                    </a:lnR>
                    <a:lnT>
                      <a:noFill/>
                    </a:lnT>
                    <a:lnB>
                      <a:noFill/>
                    </a:lnB>
                    <a:noFill/>
                  </a:tcPr>
                </a:tc>
                <a:tc>
                  <a:txBody>
                    <a:bodyPr/>
                    <a:lstStyle/>
                    <a:p>
                      <a:pPr>
                        <a:buNone/>
                      </a:pPr>
                      <a:r>
                        <a:rPr lang="en-US" sz="1400" dirty="0"/>
                        <a:t>Maintaining coherence across reasoning chains.</a:t>
                      </a:r>
                    </a:p>
                  </a:txBody>
                  <a:tcPr marL="69696" marR="69696" marT="34848" marB="34848" anchor="ctr">
                    <a:lnL>
                      <a:noFill/>
                    </a:lnL>
                    <a:lnR>
                      <a:noFill/>
                    </a:lnR>
                    <a:lnT>
                      <a:noFill/>
                    </a:lnT>
                    <a:lnB>
                      <a:noFill/>
                    </a:lnB>
                    <a:noFill/>
                  </a:tcPr>
                </a:tc>
                <a:tc>
                  <a:txBody>
                    <a:bodyPr/>
                    <a:lstStyle/>
                    <a:p>
                      <a:pPr>
                        <a:buNone/>
                      </a:pPr>
                      <a:r>
                        <a:rPr lang="en-US" sz="1400"/>
                        <a:t>Both mathematical and linguistic intelligence rely on consistency; paradoxical reasoning implies failure in cognitive integration.</a:t>
                      </a:r>
                    </a:p>
                  </a:txBody>
                  <a:tcPr marL="69696" marR="69696" marT="34848" marB="34848" anchor="ctr">
                    <a:lnL>
                      <a:noFill/>
                    </a:lnL>
                    <a:lnR>
                      <a:noFill/>
                    </a:lnR>
                    <a:lnT>
                      <a:noFill/>
                    </a:lnT>
                    <a:lnB>
                      <a:noFill/>
                    </a:lnB>
                    <a:noFill/>
                  </a:tcPr>
                </a:tc>
                <a:extLst>
                  <a:ext uri="{0D108BD9-81ED-4DB2-BD59-A6C34878D82A}">
                    <a16:rowId xmlns:a16="http://schemas.microsoft.com/office/drawing/2014/main" val="1251165904"/>
                  </a:ext>
                </a:extLst>
              </a:tr>
              <a:tr h="906053">
                <a:tc>
                  <a:txBody>
                    <a:bodyPr/>
                    <a:lstStyle/>
                    <a:p>
                      <a:pPr>
                        <a:buNone/>
                      </a:pPr>
                      <a:r>
                        <a:rPr lang="en-US" sz="1400" b="1"/>
                        <a:t>11. Temporal Foresight</a:t>
                      </a:r>
                      <a:endParaRPr lang="en-US" sz="1400"/>
                    </a:p>
                  </a:txBody>
                  <a:tcPr marL="69696" marR="69696" marT="34848" marB="34848" anchor="ctr">
                    <a:lnL>
                      <a:noFill/>
                    </a:lnL>
                    <a:lnR>
                      <a:noFill/>
                    </a:lnR>
                    <a:lnT>
                      <a:noFill/>
                    </a:lnT>
                    <a:lnB>
                      <a:noFill/>
                    </a:lnB>
                    <a:noFill/>
                  </a:tcPr>
                </a:tc>
                <a:tc>
                  <a:txBody>
                    <a:bodyPr/>
                    <a:lstStyle/>
                    <a:p>
                      <a:pPr>
                        <a:buNone/>
                      </a:pPr>
                      <a:r>
                        <a:rPr lang="en-US" sz="1400"/>
                        <a:t>Anticipating consequences of actions in time.</a:t>
                      </a:r>
                    </a:p>
                  </a:txBody>
                  <a:tcPr marL="69696" marR="69696" marT="34848" marB="34848" anchor="ctr">
                    <a:lnL>
                      <a:noFill/>
                    </a:lnL>
                    <a:lnR>
                      <a:noFill/>
                    </a:lnR>
                    <a:lnT>
                      <a:noFill/>
                    </a:lnT>
                    <a:lnB>
                      <a:noFill/>
                    </a:lnB>
                    <a:noFill/>
                  </a:tcPr>
                </a:tc>
                <a:tc>
                  <a:txBody>
                    <a:bodyPr/>
                    <a:lstStyle/>
                    <a:p>
                      <a:pPr>
                        <a:buNone/>
                      </a:pPr>
                      <a:r>
                        <a:rPr lang="en-US" sz="1400" dirty="0"/>
                        <a:t>Linked to planning, control theory’s predictive models (MPC), and dopamine-based reward learning in biology.</a:t>
                      </a:r>
                    </a:p>
                  </a:txBody>
                  <a:tcPr marL="69696" marR="69696" marT="34848" marB="34848" anchor="ctr">
                    <a:lnL>
                      <a:noFill/>
                    </a:lnL>
                    <a:lnR>
                      <a:noFill/>
                    </a:lnR>
                    <a:lnT>
                      <a:noFill/>
                    </a:lnT>
                    <a:lnB>
                      <a:noFill/>
                    </a:lnB>
                    <a:noFill/>
                  </a:tcPr>
                </a:tc>
                <a:extLst>
                  <a:ext uri="{0D108BD9-81ED-4DB2-BD59-A6C34878D82A}">
                    <a16:rowId xmlns:a16="http://schemas.microsoft.com/office/drawing/2014/main" val="619683687"/>
                  </a:ext>
                </a:extLst>
              </a:tr>
            </a:tbl>
          </a:graphicData>
        </a:graphic>
      </p:graphicFrame>
      <p:sp>
        <p:nvSpPr>
          <p:cNvPr id="4" name="Date Placeholder 3">
            <a:extLst>
              <a:ext uri="{FF2B5EF4-FFF2-40B4-BE49-F238E27FC236}">
                <a16:creationId xmlns:a16="http://schemas.microsoft.com/office/drawing/2014/main" id="{500A7E86-ECF6-1841-E3A1-BC1A3D082981}"/>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24D5150E-FBF0-E0B1-DFE7-6B12B3315405}"/>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9FF15666-6F78-E9FC-35DA-A68B7E837201}"/>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11</a:t>
            </a:fld>
            <a:r>
              <a:rPr lang="en-US"/>
              <a:t>/1024</a:t>
            </a:r>
          </a:p>
        </p:txBody>
      </p:sp>
      <p:sp>
        <p:nvSpPr>
          <p:cNvPr id="9" name="TextBox 8">
            <a:extLst>
              <a:ext uri="{FF2B5EF4-FFF2-40B4-BE49-F238E27FC236}">
                <a16:creationId xmlns:a16="http://schemas.microsoft.com/office/drawing/2014/main" id="{DF771D1C-64BF-10C6-6BA7-BA3950813A02}"/>
              </a:ext>
            </a:extLst>
          </p:cNvPr>
          <p:cNvSpPr txBox="1"/>
          <p:nvPr/>
        </p:nvSpPr>
        <p:spPr>
          <a:xfrm>
            <a:off x="179513" y="6070883"/>
            <a:ext cx="8784974" cy="646331"/>
          </a:xfrm>
          <a:prstGeom prst="rect">
            <a:avLst/>
          </a:prstGeom>
          <a:noFill/>
        </p:spPr>
        <p:txBody>
          <a:bodyPr wrap="square">
            <a:spAutoFit/>
          </a:bodyPr>
          <a:lstStyle/>
          <a:p>
            <a:r>
              <a:rPr lang="en-US" sz="1800" dirty="0">
                <a:solidFill>
                  <a:srgbClr val="FF0000"/>
                </a:solidFill>
              </a:rPr>
              <a:t>Reasoning allows foresight, imagination, and planning — core traits separating reflex from reflection.</a:t>
            </a:r>
          </a:p>
        </p:txBody>
      </p:sp>
    </p:spTree>
    <p:extLst>
      <p:ext uri="{BB962C8B-B14F-4D97-AF65-F5344CB8AC3E}">
        <p14:creationId xmlns:p14="http://schemas.microsoft.com/office/powerpoint/2010/main" val="131243003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F6B9-5478-134B-0760-ECC0AEB81397}"/>
              </a:ext>
            </a:extLst>
          </p:cNvPr>
          <p:cNvSpPr>
            <a:spLocks noGrp="1"/>
          </p:cNvSpPr>
          <p:nvPr>
            <p:ph type="title"/>
          </p:nvPr>
        </p:nvSpPr>
        <p:spPr/>
        <p:txBody>
          <a:bodyPr/>
          <a:lstStyle/>
          <a:p>
            <a:r>
              <a:rPr lang="en-US" dirty="0"/>
              <a:t>4. </a:t>
            </a:r>
            <a:r>
              <a:rPr lang="en-US" b="1" dirty="0"/>
              <a:t>Adaptive and Social Intelligence</a:t>
            </a:r>
            <a:endParaRPr lang="en-US" dirty="0"/>
          </a:p>
        </p:txBody>
      </p:sp>
      <p:graphicFrame>
        <p:nvGraphicFramePr>
          <p:cNvPr id="7" name="Content Placeholder 6">
            <a:extLst>
              <a:ext uri="{FF2B5EF4-FFF2-40B4-BE49-F238E27FC236}">
                <a16:creationId xmlns:a16="http://schemas.microsoft.com/office/drawing/2014/main" id="{A4A07B92-E006-A205-AEBC-9EC18DD74739}"/>
              </a:ext>
            </a:extLst>
          </p:cNvPr>
          <p:cNvGraphicFramePr>
            <a:graphicFrameLocks noGrp="1"/>
          </p:cNvGraphicFramePr>
          <p:nvPr>
            <p:ph idx="1"/>
            <p:extLst>
              <p:ext uri="{D42A27DB-BD31-4B8C-83A1-F6EECF244321}">
                <p14:modId xmlns:p14="http://schemas.microsoft.com/office/powerpoint/2010/main" val="1319038602"/>
              </p:ext>
            </p:extLst>
          </p:nvPr>
        </p:nvGraphicFramePr>
        <p:xfrm>
          <a:off x="179512" y="1916112"/>
          <a:ext cx="8640960" cy="4321177"/>
        </p:xfrm>
        <a:graphic>
          <a:graphicData uri="http://schemas.openxmlformats.org/drawingml/2006/table">
            <a:tbl>
              <a:tblPr/>
              <a:tblGrid>
                <a:gridCol w="2880320">
                  <a:extLst>
                    <a:ext uri="{9D8B030D-6E8A-4147-A177-3AD203B41FA5}">
                      <a16:colId xmlns:a16="http://schemas.microsoft.com/office/drawing/2014/main" val="676750516"/>
                    </a:ext>
                  </a:extLst>
                </a:gridCol>
                <a:gridCol w="2880320">
                  <a:extLst>
                    <a:ext uri="{9D8B030D-6E8A-4147-A177-3AD203B41FA5}">
                      <a16:colId xmlns:a16="http://schemas.microsoft.com/office/drawing/2014/main" val="2756919673"/>
                    </a:ext>
                  </a:extLst>
                </a:gridCol>
                <a:gridCol w="2880320">
                  <a:extLst>
                    <a:ext uri="{9D8B030D-6E8A-4147-A177-3AD203B41FA5}">
                      <a16:colId xmlns:a16="http://schemas.microsoft.com/office/drawing/2014/main" val="1796597519"/>
                    </a:ext>
                  </a:extLst>
                </a:gridCol>
              </a:tblGrid>
              <a:tr h="230463">
                <a:tc>
                  <a:txBody>
                    <a:bodyPr/>
                    <a:lstStyle/>
                    <a:p>
                      <a:pPr>
                        <a:buNone/>
                      </a:pPr>
                      <a:r>
                        <a:rPr lang="en-US" sz="1100" b="1">
                          <a:solidFill>
                            <a:srgbClr val="FF0000"/>
                          </a:solidFill>
                        </a:rPr>
                        <a:t>Attribute</a:t>
                      </a:r>
                    </a:p>
                  </a:txBody>
                  <a:tcPr marL="57616" marR="57616" marT="28808" marB="28808" anchor="ctr">
                    <a:lnL>
                      <a:noFill/>
                    </a:lnL>
                    <a:lnR>
                      <a:noFill/>
                    </a:lnR>
                    <a:lnT>
                      <a:noFill/>
                    </a:lnT>
                    <a:lnB>
                      <a:noFill/>
                    </a:lnB>
                    <a:noFill/>
                  </a:tcPr>
                </a:tc>
                <a:tc>
                  <a:txBody>
                    <a:bodyPr/>
                    <a:lstStyle/>
                    <a:p>
                      <a:pPr>
                        <a:buNone/>
                      </a:pPr>
                      <a:r>
                        <a:rPr lang="en-US" sz="1100" b="1">
                          <a:solidFill>
                            <a:srgbClr val="FF0000"/>
                          </a:solidFill>
                        </a:rPr>
                        <a:t>Description</a:t>
                      </a:r>
                    </a:p>
                  </a:txBody>
                  <a:tcPr marL="57616" marR="57616" marT="28808" marB="28808" anchor="ctr">
                    <a:lnL>
                      <a:noFill/>
                    </a:lnL>
                    <a:lnR>
                      <a:noFill/>
                    </a:lnR>
                    <a:lnT>
                      <a:noFill/>
                    </a:lnT>
                    <a:lnB>
                      <a:noFill/>
                    </a:lnB>
                    <a:noFill/>
                  </a:tcPr>
                </a:tc>
                <a:tc>
                  <a:txBody>
                    <a:bodyPr/>
                    <a:lstStyle/>
                    <a:p>
                      <a:pPr>
                        <a:buNone/>
                      </a:pPr>
                      <a:r>
                        <a:rPr lang="en-US" sz="1100" b="1" dirty="0">
                          <a:solidFill>
                            <a:srgbClr val="FF0000"/>
                          </a:solidFill>
                        </a:rPr>
                        <a:t>Justification</a:t>
                      </a:r>
                    </a:p>
                  </a:txBody>
                  <a:tcPr marL="57616" marR="57616" marT="28808" marB="28808" anchor="ctr">
                    <a:lnL>
                      <a:noFill/>
                    </a:lnL>
                    <a:lnR>
                      <a:noFill/>
                    </a:lnR>
                    <a:lnT>
                      <a:noFill/>
                    </a:lnT>
                    <a:lnB>
                      <a:noFill/>
                    </a:lnB>
                    <a:noFill/>
                  </a:tcPr>
                </a:tc>
                <a:extLst>
                  <a:ext uri="{0D108BD9-81ED-4DB2-BD59-A6C34878D82A}">
                    <a16:rowId xmlns:a16="http://schemas.microsoft.com/office/drawing/2014/main" val="1329881160"/>
                  </a:ext>
                </a:extLst>
              </a:tr>
              <a:tr h="749004">
                <a:tc>
                  <a:txBody>
                    <a:bodyPr/>
                    <a:lstStyle/>
                    <a:p>
                      <a:pPr>
                        <a:buNone/>
                      </a:pPr>
                      <a:r>
                        <a:rPr lang="en-US" sz="1100" b="1"/>
                        <a:t>12. Adaptability</a:t>
                      </a:r>
                      <a:endParaRPr lang="en-US" sz="1100"/>
                    </a:p>
                  </a:txBody>
                  <a:tcPr marL="57616" marR="57616" marT="28808" marB="28808" anchor="ctr">
                    <a:lnL>
                      <a:noFill/>
                    </a:lnL>
                    <a:lnR>
                      <a:noFill/>
                    </a:lnR>
                    <a:lnT>
                      <a:noFill/>
                    </a:lnT>
                    <a:lnB>
                      <a:noFill/>
                    </a:lnB>
                    <a:noFill/>
                  </a:tcPr>
                </a:tc>
                <a:tc>
                  <a:txBody>
                    <a:bodyPr/>
                    <a:lstStyle/>
                    <a:p>
                      <a:pPr>
                        <a:buNone/>
                      </a:pPr>
                      <a:r>
                        <a:rPr lang="en-US" sz="1100"/>
                        <a:t>Dynamic adjustment to environmental or internal changes.</a:t>
                      </a:r>
                    </a:p>
                  </a:txBody>
                  <a:tcPr marL="57616" marR="57616" marT="28808" marB="28808" anchor="ctr">
                    <a:lnL>
                      <a:noFill/>
                    </a:lnL>
                    <a:lnR>
                      <a:noFill/>
                    </a:lnR>
                    <a:lnT>
                      <a:noFill/>
                    </a:lnT>
                    <a:lnB>
                      <a:noFill/>
                    </a:lnB>
                    <a:noFill/>
                  </a:tcPr>
                </a:tc>
                <a:tc>
                  <a:txBody>
                    <a:bodyPr/>
                    <a:lstStyle/>
                    <a:p>
                      <a:pPr>
                        <a:buNone/>
                      </a:pPr>
                      <a:r>
                        <a:rPr lang="en-US" sz="1100"/>
                        <a:t>“Smart” systems homeostatically self-tune — akin to adaptive control systems or neural plasticity.</a:t>
                      </a:r>
                    </a:p>
                  </a:txBody>
                  <a:tcPr marL="57616" marR="57616" marT="28808" marB="28808" anchor="ctr">
                    <a:lnL>
                      <a:noFill/>
                    </a:lnL>
                    <a:lnR>
                      <a:noFill/>
                    </a:lnR>
                    <a:lnT>
                      <a:noFill/>
                    </a:lnT>
                    <a:lnB>
                      <a:noFill/>
                    </a:lnB>
                    <a:noFill/>
                  </a:tcPr>
                </a:tc>
                <a:extLst>
                  <a:ext uri="{0D108BD9-81ED-4DB2-BD59-A6C34878D82A}">
                    <a16:rowId xmlns:a16="http://schemas.microsoft.com/office/drawing/2014/main" val="1268843507"/>
                  </a:ext>
                </a:extLst>
              </a:tr>
              <a:tr h="749004">
                <a:tc>
                  <a:txBody>
                    <a:bodyPr/>
                    <a:lstStyle/>
                    <a:p>
                      <a:pPr>
                        <a:buNone/>
                      </a:pPr>
                      <a:r>
                        <a:rPr lang="en-US" sz="1100" b="1" dirty="0"/>
                        <a:t>13. Goal-Directedness</a:t>
                      </a:r>
                      <a:endParaRPr lang="en-US" sz="1100" dirty="0"/>
                    </a:p>
                  </a:txBody>
                  <a:tcPr marL="57616" marR="57616" marT="28808" marB="28808" anchor="ctr">
                    <a:lnL>
                      <a:noFill/>
                    </a:lnL>
                    <a:lnR>
                      <a:noFill/>
                    </a:lnR>
                    <a:lnT>
                      <a:noFill/>
                    </a:lnT>
                    <a:lnB>
                      <a:noFill/>
                    </a:lnB>
                    <a:noFill/>
                  </a:tcPr>
                </a:tc>
                <a:tc>
                  <a:txBody>
                    <a:bodyPr/>
                    <a:lstStyle/>
                    <a:p>
                      <a:pPr>
                        <a:buNone/>
                      </a:pPr>
                      <a:r>
                        <a:rPr lang="en-US" sz="1100" dirty="0"/>
                        <a:t>Acting consistently toward defined objectives under uncertainty.</a:t>
                      </a:r>
                    </a:p>
                  </a:txBody>
                  <a:tcPr marL="57616" marR="57616" marT="28808" marB="28808" anchor="ctr">
                    <a:lnL>
                      <a:noFill/>
                    </a:lnL>
                    <a:lnR>
                      <a:noFill/>
                    </a:lnR>
                    <a:lnT>
                      <a:noFill/>
                    </a:lnT>
                    <a:lnB>
                      <a:noFill/>
                    </a:lnB>
                    <a:noFill/>
                  </a:tcPr>
                </a:tc>
                <a:tc>
                  <a:txBody>
                    <a:bodyPr/>
                    <a:lstStyle/>
                    <a:p>
                      <a:pPr>
                        <a:buNone/>
                      </a:pPr>
                      <a:r>
                        <a:rPr lang="en-US" sz="1100"/>
                        <a:t>Smartness aligns with control theory’s optimization and reinforcement learning frameworks.</a:t>
                      </a:r>
                    </a:p>
                  </a:txBody>
                  <a:tcPr marL="57616" marR="57616" marT="28808" marB="28808" anchor="ctr">
                    <a:lnL>
                      <a:noFill/>
                    </a:lnL>
                    <a:lnR>
                      <a:noFill/>
                    </a:lnR>
                    <a:lnT>
                      <a:noFill/>
                    </a:lnT>
                    <a:lnB>
                      <a:noFill/>
                    </a:lnB>
                    <a:noFill/>
                  </a:tcPr>
                </a:tc>
                <a:extLst>
                  <a:ext uri="{0D108BD9-81ED-4DB2-BD59-A6C34878D82A}">
                    <a16:rowId xmlns:a16="http://schemas.microsoft.com/office/drawing/2014/main" val="1184105765"/>
                  </a:ext>
                </a:extLst>
              </a:tr>
              <a:tr h="921851">
                <a:tc>
                  <a:txBody>
                    <a:bodyPr/>
                    <a:lstStyle/>
                    <a:p>
                      <a:pPr>
                        <a:buNone/>
                      </a:pPr>
                      <a:r>
                        <a:rPr lang="en-US" sz="1100" b="1"/>
                        <a:t>14. Energy/Resource Efficiency</a:t>
                      </a:r>
                      <a:endParaRPr lang="en-US" sz="1100"/>
                    </a:p>
                  </a:txBody>
                  <a:tcPr marL="57616" marR="57616" marT="28808" marB="28808" anchor="ctr">
                    <a:lnL>
                      <a:noFill/>
                    </a:lnL>
                    <a:lnR>
                      <a:noFill/>
                    </a:lnR>
                    <a:lnT>
                      <a:noFill/>
                    </a:lnT>
                    <a:lnB>
                      <a:noFill/>
                    </a:lnB>
                    <a:noFill/>
                  </a:tcPr>
                </a:tc>
                <a:tc>
                  <a:txBody>
                    <a:bodyPr/>
                    <a:lstStyle/>
                    <a:p>
                      <a:pPr>
                        <a:buNone/>
                      </a:pPr>
                      <a:r>
                        <a:rPr lang="en-US" sz="1100"/>
                        <a:t>Achieving maximum utility with minimal expenditure.</a:t>
                      </a:r>
                    </a:p>
                  </a:txBody>
                  <a:tcPr marL="57616" marR="57616" marT="28808" marB="28808" anchor="ctr">
                    <a:lnL>
                      <a:noFill/>
                    </a:lnL>
                    <a:lnR>
                      <a:noFill/>
                    </a:lnR>
                    <a:lnT>
                      <a:noFill/>
                    </a:lnT>
                    <a:lnB>
                      <a:noFill/>
                    </a:lnB>
                    <a:noFill/>
                  </a:tcPr>
                </a:tc>
                <a:tc>
                  <a:txBody>
                    <a:bodyPr/>
                    <a:lstStyle/>
                    <a:p>
                      <a:pPr>
                        <a:buNone/>
                      </a:pPr>
                      <a:r>
                        <a:rPr lang="en-US" sz="1100"/>
                        <a:t>Intelligence is constrained by energy — in brains (metabolic efficiency) and machines (computational cost).</a:t>
                      </a:r>
                    </a:p>
                  </a:txBody>
                  <a:tcPr marL="57616" marR="57616" marT="28808" marB="28808" anchor="ctr">
                    <a:lnL>
                      <a:noFill/>
                    </a:lnL>
                    <a:lnR>
                      <a:noFill/>
                    </a:lnR>
                    <a:lnT>
                      <a:noFill/>
                    </a:lnT>
                    <a:lnB>
                      <a:noFill/>
                    </a:lnB>
                    <a:noFill/>
                  </a:tcPr>
                </a:tc>
                <a:extLst>
                  <a:ext uri="{0D108BD9-81ED-4DB2-BD59-A6C34878D82A}">
                    <a16:rowId xmlns:a16="http://schemas.microsoft.com/office/drawing/2014/main" val="1765822847"/>
                  </a:ext>
                </a:extLst>
              </a:tr>
              <a:tr h="749004">
                <a:tc>
                  <a:txBody>
                    <a:bodyPr/>
                    <a:lstStyle/>
                    <a:p>
                      <a:pPr>
                        <a:buNone/>
                      </a:pPr>
                      <a:r>
                        <a:rPr lang="en-US" sz="1100" b="1"/>
                        <a:t>15. Social Cognition / Empathy</a:t>
                      </a:r>
                      <a:endParaRPr lang="en-US" sz="1100"/>
                    </a:p>
                  </a:txBody>
                  <a:tcPr marL="57616" marR="57616" marT="28808" marB="28808" anchor="ctr">
                    <a:lnL>
                      <a:noFill/>
                    </a:lnL>
                    <a:lnR>
                      <a:noFill/>
                    </a:lnR>
                    <a:lnT>
                      <a:noFill/>
                    </a:lnT>
                    <a:lnB>
                      <a:noFill/>
                    </a:lnB>
                    <a:noFill/>
                  </a:tcPr>
                </a:tc>
                <a:tc>
                  <a:txBody>
                    <a:bodyPr/>
                    <a:lstStyle/>
                    <a:p>
                      <a:pPr>
                        <a:buNone/>
                      </a:pPr>
                      <a:r>
                        <a:rPr lang="en-US" sz="1100"/>
                        <a:t>Understanding other agents’ intentions, emotions, or goals.</a:t>
                      </a:r>
                    </a:p>
                  </a:txBody>
                  <a:tcPr marL="57616" marR="57616" marT="28808" marB="28808" anchor="ctr">
                    <a:lnL>
                      <a:noFill/>
                    </a:lnL>
                    <a:lnR>
                      <a:noFill/>
                    </a:lnR>
                    <a:lnT>
                      <a:noFill/>
                    </a:lnT>
                    <a:lnB>
                      <a:noFill/>
                    </a:lnB>
                    <a:noFill/>
                  </a:tcPr>
                </a:tc>
                <a:tc>
                  <a:txBody>
                    <a:bodyPr/>
                    <a:lstStyle/>
                    <a:p>
                      <a:pPr>
                        <a:buNone/>
                      </a:pPr>
                      <a:r>
                        <a:rPr lang="en-US" sz="1100"/>
                        <a:t>True intelligence co-evolves socially: cooperation, communication, and theory of mind.</a:t>
                      </a:r>
                    </a:p>
                  </a:txBody>
                  <a:tcPr marL="57616" marR="57616" marT="28808" marB="28808" anchor="ctr">
                    <a:lnL>
                      <a:noFill/>
                    </a:lnL>
                    <a:lnR>
                      <a:noFill/>
                    </a:lnR>
                    <a:lnT>
                      <a:noFill/>
                    </a:lnT>
                    <a:lnB>
                      <a:noFill/>
                    </a:lnB>
                    <a:noFill/>
                  </a:tcPr>
                </a:tc>
                <a:extLst>
                  <a:ext uri="{0D108BD9-81ED-4DB2-BD59-A6C34878D82A}">
                    <a16:rowId xmlns:a16="http://schemas.microsoft.com/office/drawing/2014/main" val="1407395832"/>
                  </a:ext>
                </a:extLst>
              </a:tr>
              <a:tr h="921851">
                <a:tc>
                  <a:txBody>
                    <a:bodyPr/>
                    <a:lstStyle/>
                    <a:p>
                      <a:pPr>
                        <a:buNone/>
                      </a:pPr>
                      <a:r>
                        <a:rPr lang="en-US" sz="1100" b="1"/>
                        <a:t>16. Communication and Language Mastery</a:t>
                      </a:r>
                      <a:endParaRPr lang="en-US" sz="1100"/>
                    </a:p>
                  </a:txBody>
                  <a:tcPr marL="57616" marR="57616" marT="28808" marB="28808" anchor="ctr">
                    <a:lnL>
                      <a:noFill/>
                    </a:lnL>
                    <a:lnR>
                      <a:noFill/>
                    </a:lnR>
                    <a:lnT>
                      <a:noFill/>
                    </a:lnT>
                    <a:lnB>
                      <a:noFill/>
                    </a:lnB>
                    <a:noFill/>
                  </a:tcPr>
                </a:tc>
                <a:tc>
                  <a:txBody>
                    <a:bodyPr/>
                    <a:lstStyle/>
                    <a:p>
                      <a:pPr>
                        <a:buNone/>
                      </a:pPr>
                      <a:r>
                        <a:rPr lang="en-US" sz="1100"/>
                        <a:t>Symbolic exchange of abstract concepts.</a:t>
                      </a:r>
                    </a:p>
                  </a:txBody>
                  <a:tcPr marL="57616" marR="57616" marT="28808" marB="28808" anchor="ctr">
                    <a:lnL>
                      <a:noFill/>
                    </a:lnL>
                    <a:lnR>
                      <a:noFill/>
                    </a:lnR>
                    <a:lnT>
                      <a:noFill/>
                    </a:lnT>
                    <a:lnB>
                      <a:noFill/>
                    </a:lnB>
                    <a:noFill/>
                  </a:tcPr>
                </a:tc>
                <a:tc>
                  <a:txBody>
                    <a:bodyPr/>
                    <a:lstStyle/>
                    <a:p>
                      <a:pPr>
                        <a:buNone/>
                      </a:pPr>
                      <a:r>
                        <a:rPr lang="en-US" sz="1100" dirty="0"/>
                        <a:t>Language externalizes thought; in machines, this translates to effective multi-agent communication or explainable interfaces.</a:t>
                      </a:r>
                    </a:p>
                  </a:txBody>
                  <a:tcPr marL="57616" marR="57616" marT="28808" marB="28808" anchor="ctr">
                    <a:lnL>
                      <a:noFill/>
                    </a:lnL>
                    <a:lnR>
                      <a:noFill/>
                    </a:lnR>
                    <a:lnT>
                      <a:noFill/>
                    </a:lnT>
                    <a:lnB>
                      <a:noFill/>
                    </a:lnB>
                    <a:noFill/>
                  </a:tcPr>
                </a:tc>
                <a:extLst>
                  <a:ext uri="{0D108BD9-81ED-4DB2-BD59-A6C34878D82A}">
                    <a16:rowId xmlns:a16="http://schemas.microsoft.com/office/drawing/2014/main" val="942507581"/>
                  </a:ext>
                </a:extLst>
              </a:tr>
            </a:tbl>
          </a:graphicData>
        </a:graphic>
      </p:graphicFrame>
      <p:sp>
        <p:nvSpPr>
          <p:cNvPr id="4" name="Date Placeholder 3">
            <a:extLst>
              <a:ext uri="{FF2B5EF4-FFF2-40B4-BE49-F238E27FC236}">
                <a16:creationId xmlns:a16="http://schemas.microsoft.com/office/drawing/2014/main" id="{359AED9F-7908-B472-B569-03F9FECFC708}"/>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10B0033B-FE4C-92FF-3ABC-FFA5747194D3}"/>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69B4C269-7C1A-BCBF-F539-7399FCD31C53}"/>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12</a:t>
            </a:fld>
            <a:r>
              <a:rPr lang="en-US"/>
              <a:t>/1024</a:t>
            </a:r>
          </a:p>
        </p:txBody>
      </p:sp>
      <p:sp>
        <p:nvSpPr>
          <p:cNvPr id="9" name="TextBox 8">
            <a:extLst>
              <a:ext uri="{FF2B5EF4-FFF2-40B4-BE49-F238E27FC236}">
                <a16:creationId xmlns:a16="http://schemas.microsoft.com/office/drawing/2014/main" id="{3DB3EA60-5986-BA23-21EE-27A82D86A58C}"/>
              </a:ext>
            </a:extLst>
          </p:cNvPr>
          <p:cNvSpPr txBox="1"/>
          <p:nvPr/>
        </p:nvSpPr>
        <p:spPr>
          <a:xfrm>
            <a:off x="153616" y="5980994"/>
            <a:ext cx="8928992" cy="646331"/>
          </a:xfrm>
          <a:prstGeom prst="rect">
            <a:avLst/>
          </a:prstGeom>
          <a:noFill/>
        </p:spPr>
        <p:txBody>
          <a:bodyPr wrap="square">
            <a:spAutoFit/>
          </a:bodyPr>
          <a:lstStyle/>
          <a:p>
            <a:r>
              <a:rPr lang="en-US" sz="1800" dirty="0">
                <a:solidFill>
                  <a:srgbClr val="FF0000"/>
                </a:solidFill>
              </a:rPr>
              <a:t>Being “smart” in isolation is incomplete — social and adaptive intelligence enable collective survival and cultural learning.</a:t>
            </a:r>
          </a:p>
        </p:txBody>
      </p:sp>
    </p:spTree>
    <p:extLst>
      <p:ext uri="{BB962C8B-B14F-4D97-AF65-F5344CB8AC3E}">
        <p14:creationId xmlns:p14="http://schemas.microsoft.com/office/powerpoint/2010/main" val="72651391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E36E-FBA5-78CD-A02E-64C45BC1152B}"/>
              </a:ext>
            </a:extLst>
          </p:cNvPr>
          <p:cNvSpPr>
            <a:spLocks noGrp="1"/>
          </p:cNvSpPr>
          <p:nvPr>
            <p:ph type="title"/>
          </p:nvPr>
        </p:nvSpPr>
        <p:spPr/>
        <p:txBody>
          <a:bodyPr/>
          <a:lstStyle/>
          <a:p>
            <a:r>
              <a:rPr lang="en-US" dirty="0"/>
              <a:t>5. </a:t>
            </a:r>
            <a:r>
              <a:rPr lang="en-US" b="1" dirty="0"/>
              <a:t>Reflective and Creative Intelligence</a:t>
            </a:r>
            <a:endParaRPr lang="en-US" dirty="0"/>
          </a:p>
        </p:txBody>
      </p:sp>
      <p:graphicFrame>
        <p:nvGraphicFramePr>
          <p:cNvPr id="7" name="Content Placeholder 6">
            <a:extLst>
              <a:ext uri="{FF2B5EF4-FFF2-40B4-BE49-F238E27FC236}">
                <a16:creationId xmlns:a16="http://schemas.microsoft.com/office/drawing/2014/main" id="{67751E19-39AE-29E8-2087-C49B5DEBD486}"/>
              </a:ext>
            </a:extLst>
          </p:cNvPr>
          <p:cNvGraphicFramePr>
            <a:graphicFrameLocks noGrp="1"/>
          </p:cNvGraphicFramePr>
          <p:nvPr>
            <p:ph idx="1"/>
            <p:extLst>
              <p:ext uri="{D42A27DB-BD31-4B8C-83A1-F6EECF244321}">
                <p14:modId xmlns:p14="http://schemas.microsoft.com/office/powerpoint/2010/main" val="957452790"/>
              </p:ext>
            </p:extLst>
          </p:nvPr>
        </p:nvGraphicFramePr>
        <p:xfrm>
          <a:off x="107504" y="1916114"/>
          <a:ext cx="8928993" cy="4321173"/>
        </p:xfrm>
        <a:graphic>
          <a:graphicData uri="http://schemas.openxmlformats.org/drawingml/2006/table">
            <a:tbl>
              <a:tblPr/>
              <a:tblGrid>
                <a:gridCol w="2976331">
                  <a:extLst>
                    <a:ext uri="{9D8B030D-6E8A-4147-A177-3AD203B41FA5}">
                      <a16:colId xmlns:a16="http://schemas.microsoft.com/office/drawing/2014/main" val="172107121"/>
                    </a:ext>
                  </a:extLst>
                </a:gridCol>
                <a:gridCol w="2976331">
                  <a:extLst>
                    <a:ext uri="{9D8B030D-6E8A-4147-A177-3AD203B41FA5}">
                      <a16:colId xmlns:a16="http://schemas.microsoft.com/office/drawing/2014/main" val="3525279948"/>
                    </a:ext>
                  </a:extLst>
                </a:gridCol>
                <a:gridCol w="2976331">
                  <a:extLst>
                    <a:ext uri="{9D8B030D-6E8A-4147-A177-3AD203B41FA5}">
                      <a16:colId xmlns:a16="http://schemas.microsoft.com/office/drawing/2014/main" val="2239628997"/>
                    </a:ext>
                  </a:extLst>
                </a:gridCol>
              </a:tblGrid>
              <a:tr h="210789">
                <a:tc>
                  <a:txBody>
                    <a:bodyPr/>
                    <a:lstStyle/>
                    <a:p>
                      <a:pPr>
                        <a:buNone/>
                      </a:pPr>
                      <a:r>
                        <a:rPr lang="en-US" sz="1000" b="1">
                          <a:solidFill>
                            <a:srgbClr val="FF0000"/>
                          </a:solidFill>
                        </a:rPr>
                        <a:t>Attribute</a:t>
                      </a:r>
                    </a:p>
                  </a:txBody>
                  <a:tcPr marL="52697" marR="52697" marT="26349" marB="26349" anchor="ctr">
                    <a:lnL>
                      <a:noFill/>
                    </a:lnL>
                    <a:lnR>
                      <a:noFill/>
                    </a:lnR>
                    <a:lnT>
                      <a:noFill/>
                    </a:lnT>
                    <a:lnB>
                      <a:noFill/>
                    </a:lnB>
                    <a:noFill/>
                  </a:tcPr>
                </a:tc>
                <a:tc>
                  <a:txBody>
                    <a:bodyPr/>
                    <a:lstStyle/>
                    <a:p>
                      <a:pPr>
                        <a:buNone/>
                      </a:pPr>
                      <a:r>
                        <a:rPr lang="en-US" sz="1000" b="1">
                          <a:solidFill>
                            <a:srgbClr val="FF0000"/>
                          </a:solidFill>
                        </a:rPr>
                        <a:t>Description</a:t>
                      </a:r>
                    </a:p>
                  </a:txBody>
                  <a:tcPr marL="52697" marR="52697" marT="26349" marB="26349" anchor="ctr">
                    <a:lnL>
                      <a:noFill/>
                    </a:lnL>
                    <a:lnR>
                      <a:noFill/>
                    </a:lnR>
                    <a:lnT>
                      <a:noFill/>
                    </a:lnT>
                    <a:lnB>
                      <a:noFill/>
                    </a:lnB>
                    <a:noFill/>
                  </a:tcPr>
                </a:tc>
                <a:tc>
                  <a:txBody>
                    <a:bodyPr/>
                    <a:lstStyle/>
                    <a:p>
                      <a:pPr>
                        <a:buNone/>
                      </a:pPr>
                      <a:r>
                        <a:rPr lang="en-US" sz="1000" b="1" dirty="0">
                          <a:solidFill>
                            <a:srgbClr val="FF0000"/>
                          </a:solidFill>
                        </a:rPr>
                        <a:t>Justification</a:t>
                      </a:r>
                    </a:p>
                  </a:txBody>
                  <a:tcPr marL="52697" marR="52697" marT="26349" marB="26349" anchor="ctr">
                    <a:lnL>
                      <a:noFill/>
                    </a:lnL>
                    <a:lnR>
                      <a:noFill/>
                    </a:lnR>
                    <a:lnT>
                      <a:noFill/>
                    </a:lnT>
                    <a:lnB>
                      <a:noFill/>
                    </a:lnB>
                    <a:noFill/>
                  </a:tcPr>
                </a:tc>
                <a:extLst>
                  <a:ext uri="{0D108BD9-81ED-4DB2-BD59-A6C34878D82A}">
                    <a16:rowId xmlns:a16="http://schemas.microsoft.com/office/drawing/2014/main" val="1225869385"/>
                  </a:ext>
                </a:extLst>
              </a:tr>
              <a:tr h="685064">
                <a:tc>
                  <a:txBody>
                    <a:bodyPr/>
                    <a:lstStyle/>
                    <a:p>
                      <a:pPr>
                        <a:buNone/>
                      </a:pPr>
                      <a:r>
                        <a:rPr lang="en-US" sz="1000" b="1"/>
                        <a:t>17. Metacognition (Self-Awareness)</a:t>
                      </a:r>
                      <a:endParaRPr lang="en-US" sz="1000"/>
                    </a:p>
                  </a:txBody>
                  <a:tcPr marL="52697" marR="52697" marT="26349" marB="26349" anchor="ctr">
                    <a:lnL>
                      <a:noFill/>
                    </a:lnL>
                    <a:lnR>
                      <a:noFill/>
                    </a:lnR>
                    <a:lnT>
                      <a:noFill/>
                    </a:lnT>
                    <a:lnB>
                      <a:noFill/>
                    </a:lnB>
                    <a:noFill/>
                  </a:tcPr>
                </a:tc>
                <a:tc>
                  <a:txBody>
                    <a:bodyPr/>
                    <a:lstStyle/>
                    <a:p>
                      <a:pPr>
                        <a:buNone/>
                      </a:pPr>
                      <a:r>
                        <a:rPr lang="en-US" sz="1000"/>
                        <a:t>Awareness of one’s knowledge limits, errors, and learning state.</a:t>
                      </a:r>
                    </a:p>
                  </a:txBody>
                  <a:tcPr marL="52697" marR="52697" marT="26349" marB="26349" anchor="ctr">
                    <a:lnL>
                      <a:noFill/>
                    </a:lnL>
                    <a:lnR>
                      <a:noFill/>
                    </a:lnR>
                    <a:lnT>
                      <a:noFill/>
                    </a:lnT>
                    <a:lnB>
                      <a:noFill/>
                    </a:lnB>
                    <a:noFill/>
                  </a:tcPr>
                </a:tc>
                <a:tc>
                  <a:txBody>
                    <a:bodyPr/>
                    <a:lstStyle/>
                    <a:p>
                      <a:pPr>
                        <a:buNone/>
                      </a:pPr>
                      <a:r>
                        <a:rPr lang="en-US" sz="1000" dirty="0"/>
                        <a:t>“Knowing that you don’t know” enables active learning, calibration, and epistemic humility.</a:t>
                      </a:r>
                    </a:p>
                  </a:txBody>
                  <a:tcPr marL="52697" marR="52697" marT="26349" marB="26349" anchor="ctr">
                    <a:lnL>
                      <a:noFill/>
                    </a:lnL>
                    <a:lnR>
                      <a:noFill/>
                    </a:lnR>
                    <a:lnT>
                      <a:noFill/>
                    </a:lnT>
                    <a:lnB>
                      <a:noFill/>
                    </a:lnB>
                    <a:noFill/>
                  </a:tcPr>
                </a:tc>
                <a:extLst>
                  <a:ext uri="{0D108BD9-81ED-4DB2-BD59-A6C34878D82A}">
                    <a16:rowId xmlns:a16="http://schemas.microsoft.com/office/drawing/2014/main" val="33559165"/>
                  </a:ext>
                </a:extLst>
              </a:tr>
              <a:tr h="685064">
                <a:tc>
                  <a:txBody>
                    <a:bodyPr/>
                    <a:lstStyle/>
                    <a:p>
                      <a:pPr>
                        <a:buNone/>
                      </a:pPr>
                      <a:r>
                        <a:rPr lang="en-US" sz="1000" b="1"/>
                        <a:t>18. Explainability / Transparency</a:t>
                      </a:r>
                      <a:endParaRPr lang="en-US" sz="1000"/>
                    </a:p>
                  </a:txBody>
                  <a:tcPr marL="52697" marR="52697" marT="26349" marB="26349" anchor="ctr">
                    <a:lnL>
                      <a:noFill/>
                    </a:lnL>
                    <a:lnR>
                      <a:noFill/>
                    </a:lnR>
                    <a:lnT>
                      <a:noFill/>
                    </a:lnT>
                    <a:lnB>
                      <a:noFill/>
                    </a:lnB>
                    <a:noFill/>
                  </a:tcPr>
                </a:tc>
                <a:tc>
                  <a:txBody>
                    <a:bodyPr/>
                    <a:lstStyle/>
                    <a:p>
                      <a:pPr>
                        <a:buNone/>
                      </a:pPr>
                      <a:r>
                        <a:rPr lang="en-US" sz="1000"/>
                        <a:t>Ability to justify or narrate reasoning chains.</a:t>
                      </a:r>
                    </a:p>
                  </a:txBody>
                  <a:tcPr marL="52697" marR="52697" marT="26349" marB="26349" anchor="ctr">
                    <a:lnL>
                      <a:noFill/>
                    </a:lnL>
                    <a:lnR>
                      <a:noFill/>
                    </a:lnR>
                    <a:lnT>
                      <a:noFill/>
                    </a:lnT>
                    <a:lnB>
                      <a:noFill/>
                    </a:lnB>
                    <a:noFill/>
                  </a:tcPr>
                </a:tc>
                <a:tc>
                  <a:txBody>
                    <a:bodyPr/>
                    <a:lstStyle/>
                    <a:p>
                      <a:pPr>
                        <a:buNone/>
                      </a:pPr>
                      <a:r>
                        <a:rPr lang="en-US" sz="1000"/>
                        <a:t>Explainability implies </a:t>
                      </a:r>
                      <a:r>
                        <a:rPr lang="en-US" sz="1000" i="1"/>
                        <a:t>internal model alignment with external interpretability</a:t>
                      </a:r>
                      <a:r>
                        <a:rPr lang="en-US" sz="1000"/>
                        <a:t> — the foundation of trust.</a:t>
                      </a:r>
                    </a:p>
                  </a:txBody>
                  <a:tcPr marL="52697" marR="52697" marT="26349" marB="26349" anchor="ctr">
                    <a:lnL>
                      <a:noFill/>
                    </a:lnL>
                    <a:lnR>
                      <a:noFill/>
                    </a:lnR>
                    <a:lnT>
                      <a:noFill/>
                    </a:lnT>
                    <a:lnB>
                      <a:noFill/>
                    </a:lnB>
                    <a:noFill/>
                  </a:tcPr>
                </a:tc>
                <a:extLst>
                  <a:ext uri="{0D108BD9-81ED-4DB2-BD59-A6C34878D82A}">
                    <a16:rowId xmlns:a16="http://schemas.microsoft.com/office/drawing/2014/main" val="86932773"/>
                  </a:ext>
                </a:extLst>
              </a:tr>
              <a:tr h="685064">
                <a:tc>
                  <a:txBody>
                    <a:bodyPr/>
                    <a:lstStyle/>
                    <a:p>
                      <a:pPr>
                        <a:buNone/>
                      </a:pPr>
                      <a:r>
                        <a:rPr lang="en-US" sz="1000" b="1"/>
                        <a:t>19. Creativity / Novel Synthesis</a:t>
                      </a:r>
                      <a:endParaRPr lang="en-US" sz="1000"/>
                    </a:p>
                  </a:txBody>
                  <a:tcPr marL="52697" marR="52697" marT="26349" marB="26349" anchor="ctr">
                    <a:lnL>
                      <a:noFill/>
                    </a:lnL>
                    <a:lnR>
                      <a:noFill/>
                    </a:lnR>
                    <a:lnT>
                      <a:noFill/>
                    </a:lnT>
                    <a:lnB>
                      <a:noFill/>
                    </a:lnB>
                    <a:noFill/>
                  </a:tcPr>
                </a:tc>
                <a:tc>
                  <a:txBody>
                    <a:bodyPr/>
                    <a:lstStyle/>
                    <a:p>
                      <a:pPr>
                        <a:buNone/>
                      </a:pPr>
                      <a:r>
                        <a:rPr lang="en-US" sz="1000"/>
                        <a:t>Generating useful novelty — recombining concepts into new forms.</a:t>
                      </a:r>
                    </a:p>
                  </a:txBody>
                  <a:tcPr marL="52697" marR="52697" marT="26349" marB="26349" anchor="ctr">
                    <a:lnL>
                      <a:noFill/>
                    </a:lnL>
                    <a:lnR>
                      <a:noFill/>
                    </a:lnR>
                    <a:lnT>
                      <a:noFill/>
                    </a:lnT>
                    <a:lnB>
                      <a:noFill/>
                    </a:lnB>
                    <a:noFill/>
                  </a:tcPr>
                </a:tc>
                <a:tc>
                  <a:txBody>
                    <a:bodyPr/>
                    <a:lstStyle/>
                    <a:p>
                      <a:pPr>
                        <a:buNone/>
                      </a:pPr>
                      <a:r>
                        <a:rPr lang="en-US" sz="1000"/>
                        <a:t>Smartness is not replication but innovation — emergent behavior from recombination and mutation of ideas.</a:t>
                      </a:r>
                    </a:p>
                  </a:txBody>
                  <a:tcPr marL="52697" marR="52697" marT="26349" marB="26349" anchor="ctr">
                    <a:lnL>
                      <a:noFill/>
                    </a:lnL>
                    <a:lnR>
                      <a:noFill/>
                    </a:lnR>
                    <a:lnT>
                      <a:noFill/>
                    </a:lnT>
                    <a:lnB>
                      <a:noFill/>
                    </a:lnB>
                    <a:noFill/>
                  </a:tcPr>
                </a:tc>
                <a:extLst>
                  <a:ext uri="{0D108BD9-81ED-4DB2-BD59-A6C34878D82A}">
                    <a16:rowId xmlns:a16="http://schemas.microsoft.com/office/drawing/2014/main" val="1218302351"/>
                  </a:ext>
                </a:extLst>
              </a:tr>
              <a:tr h="685064">
                <a:tc>
                  <a:txBody>
                    <a:bodyPr/>
                    <a:lstStyle/>
                    <a:p>
                      <a:pPr>
                        <a:buNone/>
                      </a:pPr>
                      <a:r>
                        <a:rPr lang="en-US" sz="1000" b="1"/>
                        <a:t>20. Curiosity and Exploration</a:t>
                      </a:r>
                      <a:endParaRPr lang="en-US" sz="1000"/>
                    </a:p>
                  </a:txBody>
                  <a:tcPr marL="52697" marR="52697" marT="26349" marB="26349" anchor="ctr">
                    <a:lnL>
                      <a:noFill/>
                    </a:lnL>
                    <a:lnR>
                      <a:noFill/>
                    </a:lnR>
                    <a:lnT>
                      <a:noFill/>
                    </a:lnT>
                    <a:lnB>
                      <a:noFill/>
                    </a:lnB>
                    <a:noFill/>
                  </a:tcPr>
                </a:tc>
                <a:tc>
                  <a:txBody>
                    <a:bodyPr/>
                    <a:lstStyle/>
                    <a:p>
                      <a:pPr>
                        <a:buNone/>
                      </a:pPr>
                      <a:r>
                        <a:rPr lang="en-US" sz="1000"/>
                        <a:t>Intrinsic drive to explore the unknown.</a:t>
                      </a:r>
                    </a:p>
                  </a:txBody>
                  <a:tcPr marL="52697" marR="52697" marT="26349" marB="26349" anchor="ctr">
                    <a:lnL>
                      <a:noFill/>
                    </a:lnL>
                    <a:lnR>
                      <a:noFill/>
                    </a:lnR>
                    <a:lnT>
                      <a:noFill/>
                    </a:lnT>
                    <a:lnB>
                      <a:noFill/>
                    </a:lnB>
                    <a:noFill/>
                  </a:tcPr>
                </a:tc>
                <a:tc>
                  <a:txBody>
                    <a:bodyPr/>
                    <a:lstStyle/>
                    <a:p>
                      <a:pPr>
                        <a:buNone/>
                      </a:pPr>
                      <a:r>
                        <a:rPr lang="en-US" sz="1000"/>
                        <a:t>Curiosity fuels learning efficiency — key in intrinsic motivation RL and human science.</a:t>
                      </a:r>
                    </a:p>
                  </a:txBody>
                  <a:tcPr marL="52697" marR="52697" marT="26349" marB="26349" anchor="ctr">
                    <a:lnL>
                      <a:noFill/>
                    </a:lnL>
                    <a:lnR>
                      <a:noFill/>
                    </a:lnR>
                    <a:lnT>
                      <a:noFill/>
                    </a:lnT>
                    <a:lnB>
                      <a:noFill/>
                    </a:lnB>
                    <a:noFill/>
                  </a:tcPr>
                </a:tc>
                <a:extLst>
                  <a:ext uri="{0D108BD9-81ED-4DB2-BD59-A6C34878D82A}">
                    <a16:rowId xmlns:a16="http://schemas.microsoft.com/office/drawing/2014/main" val="1941923092"/>
                  </a:ext>
                </a:extLst>
              </a:tr>
              <a:tr h="685064">
                <a:tc>
                  <a:txBody>
                    <a:bodyPr/>
                    <a:lstStyle/>
                    <a:p>
                      <a:pPr>
                        <a:buNone/>
                      </a:pPr>
                      <a:r>
                        <a:rPr lang="en-US" sz="1000" b="1"/>
                        <a:t>21. Ethical and Contextual Awareness</a:t>
                      </a:r>
                      <a:endParaRPr lang="en-US" sz="1000"/>
                    </a:p>
                  </a:txBody>
                  <a:tcPr marL="52697" marR="52697" marT="26349" marB="26349" anchor="ctr">
                    <a:lnL>
                      <a:noFill/>
                    </a:lnL>
                    <a:lnR>
                      <a:noFill/>
                    </a:lnR>
                    <a:lnT>
                      <a:noFill/>
                    </a:lnT>
                    <a:lnB>
                      <a:noFill/>
                    </a:lnB>
                    <a:noFill/>
                  </a:tcPr>
                </a:tc>
                <a:tc>
                  <a:txBody>
                    <a:bodyPr/>
                    <a:lstStyle/>
                    <a:p>
                      <a:pPr>
                        <a:buNone/>
                      </a:pPr>
                      <a:r>
                        <a:rPr lang="en-US" sz="1000"/>
                        <a:t>Understanding consequences and aligning with moral or societal norms.</a:t>
                      </a:r>
                    </a:p>
                  </a:txBody>
                  <a:tcPr marL="52697" marR="52697" marT="26349" marB="26349" anchor="ctr">
                    <a:lnL>
                      <a:noFill/>
                    </a:lnL>
                    <a:lnR>
                      <a:noFill/>
                    </a:lnR>
                    <a:lnT>
                      <a:noFill/>
                    </a:lnT>
                    <a:lnB>
                      <a:noFill/>
                    </a:lnB>
                    <a:noFill/>
                  </a:tcPr>
                </a:tc>
                <a:tc>
                  <a:txBody>
                    <a:bodyPr/>
                    <a:lstStyle/>
                    <a:p>
                      <a:pPr>
                        <a:buNone/>
                      </a:pPr>
                      <a:r>
                        <a:rPr lang="en-US" sz="1000"/>
                        <a:t>Smartness includes social responsibility — an emergent layer of collective intelligence.</a:t>
                      </a:r>
                    </a:p>
                  </a:txBody>
                  <a:tcPr marL="52697" marR="52697" marT="26349" marB="26349" anchor="ctr">
                    <a:lnL>
                      <a:noFill/>
                    </a:lnL>
                    <a:lnR>
                      <a:noFill/>
                    </a:lnR>
                    <a:lnT>
                      <a:noFill/>
                    </a:lnT>
                    <a:lnB>
                      <a:noFill/>
                    </a:lnB>
                    <a:noFill/>
                  </a:tcPr>
                </a:tc>
                <a:extLst>
                  <a:ext uri="{0D108BD9-81ED-4DB2-BD59-A6C34878D82A}">
                    <a16:rowId xmlns:a16="http://schemas.microsoft.com/office/drawing/2014/main" val="2598982826"/>
                  </a:ext>
                </a:extLst>
              </a:tr>
              <a:tr h="685064">
                <a:tc>
                  <a:txBody>
                    <a:bodyPr/>
                    <a:lstStyle/>
                    <a:p>
                      <a:pPr>
                        <a:buNone/>
                      </a:pPr>
                      <a:r>
                        <a:rPr lang="en-US" sz="1000" b="1"/>
                        <a:t>22. Self-Optimization and Reflection</a:t>
                      </a:r>
                      <a:endParaRPr lang="en-US" sz="1000"/>
                    </a:p>
                  </a:txBody>
                  <a:tcPr marL="52697" marR="52697" marT="26349" marB="26349" anchor="ctr">
                    <a:lnL>
                      <a:noFill/>
                    </a:lnL>
                    <a:lnR>
                      <a:noFill/>
                    </a:lnR>
                    <a:lnT>
                      <a:noFill/>
                    </a:lnT>
                    <a:lnB>
                      <a:noFill/>
                    </a:lnB>
                    <a:noFill/>
                  </a:tcPr>
                </a:tc>
                <a:tc>
                  <a:txBody>
                    <a:bodyPr/>
                    <a:lstStyle/>
                    <a:p>
                      <a:pPr>
                        <a:buNone/>
                      </a:pPr>
                      <a:r>
                        <a:rPr lang="en-US" sz="1000"/>
                        <a:t>Continuous improvement of internal models and meta-learning processes.</a:t>
                      </a:r>
                    </a:p>
                  </a:txBody>
                  <a:tcPr marL="52697" marR="52697" marT="26349" marB="26349" anchor="ctr">
                    <a:lnL>
                      <a:noFill/>
                    </a:lnL>
                    <a:lnR>
                      <a:noFill/>
                    </a:lnR>
                    <a:lnT>
                      <a:noFill/>
                    </a:lnT>
                    <a:lnB>
                      <a:noFill/>
                    </a:lnB>
                    <a:noFill/>
                  </a:tcPr>
                </a:tc>
                <a:tc>
                  <a:txBody>
                    <a:bodyPr/>
                    <a:lstStyle/>
                    <a:p>
                      <a:pPr>
                        <a:buNone/>
                      </a:pPr>
                      <a:r>
                        <a:rPr lang="en-US" sz="1000" dirty="0"/>
                        <a:t>A “smart” system updates not just parameters but </a:t>
                      </a:r>
                      <a:r>
                        <a:rPr lang="en-US" sz="1000" i="1" dirty="0"/>
                        <a:t>how it learns</a:t>
                      </a:r>
                      <a:r>
                        <a:rPr lang="en-US" sz="1000" dirty="0"/>
                        <a:t> — the hallmark of meta-intelligence.</a:t>
                      </a:r>
                    </a:p>
                  </a:txBody>
                  <a:tcPr marL="52697" marR="52697" marT="26349" marB="26349" anchor="ctr">
                    <a:lnL>
                      <a:noFill/>
                    </a:lnL>
                    <a:lnR>
                      <a:noFill/>
                    </a:lnR>
                    <a:lnT>
                      <a:noFill/>
                    </a:lnT>
                    <a:lnB>
                      <a:noFill/>
                    </a:lnB>
                    <a:noFill/>
                  </a:tcPr>
                </a:tc>
                <a:extLst>
                  <a:ext uri="{0D108BD9-81ED-4DB2-BD59-A6C34878D82A}">
                    <a16:rowId xmlns:a16="http://schemas.microsoft.com/office/drawing/2014/main" val="561863776"/>
                  </a:ext>
                </a:extLst>
              </a:tr>
            </a:tbl>
          </a:graphicData>
        </a:graphic>
      </p:graphicFrame>
      <p:sp>
        <p:nvSpPr>
          <p:cNvPr id="4" name="Date Placeholder 3">
            <a:extLst>
              <a:ext uri="{FF2B5EF4-FFF2-40B4-BE49-F238E27FC236}">
                <a16:creationId xmlns:a16="http://schemas.microsoft.com/office/drawing/2014/main" id="{13E76531-00B7-3507-8FE1-19AA081BED10}"/>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0DD3D487-7903-3502-652E-8B2C7B6B9E34}"/>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839C2F10-0313-D461-C516-2128B389E8B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13</a:t>
            </a:fld>
            <a:r>
              <a:rPr lang="en-US"/>
              <a:t>/1024</a:t>
            </a:r>
          </a:p>
        </p:txBody>
      </p:sp>
      <p:sp>
        <p:nvSpPr>
          <p:cNvPr id="9" name="TextBox 8">
            <a:extLst>
              <a:ext uri="{FF2B5EF4-FFF2-40B4-BE49-F238E27FC236}">
                <a16:creationId xmlns:a16="http://schemas.microsoft.com/office/drawing/2014/main" id="{6092678A-6F26-511A-9CBC-462AF9D48303}"/>
              </a:ext>
            </a:extLst>
          </p:cNvPr>
          <p:cNvSpPr txBox="1"/>
          <p:nvPr/>
        </p:nvSpPr>
        <p:spPr>
          <a:xfrm>
            <a:off x="136847" y="6016629"/>
            <a:ext cx="8928993" cy="646331"/>
          </a:xfrm>
          <a:prstGeom prst="rect">
            <a:avLst/>
          </a:prstGeom>
          <a:noFill/>
        </p:spPr>
        <p:txBody>
          <a:bodyPr wrap="square">
            <a:spAutoFit/>
          </a:bodyPr>
          <a:lstStyle/>
          <a:p>
            <a:r>
              <a:rPr lang="en-US" sz="1800" dirty="0">
                <a:solidFill>
                  <a:srgbClr val="FF0000"/>
                </a:solidFill>
              </a:rPr>
              <a:t>Reflection transforms intelligence into wisdom. Smart entities learn </a:t>
            </a:r>
            <a:r>
              <a:rPr lang="en-US" sz="1800" i="1" dirty="0">
                <a:solidFill>
                  <a:srgbClr val="FF0000"/>
                </a:solidFill>
              </a:rPr>
              <a:t>how to learn</a:t>
            </a:r>
            <a:r>
              <a:rPr lang="en-US" sz="1800" dirty="0">
                <a:solidFill>
                  <a:srgbClr val="FF0000"/>
                </a:solidFill>
              </a:rPr>
              <a:t>, </a:t>
            </a:r>
            <a:r>
              <a:rPr lang="en-US" sz="1800" i="1" dirty="0">
                <a:solidFill>
                  <a:srgbClr val="FF0000"/>
                </a:solidFill>
              </a:rPr>
              <a:t>how to adapt</a:t>
            </a:r>
            <a:r>
              <a:rPr lang="en-US" sz="1800" dirty="0">
                <a:solidFill>
                  <a:srgbClr val="FF0000"/>
                </a:solidFill>
              </a:rPr>
              <a:t>, and </a:t>
            </a:r>
            <a:r>
              <a:rPr lang="en-US" sz="1800" i="1" dirty="0">
                <a:solidFill>
                  <a:srgbClr val="FF0000"/>
                </a:solidFill>
              </a:rPr>
              <a:t>how to coexist</a:t>
            </a:r>
            <a:r>
              <a:rPr lang="en-US" sz="1800" dirty="0">
                <a:solidFill>
                  <a:srgbClr val="FF0000"/>
                </a:solidFill>
              </a:rPr>
              <a:t>.</a:t>
            </a:r>
          </a:p>
        </p:txBody>
      </p:sp>
    </p:spTree>
    <p:extLst>
      <p:ext uri="{BB962C8B-B14F-4D97-AF65-F5344CB8AC3E}">
        <p14:creationId xmlns:p14="http://schemas.microsoft.com/office/powerpoint/2010/main" val="85972214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4B93E-C7D7-4247-8F85-106EB3EB7AC1}"/>
              </a:ext>
            </a:extLst>
          </p:cNvPr>
          <p:cNvSpPr>
            <a:spLocks noGrp="1"/>
          </p:cNvSpPr>
          <p:nvPr>
            <p:ph type="title"/>
          </p:nvPr>
        </p:nvSpPr>
        <p:spPr>
          <a:xfrm>
            <a:off x="0" y="765175"/>
            <a:ext cx="5651500" cy="935038"/>
          </a:xfrm>
        </p:spPr>
        <p:txBody>
          <a:bodyPr/>
          <a:lstStyle/>
          <a:p>
            <a:r>
              <a:rPr lang="en-US" dirty="0"/>
              <a:t>Defining “smart”-NSF</a:t>
            </a:r>
          </a:p>
        </p:txBody>
      </p:sp>
      <p:sp>
        <p:nvSpPr>
          <p:cNvPr id="3" name="Content Placeholder 2">
            <a:extLst>
              <a:ext uri="{FF2B5EF4-FFF2-40B4-BE49-F238E27FC236}">
                <a16:creationId xmlns:a16="http://schemas.microsoft.com/office/drawing/2014/main" id="{443EC316-8C79-47C3-B0D9-E63E98D874B3}"/>
              </a:ext>
            </a:extLst>
          </p:cNvPr>
          <p:cNvSpPr>
            <a:spLocks noGrp="1"/>
          </p:cNvSpPr>
          <p:nvPr>
            <p:ph idx="1"/>
          </p:nvPr>
        </p:nvSpPr>
        <p:spPr>
          <a:xfrm>
            <a:off x="179514" y="1700213"/>
            <a:ext cx="5400598" cy="4321175"/>
          </a:xfrm>
        </p:spPr>
        <p:txBody>
          <a:bodyPr/>
          <a:lstStyle/>
          <a:p>
            <a:pPr>
              <a:spcBef>
                <a:spcPts val="1000"/>
              </a:spcBef>
            </a:pPr>
            <a:r>
              <a:rPr lang="en-US" sz="2800" b="1" dirty="0"/>
              <a:t>5 identifying characteristics:</a:t>
            </a:r>
          </a:p>
          <a:p>
            <a:pPr lvl="1">
              <a:spcBef>
                <a:spcPts val="1000"/>
              </a:spcBef>
            </a:pPr>
            <a:r>
              <a:rPr lang="en-US" sz="2400" b="1" dirty="0">
                <a:solidFill>
                  <a:srgbClr val="FF0000"/>
                </a:solidFill>
              </a:rPr>
              <a:t>Cognizant</a:t>
            </a:r>
            <a:r>
              <a:rPr lang="en-US" sz="2400" dirty="0"/>
              <a:t>: Aware of capabilities and limitations</a:t>
            </a:r>
          </a:p>
          <a:p>
            <a:pPr lvl="1">
              <a:spcBef>
                <a:spcPts val="1000"/>
              </a:spcBef>
            </a:pPr>
            <a:r>
              <a:rPr lang="en-US" sz="2400" b="1" dirty="0" err="1">
                <a:solidFill>
                  <a:srgbClr val="FF0000"/>
                </a:solidFill>
              </a:rPr>
              <a:t>Taskable</a:t>
            </a:r>
            <a:r>
              <a:rPr lang="en-US" sz="2400" dirty="0"/>
              <a:t>: Handle high-level, often vague, instructions</a:t>
            </a:r>
          </a:p>
          <a:p>
            <a:pPr lvl="1">
              <a:spcBef>
                <a:spcPts val="1000"/>
              </a:spcBef>
            </a:pPr>
            <a:r>
              <a:rPr lang="en-US" sz="2400" b="1" dirty="0">
                <a:solidFill>
                  <a:srgbClr val="FF0000"/>
                </a:solidFill>
              </a:rPr>
              <a:t>Reflective</a:t>
            </a:r>
            <a:r>
              <a:rPr lang="en-US" sz="2400" dirty="0"/>
              <a:t>: Learn from experience to improve performance</a:t>
            </a:r>
          </a:p>
          <a:p>
            <a:pPr lvl="1">
              <a:spcBef>
                <a:spcPts val="1000"/>
              </a:spcBef>
            </a:pPr>
            <a:r>
              <a:rPr lang="en-US" sz="2400" b="1" dirty="0">
                <a:solidFill>
                  <a:srgbClr val="FF0000"/>
                </a:solidFill>
              </a:rPr>
              <a:t>Ethical</a:t>
            </a:r>
            <a:r>
              <a:rPr lang="en-US" sz="2400" dirty="0"/>
              <a:t>: Adhere to a system of societal and legal norms</a:t>
            </a:r>
          </a:p>
          <a:p>
            <a:pPr lvl="1">
              <a:spcBef>
                <a:spcPts val="1000"/>
              </a:spcBef>
            </a:pPr>
            <a:r>
              <a:rPr lang="en-US" sz="2400" b="1" dirty="0">
                <a:solidFill>
                  <a:srgbClr val="FF0000"/>
                </a:solidFill>
              </a:rPr>
              <a:t>Knowledge-Rich</a:t>
            </a:r>
            <a:r>
              <a:rPr lang="en-US" sz="2400" dirty="0"/>
              <a:t>: Reason over a diverse body of knowledge</a:t>
            </a:r>
          </a:p>
        </p:txBody>
      </p:sp>
      <p:sp>
        <p:nvSpPr>
          <p:cNvPr id="4" name="Date Placeholder 3">
            <a:extLst>
              <a:ext uri="{FF2B5EF4-FFF2-40B4-BE49-F238E27FC236}">
                <a16:creationId xmlns:a16="http://schemas.microsoft.com/office/drawing/2014/main" id="{9EDB5301-85DD-4499-970B-CCBD4B14BB9C}"/>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7DB7E820-2479-41DA-A1BF-B85C5C6ED509}"/>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1F2CE3DD-8CDC-4F41-9C48-9483C801513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14</a:t>
            </a:fld>
            <a:r>
              <a:rPr lang="en-US"/>
              <a:t>/1024</a:t>
            </a:r>
          </a:p>
        </p:txBody>
      </p:sp>
      <p:sp>
        <p:nvSpPr>
          <p:cNvPr id="7" name="Rectangle 6">
            <a:extLst>
              <a:ext uri="{FF2B5EF4-FFF2-40B4-BE49-F238E27FC236}">
                <a16:creationId xmlns:a16="http://schemas.microsoft.com/office/drawing/2014/main" id="{35E44535-AB08-4CF9-91D3-36A81A4187B2}"/>
              </a:ext>
            </a:extLst>
          </p:cNvPr>
          <p:cNvSpPr/>
          <p:nvPr/>
        </p:nvSpPr>
        <p:spPr>
          <a:xfrm>
            <a:off x="1223863" y="6364823"/>
            <a:ext cx="7164561" cy="338554"/>
          </a:xfrm>
          <a:prstGeom prst="rect">
            <a:avLst/>
          </a:prstGeom>
        </p:spPr>
        <p:txBody>
          <a:bodyPr wrap="square">
            <a:spAutoFit/>
          </a:bodyPr>
          <a:lstStyle/>
          <a:p>
            <a:r>
              <a:rPr lang="en-US" sz="1600" dirty="0"/>
              <a:t>https://www.nsf.gov/pubs/2018/nsf18557/nsf18557.htm</a:t>
            </a:r>
          </a:p>
        </p:txBody>
      </p:sp>
      <p:pic>
        <p:nvPicPr>
          <p:cNvPr id="2050" name="Picture 2" descr="Lightbox view of the cover for Digital-Twin-Enabled Smart Control Engineering">
            <a:extLst>
              <a:ext uri="{FF2B5EF4-FFF2-40B4-BE49-F238E27FC236}">
                <a16:creationId xmlns:a16="http://schemas.microsoft.com/office/drawing/2014/main" id="{616B6A49-43EA-01C1-DFB8-0488B68FA5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615025"/>
            <a:ext cx="1905000" cy="2708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ghtbox view of the cover for Smart Big Data in Digital Agriculture Applications">
            <a:extLst>
              <a:ext uri="{FF2B5EF4-FFF2-40B4-BE49-F238E27FC236}">
                <a16:creationId xmlns:a16="http://schemas.microsoft.com/office/drawing/2014/main" id="{828B49D0-B5ED-09D9-E3A0-B41384E8CD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9680" y="615024"/>
            <a:ext cx="1797773" cy="27088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mart Sensing with Digital Twins: Methane Emission Source Determination with sUAS book cover">
            <a:extLst>
              <a:ext uri="{FF2B5EF4-FFF2-40B4-BE49-F238E27FC236}">
                <a16:creationId xmlns:a16="http://schemas.microsoft.com/office/drawing/2014/main" id="{C9644B23-0C51-7C36-333E-E990D547A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890" y="3483714"/>
            <a:ext cx="1992099" cy="28458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marter Cyber Physical Systems: Enabling Methodologies and Applications book cover">
            <a:extLst>
              <a:ext uri="{FF2B5EF4-FFF2-40B4-BE49-F238E27FC236}">
                <a16:creationId xmlns:a16="http://schemas.microsoft.com/office/drawing/2014/main" id="{144312F6-C209-41CF-CB89-DD851B4DD6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080" y="3520129"/>
            <a:ext cx="1917584" cy="2827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45487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1512-B773-CB50-8BE0-D0DADA24E27C}"/>
              </a:ext>
            </a:extLst>
          </p:cNvPr>
          <p:cNvSpPr>
            <a:spLocks noGrp="1"/>
          </p:cNvSpPr>
          <p:nvPr>
            <p:ph type="title"/>
          </p:nvPr>
        </p:nvSpPr>
        <p:spPr/>
        <p:txBody>
          <a:bodyPr/>
          <a:lstStyle/>
          <a:p>
            <a:r>
              <a:rPr lang="en-US" dirty="0"/>
              <a:t>Toward “Smarter” Machine Learning</a:t>
            </a:r>
          </a:p>
        </p:txBody>
      </p:sp>
      <p:graphicFrame>
        <p:nvGraphicFramePr>
          <p:cNvPr id="7" name="Content Placeholder 6">
            <a:extLst>
              <a:ext uri="{FF2B5EF4-FFF2-40B4-BE49-F238E27FC236}">
                <a16:creationId xmlns:a16="http://schemas.microsoft.com/office/drawing/2014/main" id="{1CB926B1-A1A5-937D-0931-A19F9B6E8B26}"/>
              </a:ext>
            </a:extLst>
          </p:cNvPr>
          <p:cNvGraphicFramePr>
            <a:graphicFrameLocks noGrp="1"/>
          </p:cNvGraphicFramePr>
          <p:nvPr>
            <p:ph idx="1"/>
            <p:extLst>
              <p:ext uri="{D42A27DB-BD31-4B8C-83A1-F6EECF244321}">
                <p14:modId xmlns:p14="http://schemas.microsoft.com/office/powerpoint/2010/main" val="2701349923"/>
              </p:ext>
            </p:extLst>
          </p:nvPr>
        </p:nvGraphicFramePr>
        <p:xfrm>
          <a:off x="179388" y="2339340"/>
          <a:ext cx="8785224" cy="3474720"/>
        </p:xfrm>
        <a:graphic>
          <a:graphicData uri="http://schemas.openxmlformats.org/drawingml/2006/table">
            <a:tbl>
              <a:tblPr/>
              <a:tblGrid>
                <a:gridCol w="2196306">
                  <a:extLst>
                    <a:ext uri="{9D8B030D-6E8A-4147-A177-3AD203B41FA5}">
                      <a16:colId xmlns:a16="http://schemas.microsoft.com/office/drawing/2014/main" val="158726771"/>
                    </a:ext>
                  </a:extLst>
                </a:gridCol>
                <a:gridCol w="2196306">
                  <a:extLst>
                    <a:ext uri="{9D8B030D-6E8A-4147-A177-3AD203B41FA5}">
                      <a16:colId xmlns:a16="http://schemas.microsoft.com/office/drawing/2014/main" val="1371475472"/>
                    </a:ext>
                  </a:extLst>
                </a:gridCol>
                <a:gridCol w="2196306">
                  <a:extLst>
                    <a:ext uri="{9D8B030D-6E8A-4147-A177-3AD203B41FA5}">
                      <a16:colId xmlns:a16="http://schemas.microsoft.com/office/drawing/2014/main" val="2930288153"/>
                    </a:ext>
                  </a:extLst>
                </a:gridCol>
                <a:gridCol w="2196306">
                  <a:extLst>
                    <a:ext uri="{9D8B030D-6E8A-4147-A177-3AD203B41FA5}">
                      <a16:colId xmlns:a16="http://schemas.microsoft.com/office/drawing/2014/main" val="1018516487"/>
                    </a:ext>
                  </a:extLst>
                </a:gridCol>
              </a:tblGrid>
              <a:tr h="0">
                <a:tc>
                  <a:txBody>
                    <a:bodyPr/>
                    <a:lstStyle/>
                    <a:p>
                      <a:pPr>
                        <a:buNone/>
                      </a:pPr>
                      <a:r>
                        <a:rPr lang="en-US" b="1" dirty="0"/>
                        <a:t>Dimension</a:t>
                      </a:r>
                    </a:p>
                  </a:txBody>
                  <a:tcPr anchor="ctr">
                    <a:lnL>
                      <a:noFill/>
                    </a:lnL>
                    <a:lnR>
                      <a:noFill/>
                    </a:lnR>
                    <a:lnT>
                      <a:noFill/>
                    </a:lnT>
                    <a:lnB>
                      <a:noFill/>
                    </a:lnB>
                    <a:noFill/>
                  </a:tcPr>
                </a:tc>
                <a:tc>
                  <a:txBody>
                    <a:bodyPr/>
                    <a:lstStyle/>
                    <a:p>
                      <a:pPr>
                        <a:buNone/>
                      </a:pPr>
                      <a:r>
                        <a:rPr lang="en-US" b="1"/>
                        <a:t>From</a:t>
                      </a:r>
                    </a:p>
                  </a:txBody>
                  <a:tcPr anchor="ctr">
                    <a:lnL>
                      <a:noFill/>
                    </a:lnL>
                    <a:lnR>
                      <a:noFill/>
                    </a:lnR>
                    <a:lnT>
                      <a:noFill/>
                    </a:lnT>
                    <a:lnB>
                      <a:noFill/>
                    </a:lnB>
                    <a:noFill/>
                  </a:tcPr>
                </a:tc>
                <a:tc>
                  <a:txBody>
                    <a:bodyPr/>
                    <a:lstStyle/>
                    <a:p>
                      <a:pPr>
                        <a:buNone/>
                      </a:pPr>
                      <a:r>
                        <a:rPr lang="en-US" b="1"/>
                        <a:t>To</a:t>
                      </a:r>
                    </a:p>
                  </a:txBody>
                  <a:tcPr anchor="ctr">
                    <a:lnL>
                      <a:noFill/>
                    </a:lnL>
                    <a:lnR>
                      <a:noFill/>
                    </a:lnR>
                    <a:lnT>
                      <a:noFill/>
                    </a:lnT>
                    <a:lnB>
                      <a:noFill/>
                    </a:lnB>
                    <a:noFill/>
                  </a:tcPr>
                </a:tc>
                <a:tc>
                  <a:txBody>
                    <a:bodyPr/>
                    <a:lstStyle/>
                    <a:p>
                      <a:pPr>
                        <a:buNone/>
                      </a:pPr>
                      <a:r>
                        <a:rPr lang="en-US" b="1" dirty="0"/>
                        <a:t>Example Frontier</a:t>
                      </a:r>
                    </a:p>
                  </a:txBody>
                  <a:tcPr anchor="ctr">
                    <a:lnL>
                      <a:noFill/>
                    </a:lnL>
                    <a:lnR>
                      <a:noFill/>
                    </a:lnR>
                    <a:lnT>
                      <a:noFill/>
                    </a:lnT>
                    <a:lnB>
                      <a:noFill/>
                    </a:lnB>
                    <a:noFill/>
                  </a:tcPr>
                </a:tc>
                <a:extLst>
                  <a:ext uri="{0D108BD9-81ED-4DB2-BD59-A6C34878D82A}">
                    <a16:rowId xmlns:a16="http://schemas.microsoft.com/office/drawing/2014/main" val="234284386"/>
                  </a:ext>
                </a:extLst>
              </a:tr>
              <a:tr h="0">
                <a:tc>
                  <a:txBody>
                    <a:bodyPr/>
                    <a:lstStyle/>
                    <a:p>
                      <a:pPr>
                        <a:buNone/>
                      </a:pPr>
                      <a:r>
                        <a:rPr lang="en-US"/>
                        <a:t>Data Use</a:t>
                      </a:r>
                    </a:p>
                  </a:txBody>
                  <a:tcPr anchor="ctr">
                    <a:lnL>
                      <a:noFill/>
                    </a:lnL>
                    <a:lnR>
                      <a:noFill/>
                    </a:lnR>
                    <a:lnT>
                      <a:noFill/>
                    </a:lnT>
                    <a:lnB>
                      <a:noFill/>
                    </a:lnB>
                    <a:noFill/>
                  </a:tcPr>
                </a:tc>
                <a:tc>
                  <a:txBody>
                    <a:bodyPr/>
                    <a:lstStyle/>
                    <a:p>
                      <a:pPr>
                        <a:buNone/>
                      </a:pPr>
                      <a:r>
                        <a:rPr lang="en-US"/>
                        <a:t>Correlation</a:t>
                      </a:r>
                    </a:p>
                  </a:txBody>
                  <a:tcPr anchor="ctr">
                    <a:lnL>
                      <a:noFill/>
                    </a:lnL>
                    <a:lnR>
                      <a:noFill/>
                    </a:lnR>
                    <a:lnT>
                      <a:noFill/>
                    </a:lnT>
                    <a:lnB>
                      <a:noFill/>
                    </a:lnB>
                    <a:noFill/>
                  </a:tcPr>
                </a:tc>
                <a:tc>
                  <a:txBody>
                    <a:bodyPr/>
                    <a:lstStyle/>
                    <a:p>
                      <a:pPr>
                        <a:buNone/>
                      </a:pPr>
                      <a:r>
                        <a:rPr lang="en-US"/>
                        <a:t>Causation</a:t>
                      </a:r>
                    </a:p>
                  </a:txBody>
                  <a:tcPr anchor="ctr">
                    <a:lnL>
                      <a:noFill/>
                    </a:lnL>
                    <a:lnR>
                      <a:noFill/>
                    </a:lnR>
                    <a:lnT>
                      <a:noFill/>
                    </a:lnT>
                    <a:lnB>
                      <a:noFill/>
                    </a:lnB>
                    <a:noFill/>
                  </a:tcPr>
                </a:tc>
                <a:tc>
                  <a:txBody>
                    <a:bodyPr/>
                    <a:lstStyle/>
                    <a:p>
                      <a:pPr>
                        <a:buNone/>
                      </a:pPr>
                      <a:r>
                        <a:rPr lang="en-US"/>
                        <a:t>Causal ML</a:t>
                      </a:r>
                    </a:p>
                  </a:txBody>
                  <a:tcPr anchor="ctr">
                    <a:lnL>
                      <a:noFill/>
                    </a:lnL>
                    <a:lnR>
                      <a:noFill/>
                    </a:lnR>
                    <a:lnT>
                      <a:noFill/>
                    </a:lnT>
                    <a:lnB>
                      <a:noFill/>
                    </a:lnB>
                    <a:noFill/>
                  </a:tcPr>
                </a:tc>
                <a:extLst>
                  <a:ext uri="{0D108BD9-81ED-4DB2-BD59-A6C34878D82A}">
                    <a16:rowId xmlns:a16="http://schemas.microsoft.com/office/drawing/2014/main" val="1633181234"/>
                  </a:ext>
                </a:extLst>
              </a:tr>
              <a:tr h="0">
                <a:tc>
                  <a:txBody>
                    <a:bodyPr/>
                    <a:lstStyle/>
                    <a:p>
                      <a:pPr>
                        <a:buNone/>
                      </a:pPr>
                      <a:r>
                        <a:rPr lang="en-US"/>
                        <a:t>Model Order</a:t>
                      </a:r>
                    </a:p>
                  </a:txBody>
                  <a:tcPr anchor="ctr">
                    <a:lnL>
                      <a:noFill/>
                    </a:lnL>
                    <a:lnR>
                      <a:noFill/>
                    </a:lnR>
                    <a:lnT>
                      <a:noFill/>
                    </a:lnT>
                    <a:lnB>
                      <a:noFill/>
                    </a:lnB>
                    <a:noFill/>
                  </a:tcPr>
                </a:tc>
                <a:tc>
                  <a:txBody>
                    <a:bodyPr/>
                    <a:lstStyle/>
                    <a:p>
                      <a:pPr>
                        <a:buNone/>
                      </a:pPr>
                      <a:r>
                        <a:rPr lang="en-US"/>
                        <a:t>Integer</a:t>
                      </a:r>
                    </a:p>
                  </a:txBody>
                  <a:tcPr anchor="ctr">
                    <a:lnL>
                      <a:noFill/>
                    </a:lnL>
                    <a:lnR>
                      <a:noFill/>
                    </a:lnR>
                    <a:lnT>
                      <a:noFill/>
                    </a:lnT>
                    <a:lnB>
                      <a:noFill/>
                    </a:lnB>
                    <a:noFill/>
                  </a:tcPr>
                </a:tc>
                <a:tc>
                  <a:txBody>
                    <a:bodyPr/>
                    <a:lstStyle/>
                    <a:p>
                      <a:pPr>
                        <a:buNone/>
                      </a:pPr>
                      <a:r>
                        <a:rPr lang="en-US"/>
                        <a:t>Fractional</a:t>
                      </a:r>
                    </a:p>
                  </a:txBody>
                  <a:tcPr anchor="ctr">
                    <a:lnL>
                      <a:noFill/>
                    </a:lnL>
                    <a:lnR>
                      <a:noFill/>
                    </a:lnR>
                    <a:lnT>
                      <a:noFill/>
                    </a:lnT>
                    <a:lnB>
                      <a:noFill/>
                    </a:lnB>
                    <a:noFill/>
                  </a:tcPr>
                </a:tc>
                <a:tc>
                  <a:txBody>
                    <a:bodyPr/>
                    <a:lstStyle/>
                    <a:p>
                      <a:pPr>
                        <a:buNone/>
                      </a:pPr>
                      <a:r>
                        <a:rPr lang="en-US" dirty="0">
                          <a:solidFill>
                            <a:srgbClr val="FF0000"/>
                          </a:solidFill>
                        </a:rPr>
                        <a:t>Fractional PINNs</a:t>
                      </a:r>
                    </a:p>
                  </a:txBody>
                  <a:tcPr anchor="ctr">
                    <a:lnL>
                      <a:noFill/>
                    </a:lnL>
                    <a:lnR>
                      <a:noFill/>
                    </a:lnR>
                    <a:lnT>
                      <a:noFill/>
                    </a:lnT>
                    <a:lnB>
                      <a:noFill/>
                    </a:lnB>
                    <a:noFill/>
                  </a:tcPr>
                </a:tc>
                <a:extLst>
                  <a:ext uri="{0D108BD9-81ED-4DB2-BD59-A6C34878D82A}">
                    <a16:rowId xmlns:a16="http://schemas.microsoft.com/office/drawing/2014/main" val="2459754212"/>
                  </a:ext>
                </a:extLst>
              </a:tr>
              <a:tr h="0">
                <a:tc>
                  <a:txBody>
                    <a:bodyPr/>
                    <a:lstStyle/>
                    <a:p>
                      <a:pPr>
                        <a:buNone/>
                      </a:pPr>
                      <a:r>
                        <a:rPr lang="en-US"/>
                        <a:t>Knowledge</a:t>
                      </a:r>
                    </a:p>
                  </a:txBody>
                  <a:tcPr anchor="ctr">
                    <a:lnL>
                      <a:noFill/>
                    </a:lnL>
                    <a:lnR>
                      <a:noFill/>
                    </a:lnR>
                    <a:lnT>
                      <a:noFill/>
                    </a:lnT>
                    <a:lnB>
                      <a:noFill/>
                    </a:lnB>
                    <a:noFill/>
                  </a:tcPr>
                </a:tc>
                <a:tc>
                  <a:txBody>
                    <a:bodyPr/>
                    <a:lstStyle/>
                    <a:p>
                      <a:pPr>
                        <a:buNone/>
                      </a:pPr>
                      <a:r>
                        <a:rPr lang="en-US"/>
                        <a:t>Tabula rasa</a:t>
                      </a:r>
                    </a:p>
                  </a:txBody>
                  <a:tcPr anchor="ctr">
                    <a:lnL>
                      <a:noFill/>
                    </a:lnL>
                    <a:lnR>
                      <a:noFill/>
                    </a:lnR>
                    <a:lnT>
                      <a:noFill/>
                    </a:lnT>
                    <a:lnB>
                      <a:noFill/>
                    </a:lnB>
                    <a:noFill/>
                  </a:tcPr>
                </a:tc>
                <a:tc>
                  <a:txBody>
                    <a:bodyPr/>
                    <a:lstStyle/>
                    <a:p>
                      <a:pPr>
                        <a:buNone/>
                      </a:pPr>
                      <a:r>
                        <a:rPr lang="en-US"/>
                        <a:t>Embedded priors</a:t>
                      </a:r>
                    </a:p>
                  </a:txBody>
                  <a:tcPr anchor="ctr">
                    <a:lnL>
                      <a:noFill/>
                    </a:lnL>
                    <a:lnR>
                      <a:noFill/>
                    </a:lnR>
                    <a:lnT>
                      <a:noFill/>
                    </a:lnT>
                    <a:lnB>
                      <a:noFill/>
                    </a:lnB>
                    <a:noFill/>
                  </a:tcPr>
                </a:tc>
                <a:tc>
                  <a:txBody>
                    <a:bodyPr/>
                    <a:lstStyle/>
                    <a:p>
                      <a:pPr>
                        <a:buNone/>
                      </a:pPr>
                      <a:r>
                        <a:rPr lang="en-US"/>
                        <a:t>Physics-informed ML</a:t>
                      </a:r>
                    </a:p>
                  </a:txBody>
                  <a:tcPr anchor="ctr">
                    <a:lnL>
                      <a:noFill/>
                    </a:lnL>
                    <a:lnR>
                      <a:noFill/>
                    </a:lnR>
                    <a:lnT>
                      <a:noFill/>
                    </a:lnT>
                    <a:lnB>
                      <a:noFill/>
                    </a:lnB>
                    <a:noFill/>
                  </a:tcPr>
                </a:tc>
                <a:extLst>
                  <a:ext uri="{0D108BD9-81ED-4DB2-BD59-A6C34878D82A}">
                    <a16:rowId xmlns:a16="http://schemas.microsoft.com/office/drawing/2014/main" val="3862472500"/>
                  </a:ext>
                </a:extLst>
              </a:tr>
              <a:tr h="0">
                <a:tc>
                  <a:txBody>
                    <a:bodyPr/>
                    <a:lstStyle/>
                    <a:p>
                      <a:pPr>
                        <a:buNone/>
                      </a:pPr>
                      <a:r>
                        <a:rPr lang="en-US"/>
                        <a:t>Variability</a:t>
                      </a:r>
                    </a:p>
                  </a:txBody>
                  <a:tcPr anchor="ctr">
                    <a:lnL>
                      <a:noFill/>
                    </a:lnL>
                    <a:lnR>
                      <a:noFill/>
                    </a:lnR>
                    <a:lnT>
                      <a:noFill/>
                    </a:lnT>
                    <a:lnB>
                      <a:noFill/>
                    </a:lnB>
                    <a:noFill/>
                  </a:tcPr>
                </a:tc>
                <a:tc>
                  <a:txBody>
                    <a:bodyPr/>
                    <a:lstStyle/>
                    <a:p>
                      <a:pPr>
                        <a:buNone/>
                      </a:pPr>
                      <a:r>
                        <a:rPr lang="en-US"/>
                        <a:t>Ignored</a:t>
                      </a:r>
                    </a:p>
                  </a:txBody>
                  <a:tcPr anchor="ctr">
                    <a:lnL>
                      <a:noFill/>
                    </a:lnL>
                    <a:lnR>
                      <a:noFill/>
                    </a:lnR>
                    <a:lnT>
                      <a:noFill/>
                    </a:lnT>
                    <a:lnB>
                      <a:noFill/>
                    </a:lnB>
                    <a:noFill/>
                  </a:tcPr>
                </a:tc>
                <a:tc>
                  <a:txBody>
                    <a:bodyPr/>
                    <a:lstStyle/>
                    <a:p>
                      <a:pPr>
                        <a:buNone/>
                      </a:pPr>
                      <a:r>
                        <a:rPr lang="en-US"/>
                        <a:t>Quantified</a:t>
                      </a:r>
                    </a:p>
                  </a:txBody>
                  <a:tcPr anchor="ctr">
                    <a:lnL>
                      <a:noFill/>
                    </a:lnL>
                    <a:lnR>
                      <a:noFill/>
                    </a:lnR>
                    <a:lnT>
                      <a:noFill/>
                    </a:lnT>
                    <a:lnB>
                      <a:noFill/>
                    </a:lnB>
                    <a:noFill/>
                  </a:tcPr>
                </a:tc>
                <a:tc>
                  <a:txBody>
                    <a:bodyPr/>
                    <a:lstStyle/>
                    <a:p>
                      <a:pPr>
                        <a:buNone/>
                      </a:pPr>
                      <a:r>
                        <a:rPr lang="en-US" dirty="0">
                          <a:solidFill>
                            <a:srgbClr val="FF0000"/>
                          </a:solidFill>
                        </a:rPr>
                        <a:t>Roughness-informed ML</a:t>
                      </a:r>
                    </a:p>
                  </a:txBody>
                  <a:tcPr anchor="ctr">
                    <a:lnL>
                      <a:noFill/>
                    </a:lnL>
                    <a:lnR>
                      <a:noFill/>
                    </a:lnR>
                    <a:lnT>
                      <a:noFill/>
                    </a:lnT>
                    <a:lnB>
                      <a:noFill/>
                    </a:lnB>
                    <a:noFill/>
                  </a:tcPr>
                </a:tc>
                <a:extLst>
                  <a:ext uri="{0D108BD9-81ED-4DB2-BD59-A6C34878D82A}">
                    <a16:rowId xmlns:a16="http://schemas.microsoft.com/office/drawing/2014/main" val="2326761953"/>
                  </a:ext>
                </a:extLst>
              </a:tr>
              <a:tr h="0">
                <a:tc>
                  <a:txBody>
                    <a:bodyPr/>
                    <a:lstStyle/>
                    <a:p>
                      <a:pPr>
                        <a:buNone/>
                      </a:pPr>
                      <a:r>
                        <a:rPr lang="en-US"/>
                        <a:t>Architecture</a:t>
                      </a:r>
                    </a:p>
                  </a:txBody>
                  <a:tcPr anchor="ctr">
                    <a:lnL>
                      <a:noFill/>
                    </a:lnL>
                    <a:lnR>
                      <a:noFill/>
                    </a:lnR>
                    <a:lnT>
                      <a:noFill/>
                    </a:lnT>
                    <a:lnB>
                      <a:noFill/>
                    </a:lnB>
                    <a:noFill/>
                  </a:tcPr>
                </a:tc>
                <a:tc>
                  <a:txBody>
                    <a:bodyPr/>
                    <a:lstStyle/>
                    <a:p>
                      <a:pPr>
                        <a:buNone/>
                      </a:pPr>
                      <a:r>
                        <a:rPr lang="en-US"/>
                        <a:t>Centralized</a:t>
                      </a:r>
                    </a:p>
                  </a:txBody>
                  <a:tcPr anchor="ctr">
                    <a:lnL>
                      <a:noFill/>
                    </a:lnL>
                    <a:lnR>
                      <a:noFill/>
                    </a:lnR>
                    <a:lnT>
                      <a:noFill/>
                    </a:lnT>
                    <a:lnB>
                      <a:noFill/>
                    </a:lnB>
                    <a:noFill/>
                  </a:tcPr>
                </a:tc>
                <a:tc>
                  <a:txBody>
                    <a:bodyPr/>
                    <a:lstStyle/>
                    <a:p>
                      <a:pPr>
                        <a:buNone/>
                      </a:pPr>
                      <a:r>
                        <a:rPr lang="en-US"/>
                        <a:t>Federated</a:t>
                      </a:r>
                    </a:p>
                  </a:txBody>
                  <a:tcPr anchor="ctr">
                    <a:lnL>
                      <a:noFill/>
                    </a:lnL>
                    <a:lnR>
                      <a:noFill/>
                    </a:lnR>
                    <a:lnT>
                      <a:noFill/>
                    </a:lnT>
                    <a:lnB>
                      <a:noFill/>
                    </a:lnB>
                    <a:noFill/>
                  </a:tcPr>
                </a:tc>
                <a:tc>
                  <a:txBody>
                    <a:bodyPr/>
                    <a:lstStyle/>
                    <a:p>
                      <a:pPr>
                        <a:buNone/>
                      </a:pPr>
                      <a:r>
                        <a:rPr lang="en-US"/>
                        <a:t>Edge intelligence</a:t>
                      </a:r>
                    </a:p>
                  </a:txBody>
                  <a:tcPr anchor="ctr">
                    <a:lnL>
                      <a:noFill/>
                    </a:lnL>
                    <a:lnR>
                      <a:noFill/>
                    </a:lnR>
                    <a:lnT>
                      <a:noFill/>
                    </a:lnT>
                    <a:lnB>
                      <a:noFill/>
                    </a:lnB>
                    <a:noFill/>
                  </a:tcPr>
                </a:tc>
                <a:extLst>
                  <a:ext uri="{0D108BD9-81ED-4DB2-BD59-A6C34878D82A}">
                    <a16:rowId xmlns:a16="http://schemas.microsoft.com/office/drawing/2014/main" val="263767664"/>
                  </a:ext>
                </a:extLst>
              </a:tr>
              <a:tr h="0">
                <a:tc>
                  <a:txBody>
                    <a:bodyPr/>
                    <a:lstStyle/>
                    <a:p>
                      <a:pPr>
                        <a:buNone/>
                      </a:pPr>
                      <a:r>
                        <a:rPr lang="en-US"/>
                        <a:t>Memory</a:t>
                      </a:r>
                    </a:p>
                  </a:txBody>
                  <a:tcPr anchor="ctr">
                    <a:lnL>
                      <a:noFill/>
                    </a:lnL>
                    <a:lnR>
                      <a:noFill/>
                    </a:lnR>
                    <a:lnT>
                      <a:noFill/>
                    </a:lnT>
                    <a:lnB>
                      <a:noFill/>
                    </a:lnB>
                    <a:noFill/>
                  </a:tcPr>
                </a:tc>
                <a:tc>
                  <a:txBody>
                    <a:bodyPr/>
                    <a:lstStyle/>
                    <a:p>
                      <a:pPr>
                        <a:buNone/>
                      </a:pPr>
                      <a:r>
                        <a:rPr lang="en-US"/>
                        <a:t>Markovian</a:t>
                      </a:r>
                    </a:p>
                  </a:txBody>
                  <a:tcPr anchor="ctr">
                    <a:lnL>
                      <a:noFill/>
                    </a:lnL>
                    <a:lnR>
                      <a:noFill/>
                    </a:lnR>
                    <a:lnT>
                      <a:noFill/>
                    </a:lnT>
                    <a:lnB>
                      <a:noFill/>
                    </a:lnB>
                    <a:noFill/>
                  </a:tcPr>
                </a:tc>
                <a:tc>
                  <a:txBody>
                    <a:bodyPr/>
                    <a:lstStyle/>
                    <a:p>
                      <a:pPr>
                        <a:buNone/>
                      </a:pPr>
                      <a:r>
                        <a:rPr lang="en-US"/>
                        <a:t>Long-memory</a:t>
                      </a:r>
                    </a:p>
                  </a:txBody>
                  <a:tcPr anchor="ctr">
                    <a:lnL>
                      <a:noFill/>
                    </a:lnL>
                    <a:lnR>
                      <a:noFill/>
                    </a:lnR>
                    <a:lnT>
                      <a:noFill/>
                    </a:lnT>
                    <a:lnB>
                      <a:noFill/>
                    </a:lnB>
                    <a:noFill/>
                  </a:tcPr>
                </a:tc>
                <a:tc>
                  <a:txBody>
                    <a:bodyPr/>
                    <a:lstStyle/>
                    <a:p>
                      <a:pPr>
                        <a:buNone/>
                      </a:pPr>
                      <a:r>
                        <a:rPr lang="en-US" dirty="0">
                          <a:solidFill>
                            <a:srgbClr val="FF0000"/>
                          </a:solidFill>
                        </a:rPr>
                        <a:t>Fractional/Fractal networks</a:t>
                      </a:r>
                    </a:p>
                  </a:txBody>
                  <a:tcPr anchor="ctr">
                    <a:lnL>
                      <a:noFill/>
                    </a:lnL>
                    <a:lnR>
                      <a:noFill/>
                    </a:lnR>
                    <a:lnT>
                      <a:noFill/>
                    </a:lnT>
                    <a:lnB>
                      <a:noFill/>
                    </a:lnB>
                    <a:noFill/>
                  </a:tcPr>
                </a:tc>
                <a:extLst>
                  <a:ext uri="{0D108BD9-81ED-4DB2-BD59-A6C34878D82A}">
                    <a16:rowId xmlns:a16="http://schemas.microsoft.com/office/drawing/2014/main" val="1258328623"/>
                  </a:ext>
                </a:extLst>
              </a:tr>
              <a:tr h="0">
                <a:tc>
                  <a:txBody>
                    <a:bodyPr/>
                    <a:lstStyle/>
                    <a:p>
                      <a:pPr>
                        <a:buNone/>
                      </a:pPr>
                      <a:r>
                        <a:rPr lang="en-US"/>
                        <a:t>Awareness</a:t>
                      </a:r>
                    </a:p>
                  </a:txBody>
                  <a:tcPr anchor="ctr">
                    <a:lnL>
                      <a:noFill/>
                    </a:lnL>
                    <a:lnR>
                      <a:noFill/>
                    </a:lnR>
                    <a:lnT>
                      <a:noFill/>
                    </a:lnT>
                    <a:lnB>
                      <a:noFill/>
                    </a:lnB>
                    <a:noFill/>
                  </a:tcPr>
                </a:tc>
                <a:tc>
                  <a:txBody>
                    <a:bodyPr/>
                    <a:lstStyle/>
                    <a:p>
                      <a:pPr>
                        <a:buNone/>
                      </a:pPr>
                      <a:r>
                        <a:rPr lang="en-US"/>
                        <a:t>Blind</a:t>
                      </a:r>
                    </a:p>
                  </a:txBody>
                  <a:tcPr anchor="ctr">
                    <a:lnL>
                      <a:noFill/>
                    </a:lnL>
                    <a:lnR>
                      <a:noFill/>
                    </a:lnR>
                    <a:lnT>
                      <a:noFill/>
                    </a:lnT>
                    <a:lnB>
                      <a:noFill/>
                    </a:lnB>
                    <a:noFill/>
                  </a:tcPr>
                </a:tc>
                <a:tc>
                  <a:txBody>
                    <a:bodyPr/>
                    <a:lstStyle/>
                    <a:p>
                      <a:pPr>
                        <a:buNone/>
                      </a:pPr>
                      <a:r>
                        <a:rPr lang="en-US"/>
                        <a:t>Explainable</a:t>
                      </a:r>
                    </a:p>
                  </a:txBody>
                  <a:tcPr anchor="ctr">
                    <a:lnL>
                      <a:noFill/>
                    </a:lnL>
                    <a:lnR>
                      <a:noFill/>
                    </a:lnR>
                    <a:lnT>
                      <a:noFill/>
                    </a:lnT>
                    <a:lnB>
                      <a:noFill/>
                    </a:lnB>
                    <a:noFill/>
                  </a:tcPr>
                </a:tc>
                <a:tc>
                  <a:txBody>
                    <a:bodyPr/>
                    <a:lstStyle/>
                    <a:p>
                      <a:pPr>
                        <a:buNone/>
                      </a:pPr>
                      <a:r>
                        <a:rPr lang="en-US" dirty="0"/>
                        <a:t>XAI + UQ</a:t>
                      </a:r>
                    </a:p>
                  </a:txBody>
                  <a:tcPr anchor="ctr">
                    <a:lnL>
                      <a:noFill/>
                    </a:lnL>
                    <a:lnR>
                      <a:noFill/>
                    </a:lnR>
                    <a:lnT>
                      <a:noFill/>
                    </a:lnT>
                    <a:lnB>
                      <a:noFill/>
                    </a:lnB>
                    <a:noFill/>
                  </a:tcPr>
                </a:tc>
                <a:extLst>
                  <a:ext uri="{0D108BD9-81ED-4DB2-BD59-A6C34878D82A}">
                    <a16:rowId xmlns:a16="http://schemas.microsoft.com/office/drawing/2014/main" val="2728789164"/>
                  </a:ext>
                </a:extLst>
              </a:tr>
            </a:tbl>
          </a:graphicData>
        </a:graphic>
      </p:graphicFrame>
      <p:sp>
        <p:nvSpPr>
          <p:cNvPr id="4" name="Date Placeholder 3">
            <a:extLst>
              <a:ext uri="{FF2B5EF4-FFF2-40B4-BE49-F238E27FC236}">
                <a16:creationId xmlns:a16="http://schemas.microsoft.com/office/drawing/2014/main" id="{494FC2C8-0478-37F4-6258-108A37FFC93B}"/>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9B4EFD98-2FFF-8D6B-5845-8B2A8B17334C}"/>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942F4336-F243-D305-CA51-09B261003559}"/>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15</a:t>
            </a:fld>
            <a:r>
              <a:rPr lang="en-US"/>
              <a:t>/1024</a:t>
            </a:r>
          </a:p>
        </p:txBody>
      </p:sp>
    </p:spTree>
    <p:extLst>
      <p:ext uri="{BB962C8B-B14F-4D97-AF65-F5344CB8AC3E}">
        <p14:creationId xmlns:p14="http://schemas.microsoft.com/office/powerpoint/2010/main" val="34125921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EE780-1B58-7B05-D636-1BA9BC151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C9E97-C396-3CD7-4575-416031AD271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38FD4F9E-3AB0-CC7A-0291-F0715D9A67BE}"/>
              </a:ext>
            </a:extLst>
          </p:cNvPr>
          <p:cNvSpPr>
            <a:spLocks noGrp="1"/>
          </p:cNvSpPr>
          <p:nvPr>
            <p:ph idx="1"/>
          </p:nvPr>
        </p:nvSpPr>
        <p:spPr/>
        <p:txBody>
          <a:bodyPr/>
          <a:lstStyle/>
          <a:p>
            <a:r>
              <a:rPr lang="en-US" dirty="0"/>
              <a:t>Smarter, no smartest</a:t>
            </a:r>
          </a:p>
          <a:p>
            <a:r>
              <a:rPr lang="en-US" b="1" dirty="0">
                <a:solidFill>
                  <a:srgbClr val="FF0000"/>
                </a:solidFill>
              </a:rPr>
              <a:t>PIML but also CIML (complexity-informed)</a:t>
            </a:r>
          </a:p>
          <a:p>
            <a:r>
              <a:rPr lang="en-US" dirty="0"/>
              <a:t>Fractal and fractional calculi: what and why?</a:t>
            </a:r>
          </a:p>
          <a:p>
            <a:r>
              <a:rPr lang="en-US" dirty="0"/>
              <a:t>The science of roughness for machine learning</a:t>
            </a:r>
          </a:p>
          <a:p>
            <a:r>
              <a:rPr lang="en-US" dirty="0"/>
              <a:t>Rich Opportunities</a:t>
            </a:r>
          </a:p>
        </p:txBody>
      </p:sp>
      <p:sp>
        <p:nvSpPr>
          <p:cNvPr id="4" name="Date Placeholder 3">
            <a:extLst>
              <a:ext uri="{FF2B5EF4-FFF2-40B4-BE49-F238E27FC236}">
                <a16:creationId xmlns:a16="http://schemas.microsoft.com/office/drawing/2014/main" id="{7B22F8CC-0735-1A9C-9464-ABAE616D3748}"/>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628E5C10-B4E3-69B8-FDFF-E21EDA9566BB}"/>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4ED01C15-5CD1-9C35-FA31-D3C34F01B3E3}"/>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16</a:t>
            </a:fld>
            <a:r>
              <a:rPr lang="en-US"/>
              <a:t>/1024</a:t>
            </a:r>
          </a:p>
        </p:txBody>
      </p:sp>
    </p:spTree>
    <p:extLst>
      <p:ext uri="{BB962C8B-B14F-4D97-AF65-F5344CB8AC3E}">
        <p14:creationId xmlns:p14="http://schemas.microsoft.com/office/powerpoint/2010/main" val="231281680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DFDDC-A9A7-C708-9EF6-CCB984FA3315}"/>
              </a:ext>
            </a:extLst>
          </p:cNvPr>
          <p:cNvSpPr>
            <a:spLocks noGrp="1"/>
          </p:cNvSpPr>
          <p:nvPr>
            <p:ph type="title"/>
          </p:nvPr>
        </p:nvSpPr>
        <p:spPr/>
        <p:txBody>
          <a:bodyPr/>
          <a:lstStyle/>
          <a:p>
            <a:r>
              <a:rPr lang="en-US" dirty="0"/>
              <a:t>PIML</a:t>
            </a:r>
          </a:p>
        </p:txBody>
      </p:sp>
      <p:sp>
        <p:nvSpPr>
          <p:cNvPr id="3" name="Content Placeholder 2">
            <a:extLst>
              <a:ext uri="{FF2B5EF4-FFF2-40B4-BE49-F238E27FC236}">
                <a16:creationId xmlns:a16="http://schemas.microsoft.com/office/drawing/2014/main" id="{F55B0CD3-B07E-EFB1-DDD5-F536847354C4}"/>
              </a:ext>
            </a:extLst>
          </p:cNvPr>
          <p:cNvSpPr>
            <a:spLocks noGrp="1"/>
          </p:cNvSpPr>
          <p:nvPr>
            <p:ph idx="1"/>
          </p:nvPr>
        </p:nvSpPr>
        <p:spPr/>
        <p:txBody>
          <a:bodyPr/>
          <a:lstStyle/>
          <a:p>
            <a:r>
              <a:rPr lang="en-US" dirty="0"/>
              <a:t>Physics informed machine learning (PIML)</a:t>
            </a:r>
          </a:p>
          <a:p>
            <a:r>
              <a:rPr lang="en-US" dirty="0"/>
              <a:t>What about chemistry-informed? A lot already.</a:t>
            </a:r>
          </a:p>
          <a:p>
            <a:r>
              <a:rPr lang="en-US" dirty="0"/>
              <a:t>Ought to respect “physics”, “chemistry” … by default. </a:t>
            </a:r>
          </a:p>
          <a:p>
            <a:r>
              <a:rPr lang="en-US" dirty="0"/>
              <a:t>What’s missing? </a:t>
            </a:r>
          </a:p>
          <a:p>
            <a:pPr lvl="1"/>
            <a:r>
              <a:rPr lang="en-US" dirty="0"/>
              <a:t>Complexity</a:t>
            </a:r>
          </a:p>
          <a:p>
            <a:pPr lvl="1"/>
            <a:r>
              <a:rPr lang="en-US" dirty="0"/>
              <a:t>ML should respect the complexity, should be “complexity-informed” - CIML</a:t>
            </a:r>
          </a:p>
        </p:txBody>
      </p:sp>
      <p:sp>
        <p:nvSpPr>
          <p:cNvPr id="4" name="Date Placeholder 3">
            <a:extLst>
              <a:ext uri="{FF2B5EF4-FFF2-40B4-BE49-F238E27FC236}">
                <a16:creationId xmlns:a16="http://schemas.microsoft.com/office/drawing/2014/main" id="{E7181B9A-4826-09AD-48B4-CA88252BD79F}"/>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69359F7B-4EE5-0036-8993-B495491A759B}"/>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CB1011F0-FCCE-9725-2B44-4EBF2CFEE6F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17</a:t>
            </a:fld>
            <a:r>
              <a:rPr lang="en-US"/>
              <a:t>/1024</a:t>
            </a:r>
          </a:p>
        </p:txBody>
      </p:sp>
    </p:spTree>
    <p:extLst>
      <p:ext uri="{BB962C8B-B14F-4D97-AF65-F5344CB8AC3E}">
        <p14:creationId xmlns:p14="http://schemas.microsoft.com/office/powerpoint/2010/main" val="1260469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66CE5-AC0A-280D-1008-B1BBAF568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3A88C8-AC24-75C5-BC65-5153CF0D77D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7E4DE41-5775-CA00-8395-C338E3803E84}"/>
              </a:ext>
            </a:extLst>
          </p:cNvPr>
          <p:cNvSpPr>
            <a:spLocks noGrp="1"/>
          </p:cNvSpPr>
          <p:nvPr>
            <p:ph idx="1"/>
          </p:nvPr>
        </p:nvSpPr>
        <p:spPr/>
        <p:txBody>
          <a:bodyPr/>
          <a:lstStyle/>
          <a:p>
            <a:r>
              <a:rPr lang="en-US" dirty="0"/>
              <a:t>Smarter, no smartest</a:t>
            </a:r>
          </a:p>
          <a:p>
            <a:r>
              <a:rPr lang="en-US" dirty="0"/>
              <a:t>PIML but also CIML (complexity-informed)</a:t>
            </a:r>
          </a:p>
          <a:p>
            <a:r>
              <a:rPr lang="en-US" b="1" dirty="0">
                <a:solidFill>
                  <a:srgbClr val="FF0000"/>
                </a:solidFill>
              </a:rPr>
              <a:t>Fractal and fractional calculi: what and why?</a:t>
            </a:r>
          </a:p>
          <a:p>
            <a:r>
              <a:rPr lang="en-US" dirty="0"/>
              <a:t>The science of roughness for machine learning</a:t>
            </a:r>
          </a:p>
          <a:p>
            <a:r>
              <a:rPr lang="en-US" dirty="0"/>
              <a:t>Rich Opportunities</a:t>
            </a:r>
          </a:p>
        </p:txBody>
      </p:sp>
      <p:sp>
        <p:nvSpPr>
          <p:cNvPr id="4" name="Date Placeholder 3">
            <a:extLst>
              <a:ext uri="{FF2B5EF4-FFF2-40B4-BE49-F238E27FC236}">
                <a16:creationId xmlns:a16="http://schemas.microsoft.com/office/drawing/2014/main" id="{2DF08520-2153-E032-2052-BD2EDB674798}"/>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0690F525-25C4-666E-0626-187A8CC82E84}"/>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1892849B-09A5-C604-D9D3-0F44A2AA52F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18</a:t>
            </a:fld>
            <a:r>
              <a:rPr lang="en-US"/>
              <a:t>/1024</a:t>
            </a:r>
          </a:p>
        </p:txBody>
      </p:sp>
    </p:spTree>
    <p:extLst>
      <p:ext uri="{BB962C8B-B14F-4D97-AF65-F5344CB8AC3E}">
        <p14:creationId xmlns:p14="http://schemas.microsoft.com/office/powerpoint/2010/main" val="253930381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26AE-B6C6-4148-AB46-FFCF5D6193FA}"/>
              </a:ext>
            </a:extLst>
          </p:cNvPr>
          <p:cNvSpPr>
            <a:spLocks noGrp="1"/>
          </p:cNvSpPr>
          <p:nvPr>
            <p:ph type="title"/>
          </p:nvPr>
        </p:nvSpPr>
        <p:spPr>
          <a:xfrm>
            <a:off x="0" y="526015"/>
            <a:ext cx="9144000" cy="935038"/>
          </a:xfrm>
        </p:spPr>
        <p:txBody>
          <a:bodyPr/>
          <a:lstStyle/>
          <a:p>
            <a:r>
              <a:rPr lang="en-US" dirty="0"/>
              <a:t>Tail matters. EL, IPL, SEL</a:t>
            </a:r>
          </a:p>
        </p:txBody>
      </p:sp>
      <p:sp>
        <p:nvSpPr>
          <p:cNvPr id="3" name="Content Placeholder 2">
            <a:extLst>
              <a:ext uri="{FF2B5EF4-FFF2-40B4-BE49-F238E27FC236}">
                <a16:creationId xmlns:a16="http://schemas.microsoft.com/office/drawing/2014/main" id="{1E508807-78C8-1107-184A-E58F4572CCC2}"/>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D6BB0C0-FD62-6411-54CD-AC1965E99D38}"/>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86BC0194-87A6-2AB5-2AA6-FBD919DEDE97}"/>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8517FCA3-D7A7-B77C-3204-AF5B053F703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19</a:t>
            </a:fld>
            <a:r>
              <a:rPr lang="en-US"/>
              <a:t>/1024</a:t>
            </a:r>
          </a:p>
        </p:txBody>
      </p:sp>
      <p:pic>
        <p:nvPicPr>
          <p:cNvPr id="8" name="Picture 7">
            <a:extLst>
              <a:ext uri="{FF2B5EF4-FFF2-40B4-BE49-F238E27FC236}">
                <a16:creationId xmlns:a16="http://schemas.microsoft.com/office/drawing/2014/main" id="{7617236B-3BC7-F47D-1EDB-F0B6E1104FA6}"/>
              </a:ext>
            </a:extLst>
          </p:cNvPr>
          <p:cNvPicPr>
            <a:picLocks noChangeAspect="1"/>
          </p:cNvPicPr>
          <p:nvPr/>
        </p:nvPicPr>
        <p:blipFill>
          <a:blip r:embed="rId2"/>
          <a:stretch>
            <a:fillRect/>
          </a:stretch>
        </p:blipFill>
        <p:spPr>
          <a:xfrm>
            <a:off x="1084461" y="1256101"/>
            <a:ext cx="6975077" cy="5589240"/>
          </a:xfrm>
          <a:prstGeom prst="rect">
            <a:avLst/>
          </a:prstGeom>
        </p:spPr>
      </p:pic>
    </p:spTree>
    <p:extLst>
      <p:ext uri="{BB962C8B-B14F-4D97-AF65-F5344CB8AC3E}">
        <p14:creationId xmlns:p14="http://schemas.microsoft.com/office/powerpoint/2010/main" val="415975400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EDD61-CD33-35A3-1764-A8E3937E4CDD}"/>
              </a:ext>
            </a:extLst>
          </p:cNvPr>
          <p:cNvSpPr>
            <a:spLocks noGrp="1"/>
          </p:cNvSpPr>
          <p:nvPr>
            <p:ph type="title"/>
          </p:nvPr>
        </p:nvSpPr>
        <p:spPr/>
        <p:txBody>
          <a:bodyPr/>
          <a:lstStyle/>
          <a:p>
            <a:r>
              <a:rPr lang="en-US" dirty="0"/>
              <a:t>Thanks go to</a:t>
            </a:r>
          </a:p>
        </p:txBody>
      </p:sp>
      <p:sp>
        <p:nvSpPr>
          <p:cNvPr id="3" name="Content Placeholder 2">
            <a:extLst>
              <a:ext uri="{FF2B5EF4-FFF2-40B4-BE49-F238E27FC236}">
                <a16:creationId xmlns:a16="http://schemas.microsoft.com/office/drawing/2014/main" id="{85921AAC-255F-19A7-6FBF-26225BEBFCEB}"/>
              </a:ext>
            </a:extLst>
          </p:cNvPr>
          <p:cNvSpPr>
            <a:spLocks noGrp="1"/>
          </p:cNvSpPr>
          <p:nvPr>
            <p:ph idx="1"/>
          </p:nvPr>
        </p:nvSpPr>
        <p:spPr>
          <a:xfrm>
            <a:off x="111632" y="1602134"/>
            <a:ext cx="8924864" cy="2438847"/>
          </a:xfrm>
        </p:spPr>
        <p:txBody>
          <a:bodyPr/>
          <a:lstStyle/>
          <a:p>
            <a:r>
              <a:rPr lang="en-US" dirty="0"/>
              <a:t>Venu Gopal, Conference Manager</a:t>
            </a:r>
          </a:p>
          <a:p>
            <a:endParaRPr lang="en-US" dirty="0"/>
          </a:p>
          <a:p>
            <a:r>
              <a:rPr lang="en-US" dirty="0"/>
              <a:t>ChatGPT5, Paid Research Assistant/Associate/Fellow/Collaborator</a:t>
            </a:r>
            <a:endParaRPr lang="en-US" altLang="zh-CN" b="0" i="0" dirty="0">
              <a:solidFill>
                <a:srgbClr val="333333"/>
              </a:solidFill>
              <a:effectLst/>
              <a:ea typeface="+mn-ea"/>
            </a:endParaRPr>
          </a:p>
          <a:p>
            <a:endParaRPr lang="en-US" altLang="zh-CN" dirty="0">
              <a:solidFill>
                <a:srgbClr val="333333"/>
              </a:solidFill>
            </a:endParaRPr>
          </a:p>
          <a:p>
            <a:r>
              <a:rPr lang="en-US" altLang="zh-CN" b="0" i="0" dirty="0">
                <a:solidFill>
                  <a:srgbClr val="333333"/>
                </a:solidFill>
                <a:effectLst/>
              </a:rPr>
              <a:t>other esteemed Nxt AI speakers, and</a:t>
            </a:r>
          </a:p>
          <a:p>
            <a:endParaRPr lang="en-US" altLang="zh-CN" dirty="0">
              <a:solidFill>
                <a:srgbClr val="333333"/>
              </a:solidFill>
            </a:endParaRPr>
          </a:p>
          <a:p>
            <a:r>
              <a:rPr lang="en-US" altLang="zh-CN" b="0" i="0" dirty="0">
                <a:solidFill>
                  <a:srgbClr val="333333"/>
                </a:solidFill>
                <a:effectLst/>
              </a:rPr>
              <a:t>you all for coming!</a:t>
            </a:r>
            <a:endParaRPr lang="zh-CN" altLang="en-US" b="0" i="0" dirty="0">
              <a:solidFill>
                <a:srgbClr val="333333"/>
              </a:solidFill>
              <a:effectLst/>
            </a:endParaRPr>
          </a:p>
          <a:p>
            <a:pPr lvl="1"/>
            <a:endParaRPr lang="en-US" dirty="0"/>
          </a:p>
        </p:txBody>
      </p:sp>
      <p:sp>
        <p:nvSpPr>
          <p:cNvPr id="4" name="Date Placeholder 3">
            <a:extLst>
              <a:ext uri="{FF2B5EF4-FFF2-40B4-BE49-F238E27FC236}">
                <a16:creationId xmlns:a16="http://schemas.microsoft.com/office/drawing/2014/main" id="{1A989F31-2394-2EFE-14DD-44055C4E5810}"/>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9505D9C4-57B3-39FC-5634-E66AEFF13F45}"/>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3D587010-72D9-D58E-82A1-93D1925CE1C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a:t>
            </a:fld>
            <a:r>
              <a:rPr lang="en-US"/>
              <a:t>/1024</a:t>
            </a:r>
          </a:p>
        </p:txBody>
      </p:sp>
      <p:pic>
        <p:nvPicPr>
          <p:cNvPr id="7" name="Picture 6">
            <a:extLst>
              <a:ext uri="{FF2B5EF4-FFF2-40B4-BE49-F238E27FC236}">
                <a16:creationId xmlns:a16="http://schemas.microsoft.com/office/drawing/2014/main" id="{23435CDC-EB6B-906A-31D3-DB79FCC5A509}"/>
              </a:ext>
            </a:extLst>
          </p:cNvPr>
          <p:cNvPicPr>
            <a:picLocks noChangeAspect="1"/>
          </p:cNvPicPr>
          <p:nvPr/>
        </p:nvPicPr>
        <p:blipFill>
          <a:blip r:embed="rId2"/>
          <a:stretch>
            <a:fillRect/>
          </a:stretch>
        </p:blipFill>
        <p:spPr>
          <a:xfrm>
            <a:off x="4355976" y="4975829"/>
            <a:ext cx="3528392" cy="1002895"/>
          </a:xfrm>
          <a:prstGeom prst="rect">
            <a:avLst/>
          </a:prstGeom>
        </p:spPr>
      </p:pic>
      <p:sp>
        <p:nvSpPr>
          <p:cNvPr id="8" name="TextBox 7">
            <a:extLst>
              <a:ext uri="{FF2B5EF4-FFF2-40B4-BE49-F238E27FC236}">
                <a16:creationId xmlns:a16="http://schemas.microsoft.com/office/drawing/2014/main" id="{1454E8FC-3E13-69C0-E590-4D5E02419978}"/>
              </a:ext>
            </a:extLst>
          </p:cNvPr>
          <p:cNvSpPr txBox="1"/>
          <p:nvPr/>
        </p:nvSpPr>
        <p:spPr>
          <a:xfrm>
            <a:off x="3954074" y="5752140"/>
            <a:ext cx="5211299" cy="830997"/>
          </a:xfrm>
          <a:prstGeom prst="rect">
            <a:avLst/>
          </a:prstGeom>
          <a:noFill/>
        </p:spPr>
        <p:txBody>
          <a:bodyPr wrap="square">
            <a:spAutoFit/>
          </a:bodyPr>
          <a:lstStyle/>
          <a:p>
            <a:r>
              <a:rPr lang="en-US" b="1" i="0" dirty="0">
                <a:solidFill>
                  <a:srgbClr val="FF0000"/>
                </a:solidFill>
                <a:effectLst>
                  <a:outerShdw blurRad="38100" dist="38100" dir="2700000" algn="tl">
                    <a:srgbClr val="000000">
                      <a:alpha val="43137"/>
                    </a:srgbClr>
                  </a:outerShdw>
                </a:effectLst>
                <a:latin typeface="Inter"/>
              </a:rPr>
              <a:t>Theme: "Empowering the Future with Smarter AI Technologies and Solutions"</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17617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82AF-5A6E-BD5C-BBDE-81248C38C97D}"/>
              </a:ext>
            </a:extLst>
          </p:cNvPr>
          <p:cNvSpPr>
            <a:spLocks noGrp="1"/>
          </p:cNvSpPr>
          <p:nvPr>
            <p:ph type="title"/>
          </p:nvPr>
        </p:nvSpPr>
        <p:spPr/>
        <p:txBody>
          <a:bodyPr/>
          <a:lstStyle/>
          <a:p>
            <a:r>
              <a:rPr lang="en-US" dirty="0"/>
              <a:t>Mittag-Leffler (IPL), exponential (EL), stretched exponential (SEL)</a:t>
            </a:r>
          </a:p>
        </p:txBody>
      </p:sp>
      <p:sp>
        <p:nvSpPr>
          <p:cNvPr id="4" name="Date Placeholder 3">
            <a:extLst>
              <a:ext uri="{FF2B5EF4-FFF2-40B4-BE49-F238E27FC236}">
                <a16:creationId xmlns:a16="http://schemas.microsoft.com/office/drawing/2014/main" id="{45B40A02-06FE-1646-5367-75FACE7FFFBA}"/>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FC50540F-A089-236D-97BD-8E8E2708AC1A}"/>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1B839579-7D74-B10B-A15E-7C4A38DA12C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20</a:t>
            </a:fld>
            <a:r>
              <a:rPr lang="en-US"/>
              <a:t>/1024</a:t>
            </a:r>
          </a:p>
        </p:txBody>
      </p:sp>
      <p:pic>
        <p:nvPicPr>
          <p:cNvPr id="8" name="Picture 7">
            <a:extLst>
              <a:ext uri="{FF2B5EF4-FFF2-40B4-BE49-F238E27FC236}">
                <a16:creationId xmlns:a16="http://schemas.microsoft.com/office/drawing/2014/main" id="{2E54AA00-6F9B-F223-8282-AFCF995D226F}"/>
              </a:ext>
            </a:extLst>
          </p:cNvPr>
          <p:cNvPicPr>
            <a:picLocks noChangeAspect="1"/>
          </p:cNvPicPr>
          <p:nvPr/>
        </p:nvPicPr>
        <p:blipFill>
          <a:blip r:embed="rId2"/>
          <a:stretch>
            <a:fillRect/>
          </a:stretch>
        </p:blipFill>
        <p:spPr>
          <a:xfrm>
            <a:off x="4447165" y="2161242"/>
            <a:ext cx="4680520" cy="1601230"/>
          </a:xfrm>
          <a:prstGeom prst="rect">
            <a:avLst/>
          </a:prstGeom>
        </p:spPr>
      </p:pic>
      <p:pic>
        <p:nvPicPr>
          <p:cNvPr id="10" name="Picture 9">
            <a:extLst>
              <a:ext uri="{FF2B5EF4-FFF2-40B4-BE49-F238E27FC236}">
                <a16:creationId xmlns:a16="http://schemas.microsoft.com/office/drawing/2014/main" id="{0DCA6BE3-EEE2-41F8-A146-C930425F8634}"/>
              </a:ext>
            </a:extLst>
          </p:cNvPr>
          <p:cNvPicPr>
            <a:picLocks noChangeAspect="1"/>
          </p:cNvPicPr>
          <p:nvPr/>
        </p:nvPicPr>
        <p:blipFill>
          <a:blip r:embed="rId3"/>
          <a:stretch>
            <a:fillRect/>
          </a:stretch>
        </p:blipFill>
        <p:spPr>
          <a:xfrm>
            <a:off x="2664" y="2122718"/>
            <a:ext cx="4689880" cy="1337995"/>
          </a:xfrm>
          <a:prstGeom prst="rect">
            <a:avLst/>
          </a:prstGeom>
        </p:spPr>
      </p:pic>
      <p:pic>
        <p:nvPicPr>
          <p:cNvPr id="12" name="Picture 11">
            <a:extLst>
              <a:ext uri="{FF2B5EF4-FFF2-40B4-BE49-F238E27FC236}">
                <a16:creationId xmlns:a16="http://schemas.microsoft.com/office/drawing/2014/main" id="{D12F29EB-77DA-32E1-F855-EAF88883F561}"/>
              </a:ext>
            </a:extLst>
          </p:cNvPr>
          <p:cNvPicPr>
            <a:picLocks noChangeAspect="1"/>
          </p:cNvPicPr>
          <p:nvPr/>
        </p:nvPicPr>
        <p:blipFill>
          <a:blip r:embed="rId4"/>
          <a:stretch>
            <a:fillRect/>
          </a:stretch>
        </p:blipFill>
        <p:spPr>
          <a:xfrm>
            <a:off x="2116677" y="4292284"/>
            <a:ext cx="4660977" cy="1754131"/>
          </a:xfrm>
          <a:prstGeom prst="rect">
            <a:avLst/>
          </a:prstGeom>
        </p:spPr>
      </p:pic>
      <p:sp>
        <p:nvSpPr>
          <p:cNvPr id="13" name="Title 1">
            <a:extLst>
              <a:ext uri="{FF2B5EF4-FFF2-40B4-BE49-F238E27FC236}">
                <a16:creationId xmlns:a16="http://schemas.microsoft.com/office/drawing/2014/main" id="{DF1DA77A-81EC-B5C9-0EA4-85FBF6D78423}"/>
              </a:ext>
            </a:extLst>
          </p:cNvPr>
          <p:cNvSpPr txBox="1">
            <a:spLocks/>
          </p:cNvSpPr>
          <p:nvPr/>
        </p:nvSpPr>
        <p:spPr bwMode="auto">
          <a:xfrm>
            <a:off x="12024" y="3464153"/>
            <a:ext cx="4264787" cy="44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800" kern="0" dirty="0">
                <a:solidFill>
                  <a:srgbClr val="FF0000"/>
                </a:solidFill>
              </a:rPr>
              <a:t>Fractional calculus</a:t>
            </a:r>
          </a:p>
        </p:txBody>
      </p:sp>
      <p:sp>
        <p:nvSpPr>
          <p:cNvPr id="14" name="Title 1">
            <a:extLst>
              <a:ext uri="{FF2B5EF4-FFF2-40B4-BE49-F238E27FC236}">
                <a16:creationId xmlns:a16="http://schemas.microsoft.com/office/drawing/2014/main" id="{5ADFA187-71A7-C4E5-B2A2-1625CCE8245D}"/>
              </a:ext>
            </a:extLst>
          </p:cNvPr>
          <p:cNvSpPr txBox="1">
            <a:spLocks/>
          </p:cNvSpPr>
          <p:nvPr/>
        </p:nvSpPr>
        <p:spPr bwMode="auto">
          <a:xfrm>
            <a:off x="4692544" y="3799738"/>
            <a:ext cx="4264787" cy="44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800" kern="0" dirty="0">
                <a:solidFill>
                  <a:srgbClr val="FF0000"/>
                </a:solidFill>
              </a:rPr>
              <a:t>Integer order calculus</a:t>
            </a:r>
          </a:p>
        </p:txBody>
      </p:sp>
      <p:sp>
        <p:nvSpPr>
          <p:cNvPr id="15" name="Title 1">
            <a:extLst>
              <a:ext uri="{FF2B5EF4-FFF2-40B4-BE49-F238E27FC236}">
                <a16:creationId xmlns:a16="http://schemas.microsoft.com/office/drawing/2014/main" id="{6EB8D791-3F68-DA00-C2AC-12D2D9A127A1}"/>
              </a:ext>
            </a:extLst>
          </p:cNvPr>
          <p:cNvSpPr txBox="1">
            <a:spLocks/>
          </p:cNvSpPr>
          <p:nvPr/>
        </p:nvSpPr>
        <p:spPr bwMode="auto">
          <a:xfrm>
            <a:off x="2377237" y="6012243"/>
            <a:ext cx="5579139" cy="5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800" kern="0" dirty="0">
                <a:solidFill>
                  <a:srgbClr val="FF0000"/>
                </a:solidFill>
              </a:rPr>
              <a:t>Fractal calculus, </a:t>
            </a:r>
            <a:r>
              <a:rPr lang="en-US" sz="2800" kern="0" dirty="0" err="1">
                <a:solidFill>
                  <a:srgbClr val="FF0000"/>
                </a:solidFill>
              </a:rPr>
              <a:t>Hausdorff</a:t>
            </a:r>
            <a:r>
              <a:rPr lang="en-US" sz="2800" kern="0" dirty="0">
                <a:solidFill>
                  <a:srgbClr val="FF0000"/>
                </a:solidFill>
              </a:rPr>
              <a:t> calculus</a:t>
            </a:r>
          </a:p>
        </p:txBody>
      </p:sp>
    </p:spTree>
    <p:extLst>
      <p:ext uri="{BB962C8B-B14F-4D97-AF65-F5344CB8AC3E}">
        <p14:creationId xmlns:p14="http://schemas.microsoft.com/office/powerpoint/2010/main" val="3244672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92429-D222-7153-77BD-286A69036EF1}"/>
              </a:ext>
            </a:extLst>
          </p:cNvPr>
          <p:cNvSpPr>
            <a:spLocks noGrp="1"/>
          </p:cNvSpPr>
          <p:nvPr>
            <p:ph type="title"/>
          </p:nvPr>
        </p:nvSpPr>
        <p:spPr>
          <a:xfrm>
            <a:off x="0" y="765175"/>
            <a:ext cx="8388424" cy="863601"/>
          </a:xfrm>
        </p:spPr>
        <p:txBody>
          <a:bodyPr/>
          <a:lstStyle/>
          <a:p>
            <a:r>
              <a:rPr lang="en-US" sz="4000" dirty="0">
                <a:solidFill>
                  <a:srgbClr val="FF0000"/>
                </a:solidFill>
              </a:rPr>
              <a:t>IPL – </a:t>
            </a:r>
            <a:r>
              <a:rPr lang="en-US" sz="4000" dirty="0">
                <a:solidFill>
                  <a:srgbClr val="FF0000"/>
                </a:solidFill>
                <a:highlight>
                  <a:srgbClr val="FFFF00"/>
                </a:highlight>
              </a:rPr>
              <a:t>algebraic tail</a:t>
            </a:r>
            <a:r>
              <a:rPr lang="en-US" sz="4000" dirty="0">
                <a:solidFill>
                  <a:srgbClr val="FF0000"/>
                </a:solidFill>
              </a:rPr>
              <a:t>, heavy tailedness, stable distribution, fractional calculus</a:t>
            </a:r>
          </a:p>
        </p:txBody>
      </p:sp>
      <p:sp>
        <p:nvSpPr>
          <p:cNvPr id="3" name="Content Placeholder 2">
            <a:extLst>
              <a:ext uri="{FF2B5EF4-FFF2-40B4-BE49-F238E27FC236}">
                <a16:creationId xmlns:a16="http://schemas.microsoft.com/office/drawing/2014/main" id="{7EB59927-A88C-29AE-63C4-996CDE62723F}"/>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27A83618-29D0-3B57-B7D2-D21E94B8FA0F}"/>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1200CB38-BEF3-DF37-76B8-DB5EDBA1BF75}"/>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E205BA55-B80A-6EBA-28A5-E745DF225E2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21</a:t>
            </a:fld>
            <a:r>
              <a:rPr lang="en-US"/>
              <a:t>/1024</a:t>
            </a:r>
          </a:p>
        </p:txBody>
      </p:sp>
      <p:pic>
        <p:nvPicPr>
          <p:cNvPr id="7" name="Picture 2" descr="Graphs of stable densities">
            <a:extLst>
              <a:ext uri="{FF2B5EF4-FFF2-40B4-BE49-F238E27FC236}">
                <a16:creationId xmlns:a16="http://schemas.microsoft.com/office/drawing/2014/main" id="{1895B488-CC69-DD38-8310-D85ACE89AE19}"/>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00" y="1844888"/>
            <a:ext cx="4163616" cy="31227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5D77BA-552E-C960-563D-AE327955ED9F}"/>
              </a:ext>
            </a:extLst>
          </p:cNvPr>
          <p:cNvSpPr txBox="1"/>
          <p:nvPr/>
        </p:nvSpPr>
        <p:spPr>
          <a:xfrm>
            <a:off x="4194212" y="1988840"/>
            <a:ext cx="4622800" cy="1323439"/>
          </a:xfrm>
          <a:prstGeom prst="rect">
            <a:avLst/>
          </a:prstGeom>
          <a:noFill/>
        </p:spPr>
        <p:txBody>
          <a:bodyPr wrap="square">
            <a:spAutoFit/>
          </a:bodyPr>
          <a:lstStyle/>
          <a:p>
            <a:r>
              <a:rPr lang="en-US" sz="2000" dirty="0"/>
              <a:t>“</a:t>
            </a:r>
            <a:r>
              <a:rPr lang="en-US" sz="2000" i="1" dirty="0">
                <a:solidFill>
                  <a:srgbClr val="FF0000"/>
                </a:solidFill>
              </a:rPr>
              <a:t>Fractional Calculus </a:t>
            </a:r>
            <a:r>
              <a:rPr lang="en-US" sz="2000" i="1" dirty="0"/>
              <a:t>and Stable Probability Distributions</a:t>
            </a:r>
            <a:r>
              <a:rPr lang="en-US" sz="2000" dirty="0"/>
              <a:t>” (1998) by Rudolf Gorenflo , Francesco Mainardi http://arxiv.org/pdf/0704.0320.pdf </a:t>
            </a:r>
          </a:p>
        </p:txBody>
      </p:sp>
      <p:sp>
        <p:nvSpPr>
          <p:cNvPr id="10" name="Rectangle 9">
            <a:extLst>
              <a:ext uri="{FF2B5EF4-FFF2-40B4-BE49-F238E27FC236}">
                <a16:creationId xmlns:a16="http://schemas.microsoft.com/office/drawing/2014/main" id="{87165C4C-22EB-EA29-F1C4-30CFAA7D74B6}"/>
              </a:ext>
            </a:extLst>
          </p:cNvPr>
          <p:cNvSpPr/>
          <p:nvPr/>
        </p:nvSpPr>
        <p:spPr>
          <a:xfrm>
            <a:off x="21233" y="5295613"/>
            <a:ext cx="3991248" cy="1200329"/>
          </a:xfrm>
          <a:prstGeom prst="rect">
            <a:avLst/>
          </a:prstGeom>
        </p:spPr>
        <p:txBody>
          <a:bodyPr wrap="square">
            <a:spAutoFit/>
          </a:bodyPr>
          <a:lstStyle/>
          <a:p>
            <a:r>
              <a:rPr lang="en-US" dirty="0"/>
              <a:t>http://academic2.american.edu/~jpnolan/stable/stable.html</a:t>
            </a:r>
          </a:p>
        </p:txBody>
      </p:sp>
      <p:pic>
        <p:nvPicPr>
          <p:cNvPr id="11" name="Picture 2">
            <a:extLst>
              <a:ext uri="{FF2B5EF4-FFF2-40B4-BE49-F238E27FC236}">
                <a16:creationId xmlns:a16="http://schemas.microsoft.com/office/drawing/2014/main" id="{5C9B1375-F3A0-AB53-E1BD-12B810C07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565" y="4762881"/>
            <a:ext cx="5314253" cy="688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03353A83-05BE-6949-A76A-7B6F71126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654" y="5524408"/>
            <a:ext cx="3007791" cy="517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a:extLst>
              <a:ext uri="{FF2B5EF4-FFF2-40B4-BE49-F238E27FC236}">
                <a16:creationId xmlns:a16="http://schemas.microsoft.com/office/drawing/2014/main" id="{D137F35B-B7D3-B292-0222-0A0DA071C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5592" y="6108096"/>
            <a:ext cx="1416481" cy="387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a:extLst>
              <a:ext uri="{FF2B5EF4-FFF2-40B4-BE49-F238E27FC236}">
                <a16:creationId xmlns:a16="http://schemas.microsoft.com/office/drawing/2014/main" id="{02DA6A44-E35E-CDDA-5D7A-6F21CAE481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481" y="3312279"/>
            <a:ext cx="5095337" cy="792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a:extLst>
              <a:ext uri="{FF2B5EF4-FFF2-40B4-BE49-F238E27FC236}">
                <a16:creationId xmlns:a16="http://schemas.microsoft.com/office/drawing/2014/main" id="{D9D2959E-514B-4256-971E-4BED5E1D39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6132" y="4140691"/>
            <a:ext cx="2761785" cy="448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a:extLst>
              <a:ext uri="{FF2B5EF4-FFF2-40B4-BE49-F238E27FC236}">
                <a16:creationId xmlns:a16="http://schemas.microsoft.com/office/drawing/2014/main" id="{B90ADC1F-504C-11F9-74DE-D04BE0D6EA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4975" y="4168016"/>
            <a:ext cx="1580369" cy="378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a:extLst>
              <a:ext uri="{FF2B5EF4-FFF2-40B4-BE49-F238E27FC236}">
                <a16:creationId xmlns:a16="http://schemas.microsoft.com/office/drawing/2014/main" id="{3C3B2B1E-A15E-84BA-2C06-A5D0B2E67900}"/>
              </a:ext>
            </a:extLst>
          </p:cNvPr>
          <p:cNvCxnSpPr>
            <a:cxnSpLocks/>
          </p:cNvCxnSpPr>
          <p:nvPr/>
        </p:nvCxnSpPr>
        <p:spPr bwMode="auto">
          <a:xfrm>
            <a:off x="3924312" y="4708401"/>
            <a:ext cx="5219688" cy="0"/>
          </a:xfrm>
          <a:prstGeom prst="line">
            <a:avLst/>
          </a:prstGeom>
          <a:ln w="76200" cmpd="sng">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8526950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32CB4C6-2692-4C52-9CB0-37BC382CBAFB}"/>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AD8822DF-0299-4EF8-B16D-E663198E92C2}"/>
              </a:ext>
            </a:extLst>
          </p:cNvPr>
          <p:cNvSpPr>
            <a:spLocks noGrp="1"/>
          </p:cNvSpPr>
          <p:nvPr>
            <p:ph type="ftr" sz="quarter" idx="11"/>
          </p:nvPr>
        </p:nvSpPr>
        <p:spPr/>
        <p:txBody>
          <a:bodyPr/>
          <a:lstStyle/>
          <a:p>
            <a:pPr>
              <a:defRPr/>
            </a:pPr>
            <a:r>
              <a:rPr lang="en-US" altLang="zh-CN"/>
              <a:t>Int. Conference on Next-Generation AI &amp; Machine Learning (Nxt AI)</a:t>
            </a:r>
            <a:endParaRPr lang="en-US" dirty="0"/>
          </a:p>
        </p:txBody>
      </p:sp>
      <p:sp>
        <p:nvSpPr>
          <p:cNvPr id="6" name="Slide Number Placeholder 5">
            <a:extLst>
              <a:ext uri="{FF2B5EF4-FFF2-40B4-BE49-F238E27FC236}">
                <a16:creationId xmlns:a16="http://schemas.microsoft.com/office/drawing/2014/main" id="{33E8CF85-4C1F-4405-A4E4-4D82EA050791}"/>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22</a:t>
            </a:fld>
            <a:r>
              <a:rPr lang="en-US"/>
              <a:t>/1024</a:t>
            </a:r>
          </a:p>
        </p:txBody>
      </p:sp>
      <p:pic>
        <p:nvPicPr>
          <p:cNvPr id="7" name="Picture 2" descr="http://classes.yale.edu/fractals/randfrac/Levy/LevyIllus.gif">
            <a:extLst>
              <a:ext uri="{FF2B5EF4-FFF2-40B4-BE49-F238E27FC236}">
                <a16:creationId xmlns:a16="http://schemas.microsoft.com/office/drawing/2014/main" id="{8C3A435C-7FDA-46D0-9916-93B52B8F0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683693"/>
            <a:ext cx="2840743" cy="1743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1" descr="http://classes.yale.edu/fractals/randfrac/Brownian/BrCluster.gif">
            <a:extLst>
              <a:ext uri="{FF2B5EF4-FFF2-40B4-BE49-F238E27FC236}">
                <a16:creationId xmlns:a16="http://schemas.microsoft.com/office/drawing/2014/main" id="{8599B0BE-5B34-4981-B5F3-8F93F8775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65175"/>
            <a:ext cx="2974769" cy="18354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a:extLst>
              <a:ext uri="{FF2B5EF4-FFF2-40B4-BE49-F238E27FC236}">
                <a16:creationId xmlns:a16="http://schemas.microsoft.com/office/drawing/2014/main" id="{0B5E8FC4-E441-4F82-A055-C95BAF442AB4}"/>
              </a:ext>
            </a:extLst>
          </p:cNvPr>
          <p:cNvSpPr txBox="1"/>
          <p:nvPr/>
        </p:nvSpPr>
        <p:spPr>
          <a:xfrm>
            <a:off x="1187624" y="2631906"/>
            <a:ext cx="1864806" cy="369332"/>
          </a:xfrm>
          <a:prstGeom prst="rect">
            <a:avLst/>
          </a:prstGeom>
          <a:noFill/>
        </p:spPr>
        <p:txBody>
          <a:bodyPr wrap="none" rtlCol="0">
            <a:spAutoFit/>
          </a:bodyPr>
          <a:lstStyle/>
          <a:p>
            <a:pPr algn="ctr"/>
            <a:r>
              <a:rPr lang="en-US" dirty="0"/>
              <a:t>Brownian motion </a:t>
            </a:r>
          </a:p>
        </p:txBody>
      </p:sp>
      <p:sp>
        <p:nvSpPr>
          <p:cNvPr id="10" name="TextBox 9">
            <a:extLst>
              <a:ext uri="{FF2B5EF4-FFF2-40B4-BE49-F238E27FC236}">
                <a16:creationId xmlns:a16="http://schemas.microsoft.com/office/drawing/2014/main" id="{676BC2E8-5292-4088-A01E-B0D5C73E81E0}"/>
              </a:ext>
            </a:extLst>
          </p:cNvPr>
          <p:cNvSpPr txBox="1"/>
          <p:nvPr/>
        </p:nvSpPr>
        <p:spPr>
          <a:xfrm>
            <a:off x="6281821" y="2580092"/>
            <a:ext cx="1231106" cy="369332"/>
          </a:xfrm>
          <a:prstGeom prst="rect">
            <a:avLst/>
          </a:prstGeom>
          <a:noFill/>
        </p:spPr>
        <p:txBody>
          <a:bodyPr wrap="none" rtlCol="0">
            <a:spAutoFit/>
          </a:bodyPr>
          <a:lstStyle/>
          <a:p>
            <a:pPr algn="ctr"/>
            <a:r>
              <a:rPr lang="en-US" dirty="0"/>
              <a:t>Lévy flights</a:t>
            </a:r>
          </a:p>
        </p:txBody>
      </p:sp>
      <p:pic>
        <p:nvPicPr>
          <p:cNvPr id="11" name="Picture 5" descr="Diomedea_exulans_in_flight_-_SE_Tasmania.jpg">
            <a:extLst>
              <a:ext uri="{FF2B5EF4-FFF2-40B4-BE49-F238E27FC236}">
                <a16:creationId xmlns:a16="http://schemas.microsoft.com/office/drawing/2014/main" id="{E993DA02-4671-4F0E-973A-70ED1DA2B389}"/>
              </a:ext>
            </a:extLst>
          </p:cNvPr>
          <p:cNvPicPr>
            <a:picLocks noChangeAspect="1"/>
          </p:cNvPicPr>
          <p:nvPr/>
        </p:nvPicPr>
        <p:blipFill>
          <a:blip r:embed="rId4" cstate="print"/>
          <a:stretch>
            <a:fillRect/>
          </a:stretch>
        </p:blipFill>
        <p:spPr>
          <a:xfrm>
            <a:off x="807243" y="3372723"/>
            <a:ext cx="2195513" cy="2025366"/>
          </a:xfrm>
          <a:prstGeom prst="rect">
            <a:avLst/>
          </a:prstGeom>
        </p:spPr>
      </p:pic>
      <p:pic>
        <p:nvPicPr>
          <p:cNvPr id="12" name="Picture 6" descr="QQ截图20121125092149.jpg">
            <a:extLst>
              <a:ext uri="{FF2B5EF4-FFF2-40B4-BE49-F238E27FC236}">
                <a16:creationId xmlns:a16="http://schemas.microsoft.com/office/drawing/2014/main" id="{AD8E3F0D-BEA7-488D-B9F6-6810D6B98ED8}"/>
              </a:ext>
            </a:extLst>
          </p:cNvPr>
          <p:cNvPicPr>
            <a:picLocks noChangeAspect="1"/>
          </p:cNvPicPr>
          <p:nvPr/>
        </p:nvPicPr>
        <p:blipFill>
          <a:blip r:embed="rId5" cstate="print"/>
          <a:stretch>
            <a:fillRect/>
          </a:stretch>
        </p:blipFill>
        <p:spPr>
          <a:xfrm>
            <a:off x="5589884" y="3059981"/>
            <a:ext cx="2442232" cy="2400838"/>
          </a:xfrm>
          <a:prstGeom prst="rect">
            <a:avLst/>
          </a:prstGeom>
        </p:spPr>
      </p:pic>
      <p:sp>
        <p:nvSpPr>
          <p:cNvPr id="13" name="TextBox 7">
            <a:extLst>
              <a:ext uri="{FF2B5EF4-FFF2-40B4-BE49-F238E27FC236}">
                <a16:creationId xmlns:a16="http://schemas.microsoft.com/office/drawing/2014/main" id="{022F7D10-9BFE-4EB6-AFE8-36A3C3901D00}"/>
              </a:ext>
            </a:extLst>
          </p:cNvPr>
          <p:cNvSpPr txBox="1"/>
          <p:nvPr/>
        </p:nvSpPr>
        <p:spPr>
          <a:xfrm>
            <a:off x="339480" y="5535706"/>
            <a:ext cx="3512440" cy="461665"/>
          </a:xfrm>
          <a:prstGeom prst="rect">
            <a:avLst/>
          </a:prstGeom>
          <a:noFill/>
        </p:spPr>
        <p:txBody>
          <a:bodyPr wrap="square" rtlCol="0">
            <a:spAutoFit/>
          </a:bodyPr>
          <a:lstStyle/>
          <a:p>
            <a:r>
              <a:rPr lang="en-US" altLang="zh-CN" dirty="0"/>
              <a:t>Wandering albatrosses</a:t>
            </a:r>
            <a:endParaRPr lang="zh-CN" altLang="en-US" dirty="0"/>
          </a:p>
        </p:txBody>
      </p:sp>
      <p:sp>
        <p:nvSpPr>
          <p:cNvPr id="14" name="TextBox 8">
            <a:extLst>
              <a:ext uri="{FF2B5EF4-FFF2-40B4-BE49-F238E27FC236}">
                <a16:creationId xmlns:a16="http://schemas.microsoft.com/office/drawing/2014/main" id="{7091FEBF-5A72-416B-A499-44F96EA186A1}"/>
              </a:ext>
            </a:extLst>
          </p:cNvPr>
          <p:cNvSpPr txBox="1"/>
          <p:nvPr/>
        </p:nvSpPr>
        <p:spPr>
          <a:xfrm>
            <a:off x="5586152" y="5496537"/>
            <a:ext cx="3234320" cy="461665"/>
          </a:xfrm>
          <a:prstGeom prst="rect">
            <a:avLst/>
          </a:prstGeom>
          <a:noFill/>
        </p:spPr>
        <p:txBody>
          <a:bodyPr wrap="square" rtlCol="0">
            <a:spAutoFit/>
          </a:bodyPr>
          <a:lstStyle/>
          <a:p>
            <a:r>
              <a:rPr lang="en-US" altLang="zh-CN" dirty="0"/>
              <a:t>flight search patterns</a:t>
            </a:r>
            <a:endParaRPr lang="zh-CN" altLang="en-US" dirty="0"/>
          </a:p>
        </p:txBody>
      </p:sp>
      <p:sp>
        <p:nvSpPr>
          <p:cNvPr id="15" name="TextBox 9">
            <a:extLst>
              <a:ext uri="{FF2B5EF4-FFF2-40B4-BE49-F238E27FC236}">
                <a16:creationId xmlns:a16="http://schemas.microsoft.com/office/drawing/2014/main" id="{FBC4F622-BE25-4FC9-95CE-1B9432F86709}"/>
              </a:ext>
            </a:extLst>
          </p:cNvPr>
          <p:cNvSpPr txBox="1"/>
          <p:nvPr/>
        </p:nvSpPr>
        <p:spPr>
          <a:xfrm>
            <a:off x="1905000" y="6007301"/>
            <a:ext cx="612711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1800" dirty="0"/>
              <a:t>G.M. </a:t>
            </a:r>
            <a:r>
              <a:rPr lang="en-US" altLang="zh-CN" sz="1800" dirty="0" err="1"/>
              <a:t>Viswanathan</a:t>
            </a:r>
            <a:r>
              <a:rPr lang="en-US" altLang="zh-CN" sz="1800" dirty="0"/>
              <a:t>, et al. </a:t>
            </a:r>
            <a:r>
              <a:rPr lang="en-US" altLang="zh-CN" sz="1800" b="1" i="1" dirty="0">
                <a:solidFill>
                  <a:srgbClr val="FF0000"/>
                </a:solidFill>
              </a:rPr>
              <a:t>Nature</a:t>
            </a:r>
            <a:r>
              <a:rPr lang="en-US" altLang="zh-CN" sz="1800" dirty="0"/>
              <a:t> 381 (1996) 413–415.</a:t>
            </a:r>
            <a:endParaRPr lang="zh-CN" altLang="en-US" sz="1800" dirty="0" err="1"/>
          </a:p>
        </p:txBody>
      </p:sp>
    </p:spTree>
    <p:extLst>
      <p:ext uri="{BB962C8B-B14F-4D97-AF65-F5344CB8AC3E}">
        <p14:creationId xmlns:p14="http://schemas.microsoft.com/office/powerpoint/2010/main" val="2571524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IPL in Different Contexts</a:t>
            </a:r>
          </a:p>
        </p:txBody>
      </p:sp>
      <p:sp>
        <p:nvSpPr>
          <p:cNvPr id="3" name="Content Placeholder 2"/>
          <p:cNvSpPr>
            <a:spLocks noGrp="1"/>
          </p:cNvSpPr>
          <p:nvPr>
            <p:ph idx="1"/>
          </p:nvPr>
        </p:nvSpPr>
        <p:spPr>
          <a:xfrm>
            <a:off x="179512" y="1700808"/>
            <a:ext cx="8785225" cy="4321175"/>
          </a:xfrm>
        </p:spPr>
        <p:txBody>
          <a:bodyPr/>
          <a:lstStyle/>
          <a:p>
            <a:r>
              <a:rPr lang="en-US" dirty="0"/>
              <a:t>Scale-free networks (degree distributions)</a:t>
            </a:r>
          </a:p>
          <a:p>
            <a:r>
              <a:rPr lang="en-US" dirty="0"/>
              <a:t>Pink noise (power spectrum)</a:t>
            </a:r>
          </a:p>
          <a:p>
            <a:r>
              <a:rPr lang="en-US" dirty="0"/>
              <a:t>Probability density function (PDF) </a:t>
            </a:r>
            <a:r>
              <a:rPr lang="en-US" dirty="0">
                <a:solidFill>
                  <a:srgbClr val="FF0000"/>
                </a:solidFill>
              </a:rPr>
              <a:t>(HT)</a:t>
            </a:r>
          </a:p>
          <a:p>
            <a:r>
              <a:rPr lang="en-US" dirty="0" err="1"/>
              <a:t>Autocorelation</a:t>
            </a:r>
            <a:r>
              <a:rPr lang="en-US" dirty="0"/>
              <a:t> function (ACF) </a:t>
            </a:r>
            <a:r>
              <a:rPr lang="en-US" dirty="0">
                <a:solidFill>
                  <a:srgbClr val="FF0000"/>
                </a:solidFill>
              </a:rPr>
              <a:t>(LRD)</a:t>
            </a:r>
          </a:p>
          <a:p>
            <a:r>
              <a:rPr lang="en-US" dirty="0" err="1"/>
              <a:t>Allometry</a:t>
            </a:r>
            <a:r>
              <a:rPr lang="en-US" dirty="0"/>
              <a:t> (</a:t>
            </a:r>
            <a:r>
              <a:rPr lang="en-US" i="1" dirty="0"/>
              <a:t>Y=a </a:t>
            </a:r>
            <a:r>
              <a:rPr lang="en-US" i="1" dirty="0" err="1"/>
              <a:t>X</a:t>
            </a:r>
            <a:r>
              <a:rPr lang="en-US" i="1" baseline="30000" dirty="0" err="1"/>
              <a:t>b</a:t>
            </a:r>
            <a:r>
              <a:rPr lang="en-US" i="1" baseline="30000" dirty="0"/>
              <a:t> </a:t>
            </a:r>
            <a:r>
              <a:rPr lang="en-US" dirty="0"/>
              <a:t>)</a:t>
            </a:r>
          </a:p>
          <a:p>
            <a:r>
              <a:rPr lang="en-US" dirty="0"/>
              <a:t>Anomalous relaxation (evolving over time)</a:t>
            </a:r>
          </a:p>
          <a:p>
            <a:r>
              <a:rPr lang="en-US" dirty="0"/>
              <a:t>Anomalous diffusion (MSD versus time)</a:t>
            </a:r>
          </a:p>
          <a:p>
            <a:r>
              <a:rPr lang="en-US" dirty="0"/>
              <a:t>Self-similar</a:t>
            </a:r>
          </a:p>
        </p:txBody>
      </p:sp>
      <p:sp>
        <p:nvSpPr>
          <p:cNvPr id="5" name="Footer Placeholder 4"/>
          <p:cNvSpPr>
            <a:spLocks noGrp="1"/>
          </p:cNvSpPr>
          <p:nvPr>
            <p:ph type="ftr" sz="quarter" idx="11"/>
          </p:nvPr>
        </p:nvSpPr>
        <p:spPr/>
        <p:txBody>
          <a:bodyPr/>
          <a:lstStyle/>
          <a:p>
            <a:pPr>
              <a:defRPr/>
            </a:pPr>
            <a:r>
              <a:rPr lang="en-US"/>
              <a:t>Int. Conference on Next-Generation AI &amp; Machine Learning (Nxt AI)</a:t>
            </a:r>
          </a:p>
        </p:txBody>
      </p:sp>
      <p:sp>
        <p:nvSpPr>
          <p:cNvPr id="6" name="Slide Number Placeholder 5"/>
          <p:cNvSpPr>
            <a:spLocks noGrp="1"/>
          </p:cNvSpPr>
          <p:nvPr>
            <p:ph type="sldNum" sz="quarter" idx="12"/>
          </p:nvPr>
        </p:nvSpPr>
        <p:spPr/>
        <p:txBody>
          <a:bodyPr/>
          <a:lstStyle/>
          <a:p>
            <a:pPr>
              <a:defRPr/>
            </a:pPr>
            <a:r>
              <a:rPr lang="en-US" dirty="0"/>
              <a:t>Slide-</a:t>
            </a:r>
            <a:fld id="{5364909A-3F3E-460A-BC82-B071F2D46A2C}" type="slidenum">
              <a:rPr lang="en-US" smtClean="0"/>
              <a:pPr>
                <a:defRPr/>
              </a:pPr>
              <a:t>23</a:t>
            </a:fld>
            <a:r>
              <a:rPr lang="en-US" dirty="0"/>
              <a:t>/1024</a:t>
            </a:r>
          </a:p>
        </p:txBody>
      </p:sp>
      <p:sp>
        <p:nvSpPr>
          <p:cNvPr id="4" name="Date Placeholder 3"/>
          <p:cNvSpPr>
            <a:spLocks noGrp="1"/>
          </p:cNvSpPr>
          <p:nvPr>
            <p:ph type="dt" sz="half" idx="10"/>
          </p:nvPr>
        </p:nvSpPr>
        <p:spPr/>
        <p:txBody>
          <a:bodyPr/>
          <a:lstStyle/>
          <a:p>
            <a:pPr>
              <a:defRPr/>
            </a:pPr>
            <a:r>
              <a:rPr lang="en-US"/>
              <a:t>11/3/2025</a:t>
            </a:r>
          </a:p>
        </p:txBody>
      </p:sp>
    </p:spTree>
    <p:extLst>
      <p:ext uri="{BB962C8B-B14F-4D97-AF65-F5344CB8AC3E}">
        <p14:creationId xmlns:p14="http://schemas.microsoft.com/office/powerpoint/2010/main" val="355148309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5730"/>
            <a:ext cx="9144000" cy="935038"/>
          </a:xfrm>
        </p:spPr>
        <p:txBody>
          <a:bodyPr/>
          <a:lstStyle/>
          <a:p>
            <a:r>
              <a:rPr lang="en-US" dirty="0"/>
              <a:t>Other connectedness to FC? (hidden)</a:t>
            </a:r>
          </a:p>
        </p:txBody>
      </p:sp>
      <p:sp>
        <p:nvSpPr>
          <p:cNvPr id="3" name="Content Placeholder 2"/>
          <p:cNvSpPr>
            <a:spLocks noGrp="1"/>
          </p:cNvSpPr>
          <p:nvPr>
            <p:ph idx="1"/>
          </p:nvPr>
        </p:nvSpPr>
        <p:spPr>
          <a:xfrm>
            <a:off x="179512" y="1196752"/>
            <a:ext cx="8964488" cy="4321175"/>
          </a:xfrm>
        </p:spPr>
        <p:txBody>
          <a:bodyPr/>
          <a:lstStyle/>
          <a:p>
            <a:r>
              <a:rPr lang="en-US" sz="2800" dirty="0"/>
              <a:t>Fractal, irregular, anomalous, rough, Hurst</a:t>
            </a:r>
          </a:p>
          <a:p>
            <a:pPr lvl="1"/>
            <a:r>
              <a:rPr lang="en-US" sz="2400" dirty="0" err="1"/>
              <a:t>Multifractal</a:t>
            </a:r>
            <a:r>
              <a:rPr lang="en-US" sz="2400" dirty="0"/>
              <a:t>, multi-scale, scale-rich</a:t>
            </a:r>
          </a:p>
          <a:p>
            <a:r>
              <a:rPr lang="en-US" sz="2800" b="1" dirty="0">
                <a:solidFill>
                  <a:srgbClr val="FF0000"/>
                </a:solidFill>
              </a:rPr>
              <a:t>Renormalization Group </a:t>
            </a:r>
            <a:r>
              <a:rPr lang="en-US" sz="2800" dirty="0"/>
              <a:t>(?), Universality</a:t>
            </a:r>
          </a:p>
          <a:p>
            <a:r>
              <a:rPr lang="en-US" sz="2800" dirty="0"/>
              <a:t>Extreme events– spikiness, </a:t>
            </a:r>
            <a:r>
              <a:rPr lang="en-US" sz="2800" dirty="0" err="1"/>
              <a:t>bursty</a:t>
            </a:r>
            <a:r>
              <a:rPr lang="en-US" sz="2800" dirty="0"/>
              <a:t>, intermittence</a:t>
            </a:r>
          </a:p>
          <a:p>
            <a:r>
              <a:rPr lang="en-US" sz="2800" dirty="0"/>
              <a:t>Fluctuation in fluctuations; Variability, </a:t>
            </a:r>
          </a:p>
          <a:p>
            <a:r>
              <a:rPr lang="en-US" sz="2800" dirty="0"/>
              <a:t>Emergence, Surprise, </a:t>
            </a:r>
            <a:r>
              <a:rPr lang="en-US" sz="2800" b="1" dirty="0"/>
              <a:t>Black swan</a:t>
            </a:r>
            <a:endParaRPr lang="en-US" sz="2800" dirty="0"/>
          </a:p>
          <a:p>
            <a:r>
              <a:rPr lang="en-US" sz="2800" dirty="0" err="1"/>
              <a:t>Nonlocality</a:t>
            </a:r>
            <a:r>
              <a:rPr lang="en-US" sz="2800" dirty="0"/>
              <a:t>, Long term memory</a:t>
            </a:r>
          </a:p>
          <a:p>
            <a:r>
              <a:rPr lang="en-US" sz="2800" dirty="0"/>
              <a:t>Complex (behavior, processes, network, fluid, dynamics, systems …)</a:t>
            </a:r>
          </a:p>
          <a:p>
            <a:r>
              <a:rPr lang="en-US" sz="2800" dirty="0"/>
              <a:t>When the forest is big, there are all types of birds ("It takes all kinds” </a:t>
            </a:r>
            <a:r>
              <a:rPr lang="zh-CN" altLang="en-US" sz="2800" dirty="0"/>
              <a:t>林子大了什么鸟都有</a:t>
            </a:r>
            <a:r>
              <a:rPr lang="en-US" sz="2800" dirty="0"/>
              <a:t>), 20/80 rule(</a:t>
            </a:r>
            <a:r>
              <a:rPr lang="zh-CN" altLang="en-US" sz="2800" b="1" dirty="0"/>
              <a:t>二八定律</a:t>
            </a:r>
            <a:r>
              <a:rPr lang="en-US" sz="2800" dirty="0"/>
              <a:t>)</a:t>
            </a:r>
          </a:p>
          <a:p>
            <a:endParaRPr lang="en-US" sz="2800" dirty="0"/>
          </a:p>
          <a:p>
            <a:endParaRPr lang="en-US" sz="2800" dirty="0"/>
          </a:p>
          <a:p>
            <a:endParaRPr lang="en-US" sz="2800" dirty="0"/>
          </a:p>
          <a:p>
            <a:endParaRPr lang="en-US" sz="2800" dirty="0"/>
          </a:p>
          <a:p>
            <a:endParaRPr lang="en-US" sz="2800" dirty="0"/>
          </a:p>
        </p:txBody>
      </p:sp>
      <p:sp>
        <p:nvSpPr>
          <p:cNvPr id="5" name="Footer Placeholder 4"/>
          <p:cNvSpPr>
            <a:spLocks noGrp="1"/>
          </p:cNvSpPr>
          <p:nvPr>
            <p:ph type="ftr" sz="quarter" idx="11"/>
          </p:nvPr>
        </p:nvSpPr>
        <p:spPr/>
        <p:txBody>
          <a:bodyPr/>
          <a:lstStyle/>
          <a:p>
            <a:pPr>
              <a:defRPr/>
            </a:pPr>
            <a:r>
              <a:rPr lang="en-US"/>
              <a:t>Int. Conference on Next-Generation AI &amp; Machine Learning (Nxt AI)</a:t>
            </a:r>
            <a:endParaRPr lang="en-US" dirty="0"/>
          </a:p>
        </p:txBody>
      </p:sp>
      <p:sp>
        <p:nvSpPr>
          <p:cNvPr id="6" name="Slide Number Placeholder 5"/>
          <p:cNvSpPr>
            <a:spLocks noGrp="1"/>
          </p:cNvSpPr>
          <p:nvPr>
            <p:ph type="sldNum" sz="quarter" idx="12"/>
          </p:nvPr>
        </p:nvSpPr>
        <p:spPr/>
        <p:txBody>
          <a:bodyPr/>
          <a:lstStyle/>
          <a:p>
            <a:pPr>
              <a:defRPr/>
            </a:pPr>
            <a:r>
              <a:rPr lang="en-US" dirty="0"/>
              <a:t>Slide-</a:t>
            </a:r>
            <a:fld id="{5364909A-3F3E-460A-BC82-B071F2D46A2C}" type="slidenum">
              <a:rPr lang="en-US" smtClean="0"/>
              <a:pPr>
                <a:defRPr/>
              </a:pPr>
              <a:t>24</a:t>
            </a:fld>
            <a:r>
              <a:rPr lang="en-US" dirty="0"/>
              <a:t>/1024</a:t>
            </a:r>
          </a:p>
        </p:txBody>
      </p:sp>
      <p:sp>
        <p:nvSpPr>
          <p:cNvPr id="4" name="Date Placeholder 3"/>
          <p:cNvSpPr>
            <a:spLocks noGrp="1"/>
          </p:cNvSpPr>
          <p:nvPr>
            <p:ph type="dt" sz="half" idx="10"/>
          </p:nvPr>
        </p:nvSpPr>
        <p:spPr/>
        <p:txBody>
          <a:bodyPr/>
          <a:lstStyle/>
          <a:p>
            <a:pPr>
              <a:defRPr/>
            </a:pPr>
            <a:r>
              <a:rPr lang="en-US"/>
              <a:t>11/3/2025</a:t>
            </a:r>
          </a:p>
        </p:txBody>
      </p:sp>
    </p:spTree>
    <p:extLst>
      <p:ext uri="{BB962C8B-B14F-4D97-AF65-F5344CB8AC3E}">
        <p14:creationId xmlns:p14="http://schemas.microsoft.com/office/powerpoint/2010/main" val="366144013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15356-55E5-BCCB-1953-B711209EC6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D02220-349C-FB3A-C90F-16143A127DAA}"/>
              </a:ext>
            </a:extLst>
          </p:cNvPr>
          <p:cNvSpPr>
            <a:spLocks noGrp="1"/>
          </p:cNvSpPr>
          <p:nvPr>
            <p:ph type="title"/>
          </p:nvPr>
        </p:nvSpPr>
        <p:spPr/>
        <p:txBody>
          <a:bodyPr/>
          <a:lstStyle/>
          <a:p>
            <a:r>
              <a:rPr lang="en-US" dirty="0"/>
              <a:t>Why “Fractional Calculus”?</a:t>
            </a:r>
          </a:p>
        </p:txBody>
      </p:sp>
      <p:sp>
        <p:nvSpPr>
          <p:cNvPr id="3" name="Content Placeholder 2">
            <a:extLst>
              <a:ext uri="{FF2B5EF4-FFF2-40B4-BE49-F238E27FC236}">
                <a16:creationId xmlns:a16="http://schemas.microsoft.com/office/drawing/2014/main" id="{C9037E32-4BB1-8B93-F9D6-7B335BA807FA}"/>
              </a:ext>
            </a:extLst>
          </p:cNvPr>
          <p:cNvSpPr>
            <a:spLocks noGrp="1"/>
          </p:cNvSpPr>
          <p:nvPr>
            <p:ph idx="1"/>
          </p:nvPr>
        </p:nvSpPr>
        <p:spPr/>
        <p:txBody>
          <a:bodyPr/>
          <a:lstStyle/>
          <a:p>
            <a:r>
              <a:rPr lang="en-US" sz="3200" dirty="0">
                <a:effectLst/>
                <a:highlight>
                  <a:srgbClr val="FFFF00"/>
                </a:highlight>
                <a:ea typeface="SimSun" panose="02010600030101010101" pitchFamily="2" charset="-122"/>
                <a:cs typeface="Times New Roman" panose="02020603050405020304" pitchFamily="18" charset="0"/>
              </a:rPr>
              <a:t>better understand complex systems, </a:t>
            </a:r>
          </a:p>
          <a:p>
            <a:r>
              <a:rPr lang="en-US" sz="3200" dirty="0">
                <a:effectLst/>
                <a:highlight>
                  <a:srgbClr val="FFFF00"/>
                </a:highlight>
                <a:ea typeface="SimSun" panose="02010600030101010101" pitchFamily="2" charset="-122"/>
                <a:cs typeface="Times New Roman" panose="02020603050405020304" pitchFamily="18" charset="0"/>
              </a:rPr>
              <a:t>better process complex signals, </a:t>
            </a:r>
          </a:p>
          <a:p>
            <a:r>
              <a:rPr lang="en-US" sz="3200" dirty="0">
                <a:effectLst/>
                <a:highlight>
                  <a:srgbClr val="FFFF00"/>
                </a:highlight>
                <a:ea typeface="SimSun" panose="02010600030101010101" pitchFamily="2" charset="-122"/>
                <a:cs typeface="Times New Roman" panose="02020603050405020304" pitchFamily="18" charset="0"/>
              </a:rPr>
              <a:t>better control complex systems, </a:t>
            </a:r>
          </a:p>
          <a:p>
            <a:r>
              <a:rPr lang="en-US" sz="3200" dirty="0">
                <a:effectLst/>
                <a:highlight>
                  <a:srgbClr val="FFFF00"/>
                </a:highlight>
                <a:ea typeface="SimSun" panose="02010600030101010101" pitchFamily="2" charset="-122"/>
                <a:cs typeface="Times New Roman" panose="02020603050405020304" pitchFamily="18" charset="0"/>
              </a:rPr>
              <a:t>better perform </a:t>
            </a:r>
            <a:r>
              <a:rPr lang="en-US" sz="3200" b="1" dirty="0">
                <a:solidFill>
                  <a:srgbClr val="FF0000"/>
                </a:solidFill>
                <a:effectLst/>
                <a:highlight>
                  <a:srgbClr val="FFFF00"/>
                </a:highlight>
                <a:ea typeface="SimSun" panose="02010600030101010101" pitchFamily="2" charset="-122"/>
                <a:cs typeface="Times New Roman" panose="02020603050405020304" pitchFamily="18" charset="0"/>
              </a:rPr>
              <a:t>optimizations</a:t>
            </a:r>
            <a:r>
              <a:rPr lang="en-US" sz="3200" dirty="0">
                <a:effectLst/>
                <a:highlight>
                  <a:srgbClr val="FFFF00"/>
                </a:highlight>
                <a:ea typeface="SimSun" panose="02010600030101010101" pitchFamily="2" charset="-122"/>
                <a:cs typeface="Times New Roman" panose="02020603050405020304" pitchFamily="18" charset="0"/>
              </a:rPr>
              <a:t>, </a:t>
            </a:r>
          </a:p>
          <a:p>
            <a:r>
              <a:rPr lang="en-US" sz="3200" dirty="0">
                <a:effectLst/>
                <a:highlight>
                  <a:srgbClr val="FFFF00"/>
                </a:highlight>
                <a:ea typeface="SimSun" panose="02010600030101010101" pitchFamily="2" charset="-122"/>
                <a:cs typeface="Times New Roman" panose="02020603050405020304" pitchFamily="18" charset="0"/>
              </a:rPr>
              <a:t>better enable creativity …</a:t>
            </a:r>
          </a:p>
          <a:p>
            <a:endParaRPr lang="en-US" dirty="0">
              <a:highlight>
                <a:srgbClr val="FFFF00"/>
              </a:highlight>
              <a:ea typeface="SimSun" panose="02010600030101010101" pitchFamily="2" charset="-122"/>
              <a:cs typeface="Times New Roman" panose="02020603050405020304" pitchFamily="18" charset="0"/>
            </a:endParaRPr>
          </a:p>
          <a:p>
            <a:r>
              <a:rPr lang="en-US" dirty="0">
                <a:highlight>
                  <a:srgbClr val="FFFF00"/>
                </a:highlight>
                <a:ea typeface="SimSun" panose="02010600030101010101" pitchFamily="2" charset="-122"/>
                <a:cs typeface="Times New Roman" panose="02020603050405020304" pitchFamily="18" charset="0"/>
              </a:rPr>
              <a:t>Better </a:t>
            </a:r>
            <a:r>
              <a:rPr lang="en-US" b="1" dirty="0">
                <a:solidFill>
                  <a:srgbClr val="FF0000"/>
                </a:solidFill>
                <a:highlight>
                  <a:srgbClr val="FFFF00"/>
                </a:highlight>
                <a:ea typeface="SimSun" panose="02010600030101010101" pitchFamily="2" charset="-122"/>
                <a:cs typeface="Times New Roman" panose="02020603050405020304" pitchFamily="18" charset="0"/>
              </a:rPr>
              <a:t>perform big data and machine learning</a:t>
            </a:r>
            <a:endParaRPr lang="en-US" b="1" dirty="0">
              <a:solidFill>
                <a:srgbClr val="FF0000"/>
              </a:solidFill>
            </a:endParaRPr>
          </a:p>
        </p:txBody>
      </p:sp>
      <p:sp>
        <p:nvSpPr>
          <p:cNvPr id="4" name="Date Placeholder 3">
            <a:extLst>
              <a:ext uri="{FF2B5EF4-FFF2-40B4-BE49-F238E27FC236}">
                <a16:creationId xmlns:a16="http://schemas.microsoft.com/office/drawing/2014/main" id="{D91DE143-24A0-9E21-3749-AEBEA7967581}"/>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CDAD7CB7-C539-2F61-10A6-136A11C1143D}"/>
              </a:ext>
            </a:extLst>
          </p:cNvPr>
          <p:cNvSpPr>
            <a:spLocks noGrp="1"/>
          </p:cNvSpPr>
          <p:nvPr>
            <p:ph type="ftr" sz="quarter" idx="11"/>
          </p:nvPr>
        </p:nvSpPr>
        <p:spPr>
          <a:xfrm>
            <a:off x="1691681" y="6524625"/>
            <a:ext cx="6912768" cy="333375"/>
          </a:xfrm>
        </p:spPr>
        <p:txBody>
          <a:bodyPr/>
          <a:lstStyle/>
          <a:p>
            <a:pPr>
              <a:defRPr/>
            </a:pPr>
            <a:r>
              <a:rPr lang="en-US" altLang="zh-CN"/>
              <a:t>Int. Conference on Next-Generation AI &amp; Machine Learning (Nxt AI)</a:t>
            </a:r>
            <a:endParaRPr lang="en-US" dirty="0"/>
          </a:p>
        </p:txBody>
      </p:sp>
      <p:sp>
        <p:nvSpPr>
          <p:cNvPr id="6" name="Slide Number Placeholder 5">
            <a:extLst>
              <a:ext uri="{FF2B5EF4-FFF2-40B4-BE49-F238E27FC236}">
                <a16:creationId xmlns:a16="http://schemas.microsoft.com/office/drawing/2014/main" id="{9C836A57-F804-E2AD-AB40-758EA7B5FA4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25</a:t>
            </a:fld>
            <a:r>
              <a:rPr lang="en-US"/>
              <a:t>/1024</a:t>
            </a:r>
          </a:p>
        </p:txBody>
      </p:sp>
    </p:spTree>
    <p:extLst>
      <p:ext uri="{BB962C8B-B14F-4D97-AF65-F5344CB8AC3E}">
        <p14:creationId xmlns:p14="http://schemas.microsoft.com/office/powerpoint/2010/main" val="121249551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736F7-7093-9446-6B90-CA3535797F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A0AFD9-7504-D702-584D-867E1E859A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9129C5-2340-30FA-6FCB-4A5DAB2EAFBC}"/>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31F6CEFB-E299-3C22-4938-D6D2C8A79F9A}"/>
              </a:ext>
            </a:extLst>
          </p:cNvPr>
          <p:cNvSpPr>
            <a:spLocks noGrp="1"/>
          </p:cNvSpPr>
          <p:nvPr>
            <p:ph type="dt" sz="half" idx="10"/>
          </p:nvPr>
        </p:nvSpPr>
        <p:spPr/>
        <p:txBody>
          <a:bodyPr/>
          <a:lstStyle/>
          <a:p>
            <a:pPr>
              <a:defRPr/>
            </a:pPr>
            <a:r>
              <a:rPr lang="en-US"/>
              <a:t>11/3/2025</a:t>
            </a:r>
            <a:endParaRPr lang="en-US" dirty="0"/>
          </a:p>
        </p:txBody>
      </p:sp>
      <p:sp>
        <p:nvSpPr>
          <p:cNvPr id="5" name="Footer Placeholder 4">
            <a:extLst>
              <a:ext uri="{FF2B5EF4-FFF2-40B4-BE49-F238E27FC236}">
                <a16:creationId xmlns:a16="http://schemas.microsoft.com/office/drawing/2014/main" id="{168752C8-CE4A-28B3-4484-B01B82676B42}"/>
              </a:ext>
            </a:extLst>
          </p:cNvPr>
          <p:cNvSpPr>
            <a:spLocks noGrp="1"/>
          </p:cNvSpPr>
          <p:nvPr>
            <p:ph type="ftr" sz="quarter" idx="11"/>
          </p:nvPr>
        </p:nvSpPr>
        <p:spPr>
          <a:xfrm>
            <a:off x="1908175" y="6524625"/>
            <a:ext cx="6912297" cy="333375"/>
          </a:xfrm>
        </p:spPr>
        <p:txBody>
          <a:bodyPr/>
          <a:lstStyle/>
          <a:p>
            <a:r>
              <a:rPr lang="en-US" altLang="zh-CN"/>
              <a:t>Int. Conference on Next-Generation AI &amp; Machine Learning (Nxt AI)</a:t>
            </a:r>
            <a:endParaRPr lang="en-US" dirty="0"/>
          </a:p>
        </p:txBody>
      </p:sp>
      <p:sp>
        <p:nvSpPr>
          <p:cNvPr id="6" name="Slide Number Placeholder 5">
            <a:extLst>
              <a:ext uri="{FF2B5EF4-FFF2-40B4-BE49-F238E27FC236}">
                <a16:creationId xmlns:a16="http://schemas.microsoft.com/office/drawing/2014/main" id="{4FB2D6F4-9A99-402A-CCB1-53CED3E80151}"/>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26</a:t>
            </a:fld>
            <a:r>
              <a:rPr lang="en-US"/>
              <a:t>/1024</a:t>
            </a:r>
            <a:endParaRPr lang="en-US" dirty="0"/>
          </a:p>
        </p:txBody>
      </p:sp>
      <p:pic>
        <p:nvPicPr>
          <p:cNvPr id="8" name="Picture 7">
            <a:extLst>
              <a:ext uri="{FF2B5EF4-FFF2-40B4-BE49-F238E27FC236}">
                <a16:creationId xmlns:a16="http://schemas.microsoft.com/office/drawing/2014/main" id="{B2C2D9A7-8608-2FF2-3AA7-8745313E64E9}"/>
              </a:ext>
            </a:extLst>
          </p:cNvPr>
          <p:cNvPicPr>
            <a:picLocks noChangeAspect="1"/>
          </p:cNvPicPr>
          <p:nvPr/>
        </p:nvPicPr>
        <p:blipFill>
          <a:blip r:embed="rId2"/>
          <a:stretch>
            <a:fillRect/>
          </a:stretch>
        </p:blipFill>
        <p:spPr>
          <a:xfrm>
            <a:off x="-72231" y="-3175"/>
            <a:ext cx="9144000" cy="6096000"/>
          </a:xfrm>
          <a:prstGeom prst="rect">
            <a:avLst/>
          </a:prstGeom>
        </p:spPr>
      </p:pic>
      <p:sp>
        <p:nvSpPr>
          <p:cNvPr id="10" name="TextBox 9">
            <a:extLst>
              <a:ext uri="{FF2B5EF4-FFF2-40B4-BE49-F238E27FC236}">
                <a16:creationId xmlns:a16="http://schemas.microsoft.com/office/drawing/2014/main" id="{62176215-D22B-CCF2-F05A-E8324634C1FF}"/>
              </a:ext>
            </a:extLst>
          </p:cNvPr>
          <p:cNvSpPr txBox="1"/>
          <p:nvPr/>
        </p:nvSpPr>
        <p:spPr>
          <a:xfrm>
            <a:off x="1236846" y="6042174"/>
            <a:ext cx="6525846" cy="461665"/>
          </a:xfrm>
          <a:prstGeom prst="rect">
            <a:avLst/>
          </a:prstGeom>
          <a:noFill/>
        </p:spPr>
        <p:txBody>
          <a:bodyPr wrap="square">
            <a:spAutoFit/>
          </a:bodyPr>
          <a:lstStyle/>
          <a:p>
            <a:r>
              <a:rPr lang="en-US" dirty="0"/>
              <a:t>https://www.newton.ac.uk/event/tml/</a:t>
            </a:r>
          </a:p>
        </p:txBody>
      </p:sp>
    </p:spTree>
    <p:extLst>
      <p:ext uri="{BB962C8B-B14F-4D97-AF65-F5344CB8AC3E}">
        <p14:creationId xmlns:p14="http://schemas.microsoft.com/office/powerpoint/2010/main" val="74154394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934A1-8363-39CD-F347-8FAFD7EC91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B639DA-0370-D0A8-F316-488FE8C4EF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E441BB-3065-CF4C-4BA7-E056B47DF98D}"/>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38D2804C-3505-F5B1-04CA-04670006EF7F}"/>
              </a:ext>
            </a:extLst>
          </p:cNvPr>
          <p:cNvSpPr>
            <a:spLocks noGrp="1"/>
          </p:cNvSpPr>
          <p:nvPr>
            <p:ph type="dt" sz="half" idx="10"/>
          </p:nvPr>
        </p:nvSpPr>
        <p:spPr/>
        <p:txBody>
          <a:bodyPr/>
          <a:lstStyle/>
          <a:p>
            <a:pPr>
              <a:defRPr/>
            </a:pPr>
            <a:r>
              <a:rPr lang="en-US"/>
              <a:t>11/3/2025</a:t>
            </a:r>
            <a:endParaRPr lang="en-US" dirty="0"/>
          </a:p>
        </p:txBody>
      </p:sp>
      <p:sp>
        <p:nvSpPr>
          <p:cNvPr id="5" name="Footer Placeholder 4">
            <a:extLst>
              <a:ext uri="{FF2B5EF4-FFF2-40B4-BE49-F238E27FC236}">
                <a16:creationId xmlns:a16="http://schemas.microsoft.com/office/drawing/2014/main" id="{7733AA04-D783-DB67-1085-F0766B67B44A}"/>
              </a:ext>
            </a:extLst>
          </p:cNvPr>
          <p:cNvSpPr>
            <a:spLocks noGrp="1"/>
          </p:cNvSpPr>
          <p:nvPr>
            <p:ph type="ftr" sz="quarter" idx="11"/>
          </p:nvPr>
        </p:nvSpPr>
        <p:spPr>
          <a:xfrm>
            <a:off x="1908175" y="6524625"/>
            <a:ext cx="7056438" cy="360362"/>
          </a:xfrm>
        </p:spPr>
        <p:txBody>
          <a:bodyPr/>
          <a:lstStyle/>
          <a:p>
            <a:r>
              <a:rPr lang="en-US" altLang="zh-CN"/>
              <a:t>Int. Conference on Next-Generation AI &amp; Machine Learning (Nxt AI)</a:t>
            </a:r>
            <a:endParaRPr lang="en-US" dirty="0"/>
          </a:p>
        </p:txBody>
      </p:sp>
      <p:sp>
        <p:nvSpPr>
          <p:cNvPr id="6" name="Slide Number Placeholder 5">
            <a:extLst>
              <a:ext uri="{FF2B5EF4-FFF2-40B4-BE49-F238E27FC236}">
                <a16:creationId xmlns:a16="http://schemas.microsoft.com/office/drawing/2014/main" id="{5724C99D-EE94-8090-C3EB-5D4536DDD5D9}"/>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27</a:t>
            </a:fld>
            <a:r>
              <a:rPr lang="en-US"/>
              <a:t>/1024</a:t>
            </a:r>
            <a:endParaRPr lang="en-US" dirty="0"/>
          </a:p>
        </p:txBody>
      </p:sp>
      <p:sp>
        <p:nvSpPr>
          <p:cNvPr id="8" name="TextBox 7">
            <a:extLst>
              <a:ext uri="{FF2B5EF4-FFF2-40B4-BE49-F238E27FC236}">
                <a16:creationId xmlns:a16="http://schemas.microsoft.com/office/drawing/2014/main" id="{B5C7BBA3-9181-5E9C-07C0-F633A3FCBCED}"/>
              </a:ext>
            </a:extLst>
          </p:cNvPr>
          <p:cNvSpPr txBox="1"/>
          <p:nvPr/>
        </p:nvSpPr>
        <p:spPr>
          <a:xfrm>
            <a:off x="611560" y="6207422"/>
            <a:ext cx="5877774" cy="461665"/>
          </a:xfrm>
          <a:prstGeom prst="rect">
            <a:avLst/>
          </a:prstGeom>
          <a:noFill/>
        </p:spPr>
        <p:txBody>
          <a:bodyPr wrap="square">
            <a:spAutoFit/>
          </a:bodyPr>
          <a:lstStyle/>
          <a:p>
            <a:r>
              <a:rPr lang="en-US" dirty="0"/>
              <a:t>https://indico.ectstar.eu/event/206/</a:t>
            </a:r>
          </a:p>
        </p:txBody>
      </p:sp>
      <p:pic>
        <p:nvPicPr>
          <p:cNvPr id="10" name="Picture 9">
            <a:extLst>
              <a:ext uri="{FF2B5EF4-FFF2-40B4-BE49-F238E27FC236}">
                <a16:creationId xmlns:a16="http://schemas.microsoft.com/office/drawing/2014/main" id="{DED7F3D8-FF26-94CC-FA9F-A5869BC2350A}"/>
              </a:ext>
            </a:extLst>
          </p:cNvPr>
          <p:cNvPicPr>
            <a:picLocks noChangeAspect="1"/>
          </p:cNvPicPr>
          <p:nvPr/>
        </p:nvPicPr>
        <p:blipFill>
          <a:blip r:embed="rId2"/>
          <a:stretch>
            <a:fillRect/>
          </a:stretch>
        </p:blipFill>
        <p:spPr>
          <a:xfrm>
            <a:off x="14168" y="0"/>
            <a:ext cx="9144000" cy="6096000"/>
          </a:xfrm>
          <a:prstGeom prst="rect">
            <a:avLst/>
          </a:prstGeom>
        </p:spPr>
      </p:pic>
    </p:spTree>
    <p:extLst>
      <p:ext uri="{BB962C8B-B14F-4D97-AF65-F5344CB8AC3E}">
        <p14:creationId xmlns:p14="http://schemas.microsoft.com/office/powerpoint/2010/main" val="320045774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46119-9A6F-2FAB-FED8-D60E79687CCE}"/>
            </a:ext>
          </a:extLst>
        </p:cNvPr>
        <p:cNvGrpSpPr/>
        <p:nvPr/>
      </p:nvGrpSpPr>
      <p:grpSpPr>
        <a:xfrm>
          <a:off x="0" y="0"/>
          <a:ext cx="0" cy="0"/>
          <a:chOff x="0" y="0"/>
          <a:chExt cx="0" cy="0"/>
        </a:xfrm>
      </p:grpSpPr>
      <p:sp>
        <p:nvSpPr>
          <p:cNvPr id="2051" name="Rectangle 3">
            <a:extLst>
              <a:ext uri="{FF2B5EF4-FFF2-40B4-BE49-F238E27FC236}">
                <a16:creationId xmlns:a16="http://schemas.microsoft.com/office/drawing/2014/main" id="{97C472F7-BE88-63FA-21E6-FA8DEC8272E4}"/>
              </a:ext>
            </a:extLst>
          </p:cNvPr>
          <p:cNvSpPr>
            <a:spLocks noGrp="1" noChangeArrowheads="1"/>
          </p:cNvSpPr>
          <p:nvPr>
            <p:ph type="subTitle" idx="1"/>
          </p:nvPr>
        </p:nvSpPr>
        <p:spPr>
          <a:xfrm>
            <a:off x="-25168" y="3284984"/>
            <a:ext cx="9144000" cy="2232247"/>
          </a:xfrm>
        </p:spPr>
        <p:txBody>
          <a:bodyPr/>
          <a:lstStyle/>
          <a:p>
            <a:pPr eaLnBrk="1" hangingPunct="1">
              <a:lnSpc>
                <a:spcPct val="90000"/>
              </a:lnSpc>
            </a:pPr>
            <a:r>
              <a:rPr lang="en-US" sz="2400" dirty="0"/>
              <a:t>YangQuan Chen, Ph.D., Director, </a:t>
            </a:r>
          </a:p>
          <a:p>
            <a:pPr eaLnBrk="1" hangingPunct="1">
              <a:lnSpc>
                <a:spcPct val="90000"/>
              </a:lnSpc>
            </a:pPr>
            <a:r>
              <a:rPr lang="en-US" sz="2400" b="1" cap="all" spc="-150" dirty="0">
                <a:solidFill>
                  <a:srgbClr val="00FF00"/>
                </a:solidFill>
                <a:effectLst>
                  <a:outerShdw blurRad="38100" dist="38100" dir="2700000" algn="tl">
                    <a:srgbClr val="000000">
                      <a:alpha val="43137"/>
                    </a:srgbClr>
                  </a:outerShdw>
                </a:effectLst>
                <a:latin typeface="Belgium" pitchFamily="82" charset="0"/>
              </a:rPr>
              <a:t>MESA </a:t>
            </a:r>
            <a:r>
              <a:rPr lang="en-US" sz="2400" b="1" dirty="0"/>
              <a:t>(Mechatronics, Embedded Systems and Automation)</a:t>
            </a:r>
            <a:r>
              <a:rPr lang="en-US" sz="2400" b="1" cap="all" spc="-150" dirty="0">
                <a:solidFill>
                  <a:srgbClr val="00FF00"/>
                </a:solidFill>
                <a:effectLst>
                  <a:outerShdw blurRad="38100" dist="38100" dir="2700000" algn="tl">
                    <a:srgbClr val="000000">
                      <a:alpha val="43137"/>
                    </a:srgbClr>
                  </a:outerShdw>
                </a:effectLst>
                <a:latin typeface="Belgium" pitchFamily="82" charset="0"/>
              </a:rPr>
              <a:t>Lab</a:t>
            </a:r>
            <a:endParaRPr lang="en-US" sz="2400" b="1" spc="300" dirty="0">
              <a:solidFill>
                <a:srgbClr val="00FF00"/>
              </a:solidFill>
              <a:latin typeface="Mistral" pitchFamily="66" charset="0"/>
            </a:endParaRPr>
          </a:p>
          <a:p>
            <a:pPr eaLnBrk="1" hangingPunct="1">
              <a:lnSpc>
                <a:spcPct val="90000"/>
              </a:lnSpc>
            </a:pPr>
            <a:r>
              <a:rPr lang="en-US" sz="2400" b="1" dirty="0"/>
              <a:t>ME/EECS/SNRI/HSRI/CITRIS, School of Engineering,</a:t>
            </a:r>
          </a:p>
          <a:p>
            <a:pPr eaLnBrk="1" hangingPunct="1">
              <a:lnSpc>
                <a:spcPct val="90000"/>
              </a:lnSpc>
            </a:pPr>
            <a:r>
              <a:rPr lang="en-US" sz="2400" b="1" dirty="0"/>
              <a:t>University of California, Merced</a:t>
            </a:r>
            <a:endParaRPr lang="en-US" sz="2400" dirty="0"/>
          </a:p>
          <a:p>
            <a:pPr eaLnBrk="1" hangingPunct="1">
              <a:lnSpc>
                <a:spcPct val="90000"/>
              </a:lnSpc>
            </a:pPr>
            <a:r>
              <a:rPr lang="en-US" sz="2400" b="1" dirty="0"/>
              <a:t>E</a:t>
            </a:r>
            <a:r>
              <a:rPr lang="en-US" sz="2400" dirty="0"/>
              <a:t>: </a:t>
            </a:r>
            <a:r>
              <a:rPr lang="en-US" sz="2400" dirty="0">
                <a:latin typeface="Garamond" pitchFamily="18" charset="0"/>
              </a:rPr>
              <a:t>yqchen@ieee.org</a:t>
            </a:r>
            <a:r>
              <a:rPr lang="en-US" sz="2400" dirty="0"/>
              <a:t>; </a:t>
            </a:r>
            <a:r>
              <a:rPr lang="en-US" sz="2400" i="1" dirty="0"/>
              <a:t>or</a:t>
            </a:r>
            <a:r>
              <a:rPr lang="en-US" sz="2400" dirty="0"/>
              <a:t>, yangquan.chen@ucmerced.edu</a:t>
            </a:r>
          </a:p>
          <a:p>
            <a:pPr eaLnBrk="1" hangingPunct="1">
              <a:lnSpc>
                <a:spcPct val="90000"/>
              </a:lnSpc>
            </a:pPr>
            <a:r>
              <a:rPr lang="en-US" sz="2400" b="1" dirty="0"/>
              <a:t>T</a:t>
            </a:r>
            <a:r>
              <a:rPr lang="en-US" sz="2400" dirty="0"/>
              <a:t>: (</a:t>
            </a:r>
            <a:r>
              <a:rPr lang="en-US" sz="2400" dirty="0">
                <a:sym typeface="Wingdings" pitchFamily="2" charset="2"/>
              </a:rPr>
              <a:t>209)228-4672; </a:t>
            </a:r>
            <a:r>
              <a:rPr lang="en-US" sz="2400" b="1" dirty="0">
                <a:sym typeface="Wingdings" pitchFamily="2" charset="2"/>
              </a:rPr>
              <a:t>O</a:t>
            </a:r>
            <a:r>
              <a:rPr lang="en-US" sz="2400" dirty="0">
                <a:sym typeface="Wingdings" pitchFamily="2" charset="2"/>
              </a:rPr>
              <a:t>: SRE-327; </a:t>
            </a:r>
            <a:r>
              <a:rPr lang="en-US" sz="2400" b="1" dirty="0">
                <a:sym typeface="Wingdings" pitchFamily="2" charset="2"/>
              </a:rPr>
              <a:t>Lab</a:t>
            </a:r>
            <a:r>
              <a:rPr lang="en-US" sz="2400" dirty="0">
                <a:sym typeface="Wingdings" pitchFamily="2" charset="2"/>
              </a:rPr>
              <a:t>: Castle #22 (</a:t>
            </a:r>
            <a:r>
              <a:rPr lang="en-US" sz="2400" b="1" dirty="0">
                <a:sym typeface="Wingdings" pitchFamily="2" charset="2"/>
              </a:rPr>
              <a:t>T</a:t>
            </a:r>
            <a:r>
              <a:rPr lang="en-US" sz="2400" dirty="0">
                <a:sym typeface="Wingdings" pitchFamily="2" charset="2"/>
              </a:rPr>
              <a:t>: 228-4398)</a:t>
            </a:r>
            <a:endParaRPr lang="en-US" sz="1800" b="1" dirty="0"/>
          </a:p>
          <a:p>
            <a:pPr eaLnBrk="1" hangingPunct="1">
              <a:lnSpc>
                <a:spcPct val="90000"/>
              </a:lnSpc>
            </a:pPr>
            <a:endParaRPr lang="en-US" sz="2000" dirty="0"/>
          </a:p>
        </p:txBody>
      </p:sp>
      <p:sp>
        <p:nvSpPr>
          <p:cNvPr id="2052" name="Text Box 4">
            <a:extLst>
              <a:ext uri="{FF2B5EF4-FFF2-40B4-BE49-F238E27FC236}">
                <a16:creationId xmlns:a16="http://schemas.microsoft.com/office/drawing/2014/main" id="{35584367-475D-74A1-698C-EA98FDCEDB8C}"/>
              </a:ext>
            </a:extLst>
          </p:cNvPr>
          <p:cNvSpPr txBox="1">
            <a:spLocks noChangeArrowheads="1"/>
          </p:cNvSpPr>
          <p:nvPr/>
        </p:nvSpPr>
        <p:spPr bwMode="auto">
          <a:xfrm>
            <a:off x="-36512" y="5842337"/>
            <a:ext cx="91455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sz="2000" dirty="0">
                <a:latin typeface="Times New Roman" pitchFamily="18" charset="0"/>
              </a:rPr>
              <a:t>July 9</a:t>
            </a:r>
            <a:r>
              <a:rPr lang="en-US" sz="2000" baseline="30000" dirty="0">
                <a:latin typeface="Times New Roman" pitchFamily="18" charset="0"/>
              </a:rPr>
              <a:t>th</a:t>
            </a:r>
            <a:r>
              <a:rPr lang="en-US" sz="2000" dirty="0">
                <a:latin typeface="Times New Roman" pitchFamily="18" charset="0"/>
              </a:rPr>
              <a:t>, 2024.  Tuesday 1:30pm</a:t>
            </a:r>
          </a:p>
          <a:p>
            <a:pPr algn="ctr"/>
            <a:r>
              <a:rPr lang="en-US" sz="2000" dirty="0">
                <a:latin typeface="Times New Roman" pitchFamily="18" charset="0"/>
              </a:rPr>
              <a:t>In person ICFDA2024 pre-conference tutorial (4 hours) on </a:t>
            </a:r>
            <a:r>
              <a:rPr lang="en-US" sz="2000" b="1" dirty="0">
                <a:latin typeface="Times New Roman" pitchFamily="18" charset="0"/>
              </a:rPr>
              <a:t>Applied Fractional Calculus in Big Data and Machine Learning (AFC4BD+ML)</a:t>
            </a:r>
            <a:endParaRPr lang="en-US" sz="2000" dirty="0">
              <a:latin typeface="Times New Roman" pitchFamily="18" charset="0"/>
            </a:endParaRPr>
          </a:p>
        </p:txBody>
      </p:sp>
      <p:sp>
        <p:nvSpPr>
          <p:cNvPr id="8" name="Rectangle 3">
            <a:extLst>
              <a:ext uri="{FF2B5EF4-FFF2-40B4-BE49-F238E27FC236}">
                <a16:creationId xmlns:a16="http://schemas.microsoft.com/office/drawing/2014/main" id="{42E717C1-AE15-8BC6-93F2-317A84B174B2}"/>
              </a:ext>
            </a:extLst>
          </p:cNvPr>
          <p:cNvSpPr txBox="1">
            <a:spLocks noChangeArrowheads="1"/>
          </p:cNvSpPr>
          <p:nvPr/>
        </p:nvSpPr>
        <p:spPr bwMode="auto">
          <a:xfrm>
            <a:off x="-4629" y="2060848"/>
            <a:ext cx="9144000" cy="110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sz="4000" b="1" dirty="0">
                <a:solidFill>
                  <a:srgbClr val="FF0000"/>
                </a:solidFill>
              </a:rPr>
              <a:t>Applied Fractional Calculus in Big Data and Machine Learning (AFC4BD+ML)</a:t>
            </a:r>
          </a:p>
        </p:txBody>
      </p:sp>
      <p:pic>
        <p:nvPicPr>
          <p:cNvPr id="2" name="Picture 1">
            <a:extLst>
              <a:ext uri="{FF2B5EF4-FFF2-40B4-BE49-F238E27FC236}">
                <a16:creationId xmlns:a16="http://schemas.microsoft.com/office/drawing/2014/main" id="{3DFAEFF7-0E46-AD7C-528F-92F9363FFC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9125" y="672103"/>
            <a:ext cx="5365750" cy="1388745"/>
          </a:xfrm>
          <a:prstGeom prst="rect">
            <a:avLst/>
          </a:prstGeom>
          <a:noFill/>
          <a:ln>
            <a:noFill/>
          </a:ln>
        </p:spPr>
      </p:pic>
      <p:sp>
        <p:nvSpPr>
          <p:cNvPr id="4" name="TextBox 3">
            <a:extLst>
              <a:ext uri="{FF2B5EF4-FFF2-40B4-BE49-F238E27FC236}">
                <a16:creationId xmlns:a16="http://schemas.microsoft.com/office/drawing/2014/main" id="{3998B39D-2D74-6DCF-488C-DB9D147EA651}"/>
              </a:ext>
            </a:extLst>
          </p:cNvPr>
          <p:cNvSpPr txBox="1"/>
          <p:nvPr/>
        </p:nvSpPr>
        <p:spPr>
          <a:xfrm>
            <a:off x="2771800" y="151524"/>
            <a:ext cx="4724400" cy="461665"/>
          </a:xfrm>
          <a:prstGeom prst="rect">
            <a:avLst/>
          </a:prstGeom>
          <a:noFill/>
        </p:spPr>
        <p:txBody>
          <a:bodyPr wrap="square">
            <a:spAutoFit/>
          </a:bodyPr>
          <a:lstStyle/>
          <a:p>
            <a:r>
              <a:rPr lang="en-US" dirty="0"/>
              <a:t>https://youtu.be/WJjeT3UhJdA</a:t>
            </a:r>
          </a:p>
        </p:txBody>
      </p:sp>
    </p:spTree>
    <p:extLst>
      <p:ext uri="{BB962C8B-B14F-4D97-AF65-F5344CB8AC3E}">
        <p14:creationId xmlns:p14="http://schemas.microsoft.com/office/powerpoint/2010/main" val="3077104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6E901-A617-40F9-44B0-F9D07473A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B814C-EF2B-F30B-6F92-AF78DE547FA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572FBC0-FA89-BA7E-E00D-DF26CCF2579F}"/>
              </a:ext>
            </a:extLst>
          </p:cNvPr>
          <p:cNvSpPr>
            <a:spLocks noGrp="1"/>
          </p:cNvSpPr>
          <p:nvPr>
            <p:ph idx="1"/>
          </p:nvPr>
        </p:nvSpPr>
        <p:spPr/>
        <p:txBody>
          <a:bodyPr/>
          <a:lstStyle/>
          <a:p>
            <a:r>
              <a:rPr lang="en-US" dirty="0"/>
              <a:t>Smarter, no smartest</a:t>
            </a:r>
          </a:p>
          <a:p>
            <a:r>
              <a:rPr lang="en-US" dirty="0"/>
              <a:t>PIML but also CIML (complexity-informed)</a:t>
            </a:r>
          </a:p>
          <a:p>
            <a:r>
              <a:rPr lang="en-US" dirty="0"/>
              <a:t>Fractal and fractional calculi: what and why?</a:t>
            </a:r>
          </a:p>
          <a:p>
            <a:r>
              <a:rPr lang="en-US" b="1" dirty="0">
                <a:solidFill>
                  <a:srgbClr val="FF0000"/>
                </a:solidFill>
              </a:rPr>
              <a:t>The science of roughness for machine learning</a:t>
            </a:r>
          </a:p>
          <a:p>
            <a:r>
              <a:rPr lang="en-US" dirty="0"/>
              <a:t>Rich Opportunities</a:t>
            </a:r>
          </a:p>
        </p:txBody>
      </p:sp>
      <p:sp>
        <p:nvSpPr>
          <p:cNvPr id="4" name="Date Placeholder 3">
            <a:extLst>
              <a:ext uri="{FF2B5EF4-FFF2-40B4-BE49-F238E27FC236}">
                <a16:creationId xmlns:a16="http://schemas.microsoft.com/office/drawing/2014/main" id="{6EBA3D41-1BE2-CE56-0DA6-E65339D8E5D6}"/>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5FE6FE1C-D4B1-1A8C-24D0-D6B09294A559}"/>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FFCAF6B0-1264-7B49-850E-DE254140A7B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29</a:t>
            </a:fld>
            <a:r>
              <a:rPr lang="en-US"/>
              <a:t>/1024</a:t>
            </a:r>
          </a:p>
        </p:txBody>
      </p:sp>
    </p:spTree>
    <p:extLst>
      <p:ext uri="{BB962C8B-B14F-4D97-AF65-F5344CB8AC3E}">
        <p14:creationId xmlns:p14="http://schemas.microsoft.com/office/powerpoint/2010/main" val="55979792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A485-EB44-898A-3C32-0A8D7213133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1F1871B-4152-C6AD-4321-24DF05DA432B}"/>
              </a:ext>
            </a:extLst>
          </p:cNvPr>
          <p:cNvSpPr>
            <a:spLocks noGrp="1"/>
          </p:cNvSpPr>
          <p:nvPr>
            <p:ph idx="1"/>
          </p:nvPr>
        </p:nvSpPr>
        <p:spPr/>
        <p:txBody>
          <a:bodyPr/>
          <a:lstStyle/>
          <a:p>
            <a:r>
              <a:rPr lang="en-US" b="1" dirty="0">
                <a:solidFill>
                  <a:srgbClr val="FF0000"/>
                </a:solidFill>
              </a:rPr>
              <a:t>Smarter, no smartest</a:t>
            </a:r>
          </a:p>
          <a:p>
            <a:r>
              <a:rPr lang="en-US" dirty="0"/>
              <a:t>PIML but also CIML (complexity-informed)</a:t>
            </a:r>
          </a:p>
          <a:p>
            <a:r>
              <a:rPr lang="en-US" dirty="0"/>
              <a:t>Fractal and fractional calculi: what and why?</a:t>
            </a:r>
          </a:p>
          <a:p>
            <a:r>
              <a:rPr lang="en-US" dirty="0"/>
              <a:t>The science of roughness for machine learning</a:t>
            </a:r>
          </a:p>
          <a:p>
            <a:r>
              <a:rPr lang="en-US" dirty="0"/>
              <a:t>Rich Opportunities</a:t>
            </a:r>
          </a:p>
        </p:txBody>
      </p:sp>
      <p:sp>
        <p:nvSpPr>
          <p:cNvPr id="4" name="Date Placeholder 3">
            <a:extLst>
              <a:ext uri="{FF2B5EF4-FFF2-40B4-BE49-F238E27FC236}">
                <a16:creationId xmlns:a16="http://schemas.microsoft.com/office/drawing/2014/main" id="{C5EBEA7F-451A-460C-4F27-152AEA4C8F42}"/>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B19D873B-C42A-4B5F-FAA7-5241A98DE3BB}"/>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FC64CFA3-CFD1-6024-7E94-941DBC74B472}"/>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a:t>
            </a:fld>
            <a:r>
              <a:rPr lang="en-US"/>
              <a:t>/1024</a:t>
            </a:r>
          </a:p>
        </p:txBody>
      </p:sp>
    </p:spTree>
    <p:extLst>
      <p:ext uri="{BB962C8B-B14F-4D97-AF65-F5344CB8AC3E}">
        <p14:creationId xmlns:p14="http://schemas.microsoft.com/office/powerpoint/2010/main" val="28228253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A6DA-12E8-4698-814C-5DA50E9C5A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9C2785-8593-D35E-0052-095211ECCC1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A4CF6EF-8AAC-CA25-B890-D836C61AF4D6}"/>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7CFC733F-BED2-2E2D-7377-9C7A1D641420}"/>
              </a:ext>
            </a:extLst>
          </p:cNvPr>
          <p:cNvSpPr>
            <a:spLocks noGrp="1"/>
          </p:cNvSpPr>
          <p:nvPr>
            <p:ph type="ftr" sz="quarter" idx="11"/>
          </p:nvPr>
        </p:nvSpPr>
        <p:spPr/>
        <p:txBody>
          <a:bodyPr/>
          <a:lstStyle/>
          <a:p>
            <a:pPr>
              <a:defRPr/>
            </a:pPr>
            <a:r>
              <a:rPr lang="en-US"/>
              <a:t>Int. Conference on Next-Generation AI &amp; Machine Learning (Nxt AI)</a:t>
            </a:r>
          </a:p>
        </p:txBody>
      </p:sp>
      <p:sp>
        <p:nvSpPr>
          <p:cNvPr id="6" name="Slide Number Placeholder 5">
            <a:extLst>
              <a:ext uri="{FF2B5EF4-FFF2-40B4-BE49-F238E27FC236}">
                <a16:creationId xmlns:a16="http://schemas.microsoft.com/office/drawing/2014/main" id="{18EDCBDC-AE8E-EE9A-25EC-B0CD0874DB0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30</a:t>
            </a:fld>
            <a:r>
              <a:rPr lang="en-US"/>
              <a:t>/1024</a:t>
            </a:r>
          </a:p>
        </p:txBody>
      </p:sp>
      <p:pic>
        <p:nvPicPr>
          <p:cNvPr id="3074" name="Picture 2" descr="Image">
            <a:extLst>
              <a:ext uri="{FF2B5EF4-FFF2-40B4-BE49-F238E27FC236}">
                <a16:creationId xmlns:a16="http://schemas.microsoft.com/office/drawing/2014/main" id="{B15C00C1-9601-DDD9-D298-D0CD75668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619125"/>
            <a:ext cx="8572500" cy="561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2739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23789-E914-4FFB-A8A7-59A7F53553B9}"/>
              </a:ext>
            </a:extLst>
          </p:cNvPr>
          <p:cNvSpPr>
            <a:spLocks noGrp="1"/>
          </p:cNvSpPr>
          <p:nvPr>
            <p:ph type="title"/>
          </p:nvPr>
        </p:nvSpPr>
        <p:spPr/>
        <p:txBody>
          <a:bodyPr/>
          <a:lstStyle/>
          <a:p>
            <a:endParaRPr lang="en-US"/>
          </a:p>
        </p:txBody>
      </p:sp>
      <p:pic>
        <p:nvPicPr>
          <p:cNvPr id="9" name="The Loss landscape _ Loss surface gradient descent _ cost function machine learn">
            <a:hlinkClick r:id="" action="ppaction://media"/>
            <a:extLst>
              <a:ext uri="{FF2B5EF4-FFF2-40B4-BE49-F238E27FC236}">
                <a16:creationId xmlns:a16="http://schemas.microsoft.com/office/drawing/2014/main" id="{87B398F2-12B0-468E-87CD-1C44DED4D37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04478"/>
            <a:ext cx="9108504" cy="5123651"/>
          </a:xfrm>
        </p:spPr>
      </p:pic>
      <p:sp>
        <p:nvSpPr>
          <p:cNvPr id="4" name="Date Placeholder 3">
            <a:extLst>
              <a:ext uri="{FF2B5EF4-FFF2-40B4-BE49-F238E27FC236}">
                <a16:creationId xmlns:a16="http://schemas.microsoft.com/office/drawing/2014/main" id="{5D92AD59-A9E4-4E8B-B1C4-23A1D7A5C542}"/>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3B39881F-E16B-4D68-964A-F108898C6441}"/>
              </a:ext>
            </a:extLst>
          </p:cNvPr>
          <p:cNvSpPr>
            <a:spLocks noGrp="1"/>
          </p:cNvSpPr>
          <p:nvPr>
            <p:ph type="ftr" sz="quarter" idx="11"/>
          </p:nvPr>
        </p:nvSpPr>
        <p:spPr/>
        <p:txBody>
          <a:bodyPr/>
          <a:lstStyle/>
          <a:p>
            <a:pPr>
              <a:defRPr/>
            </a:pPr>
            <a:r>
              <a:rPr lang="en-US"/>
              <a:t>Int. Conference on Next-Generation AI &amp; Machine Learning (Nxt AI)</a:t>
            </a:r>
          </a:p>
        </p:txBody>
      </p:sp>
      <p:sp>
        <p:nvSpPr>
          <p:cNvPr id="6" name="Slide Number Placeholder 5">
            <a:extLst>
              <a:ext uri="{FF2B5EF4-FFF2-40B4-BE49-F238E27FC236}">
                <a16:creationId xmlns:a16="http://schemas.microsoft.com/office/drawing/2014/main" id="{DFA1DA85-CF6E-410D-AE94-D8C70D0A2EE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31</a:t>
            </a:fld>
            <a:r>
              <a:rPr lang="en-US"/>
              <a:t>/1024</a:t>
            </a:r>
          </a:p>
        </p:txBody>
      </p:sp>
      <p:sp>
        <p:nvSpPr>
          <p:cNvPr id="8" name="TextBox 7">
            <a:extLst>
              <a:ext uri="{FF2B5EF4-FFF2-40B4-BE49-F238E27FC236}">
                <a16:creationId xmlns:a16="http://schemas.microsoft.com/office/drawing/2014/main" id="{02E908D7-3204-4754-B153-A773B4F0A460}"/>
              </a:ext>
            </a:extLst>
          </p:cNvPr>
          <p:cNvSpPr txBox="1"/>
          <p:nvPr/>
        </p:nvSpPr>
        <p:spPr>
          <a:xfrm>
            <a:off x="-18479" y="5815439"/>
            <a:ext cx="9036496" cy="830997"/>
          </a:xfrm>
          <a:prstGeom prst="rect">
            <a:avLst/>
          </a:prstGeom>
          <a:noFill/>
        </p:spPr>
        <p:txBody>
          <a:bodyPr wrap="square">
            <a:spAutoFit/>
          </a:bodyPr>
          <a:lstStyle/>
          <a:p>
            <a:r>
              <a:rPr lang="en-US" dirty="0"/>
              <a:t>https://towardsdatascience.com/loss-landscapes-and-the-blessing-of-dimensionality-46685e28e6a4</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60C7098-B427-4382-AF57-C23ABF2D69F5}"/>
                  </a:ext>
                </a:extLst>
              </p14:cNvPr>
              <p14:cNvContentPartPr/>
              <p14:nvPr/>
            </p14:nvContentPartPr>
            <p14:xfrm>
              <a:off x="4517640" y="6166800"/>
              <a:ext cx="1982520" cy="86040"/>
            </p14:xfrm>
          </p:contentPart>
        </mc:Choice>
        <mc:Fallback xmlns="">
          <p:pic>
            <p:nvPicPr>
              <p:cNvPr id="3" name="Ink 2">
                <a:extLst>
                  <a:ext uri="{FF2B5EF4-FFF2-40B4-BE49-F238E27FC236}">
                    <a16:creationId xmlns:a16="http://schemas.microsoft.com/office/drawing/2014/main" id="{360C7098-B427-4382-AF57-C23ABF2D69F5}"/>
                  </a:ext>
                </a:extLst>
              </p:cNvPr>
              <p:cNvPicPr/>
              <p:nvPr/>
            </p:nvPicPr>
            <p:blipFill>
              <a:blip r:embed="rId6"/>
              <a:stretch>
                <a:fillRect/>
              </a:stretch>
            </p:blipFill>
            <p:spPr>
              <a:xfrm>
                <a:off x="4508280" y="6157440"/>
                <a:ext cx="2001240" cy="104760"/>
              </a:xfrm>
              <a:prstGeom prst="rect">
                <a:avLst/>
              </a:prstGeom>
            </p:spPr>
          </p:pic>
        </mc:Fallback>
      </mc:AlternateContent>
    </p:spTree>
    <p:extLst>
      <p:ext uri="{BB962C8B-B14F-4D97-AF65-F5344CB8AC3E}">
        <p14:creationId xmlns:p14="http://schemas.microsoft.com/office/powerpoint/2010/main" val="361732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96B0-DBBF-0F54-D5D9-385300995E80}"/>
              </a:ext>
            </a:extLst>
          </p:cNvPr>
          <p:cNvSpPr>
            <a:spLocks noGrp="1"/>
          </p:cNvSpPr>
          <p:nvPr>
            <p:ph type="title"/>
          </p:nvPr>
        </p:nvSpPr>
        <p:spPr>
          <a:xfrm>
            <a:off x="0" y="765175"/>
            <a:ext cx="9144000" cy="267039"/>
          </a:xfrm>
        </p:spPr>
        <p:txBody>
          <a:bodyPr/>
          <a:lstStyle/>
          <a:p>
            <a:r>
              <a:rPr lang="en-US" dirty="0"/>
              <a:t>Loss landscape</a:t>
            </a:r>
          </a:p>
        </p:txBody>
      </p:sp>
      <p:sp>
        <p:nvSpPr>
          <p:cNvPr id="3" name="Content Placeholder 2">
            <a:extLst>
              <a:ext uri="{FF2B5EF4-FFF2-40B4-BE49-F238E27FC236}">
                <a16:creationId xmlns:a16="http://schemas.microsoft.com/office/drawing/2014/main" id="{5AE4B56B-C981-CA78-90B0-47A46804D905}"/>
              </a:ext>
            </a:extLst>
          </p:cNvPr>
          <p:cNvSpPr>
            <a:spLocks noGrp="1"/>
          </p:cNvSpPr>
          <p:nvPr>
            <p:ph idx="1"/>
          </p:nvPr>
        </p:nvSpPr>
        <p:spPr>
          <a:xfrm>
            <a:off x="107504" y="1360150"/>
            <a:ext cx="9036496" cy="4752974"/>
          </a:xfrm>
        </p:spPr>
        <p:txBody>
          <a:bodyPr/>
          <a:lstStyle/>
          <a:p>
            <a:r>
              <a:rPr lang="en-US" dirty="0"/>
              <a:t>Rough, not smooth </a:t>
            </a:r>
          </a:p>
          <a:p>
            <a:r>
              <a:rPr lang="en-US" dirty="0"/>
              <a:t>Fractal, multi-fractality, </a:t>
            </a:r>
          </a:p>
          <a:p>
            <a:pPr lvl="1"/>
            <a:r>
              <a:rPr lang="en-US" dirty="0"/>
              <a:t>multi-fractionality</a:t>
            </a:r>
          </a:p>
          <a:p>
            <a:r>
              <a:rPr lang="en-US" dirty="0"/>
              <a:t>Randomness</a:t>
            </a:r>
          </a:p>
          <a:p>
            <a:r>
              <a:rPr lang="en-US" dirty="0"/>
              <a:t>Path-dependent (memory, long range dependent)</a:t>
            </a:r>
          </a:p>
          <a:p>
            <a:r>
              <a:rPr lang="en-US" dirty="0"/>
              <a:t>… </a:t>
            </a:r>
            <a:r>
              <a:rPr lang="en-US" i="1" dirty="0"/>
              <a:t>integer order gradient does not make good sense</a:t>
            </a:r>
          </a:p>
          <a:p>
            <a:r>
              <a:rPr lang="en-US" dirty="0"/>
              <a:t>Complex! CIML – complexity-informed ML</a:t>
            </a:r>
          </a:p>
          <a:p>
            <a:pPr marL="0" indent="0">
              <a:buNone/>
            </a:pPr>
            <a:r>
              <a:rPr lang="en-US" dirty="0">
                <a:solidFill>
                  <a:srgbClr val="FF0000"/>
                </a:solidFill>
              </a:rPr>
              <a:t>Should ML algorithms be designed to </a:t>
            </a:r>
            <a:r>
              <a:rPr lang="en-US" dirty="0">
                <a:solidFill>
                  <a:srgbClr val="FF0000"/>
                </a:solidFill>
                <a:highlight>
                  <a:srgbClr val="FFFF00"/>
                </a:highlight>
              </a:rPr>
              <a:t>respect</a:t>
            </a:r>
            <a:r>
              <a:rPr lang="en-US" dirty="0">
                <a:solidFill>
                  <a:srgbClr val="FF0000"/>
                </a:solidFill>
              </a:rPr>
              <a:t> the complexity? – of course. We just started CIML</a:t>
            </a:r>
          </a:p>
        </p:txBody>
      </p:sp>
      <p:sp>
        <p:nvSpPr>
          <p:cNvPr id="4" name="Date Placeholder 3">
            <a:extLst>
              <a:ext uri="{FF2B5EF4-FFF2-40B4-BE49-F238E27FC236}">
                <a16:creationId xmlns:a16="http://schemas.microsoft.com/office/drawing/2014/main" id="{87360B53-D6A9-89A7-9528-72F9058A129C}"/>
              </a:ext>
            </a:extLst>
          </p:cNvPr>
          <p:cNvSpPr>
            <a:spLocks noGrp="1"/>
          </p:cNvSpPr>
          <p:nvPr>
            <p:ph type="dt" sz="half" idx="10"/>
          </p:nvPr>
        </p:nvSpPr>
        <p:spPr/>
        <p:txBody>
          <a:bodyPr/>
          <a:lstStyle/>
          <a:p>
            <a:pPr>
              <a:defRPr/>
            </a:pPr>
            <a:r>
              <a:rPr lang="en-US"/>
              <a:t>11/3/2025</a:t>
            </a:r>
            <a:endParaRPr lang="en-US" dirty="0"/>
          </a:p>
        </p:txBody>
      </p:sp>
      <p:sp>
        <p:nvSpPr>
          <p:cNvPr id="5" name="Footer Placeholder 4">
            <a:extLst>
              <a:ext uri="{FF2B5EF4-FFF2-40B4-BE49-F238E27FC236}">
                <a16:creationId xmlns:a16="http://schemas.microsoft.com/office/drawing/2014/main" id="{44255441-1364-0765-4B39-D6157242F522}"/>
              </a:ext>
            </a:extLst>
          </p:cNvPr>
          <p:cNvSpPr>
            <a:spLocks noGrp="1"/>
          </p:cNvSpPr>
          <p:nvPr>
            <p:ph type="ftr" sz="quarter" idx="11"/>
          </p:nvPr>
        </p:nvSpPr>
        <p:spPr/>
        <p:txBody>
          <a:bodyPr/>
          <a:lstStyle/>
          <a:p>
            <a:pPr>
              <a:defRPr/>
            </a:pPr>
            <a:r>
              <a:rPr lang="en-US" altLang="zh-CN" dirty="0"/>
              <a:t>Int. Conference on Next-Generation AI &amp; Machine Learning (Nxt AI)</a:t>
            </a:r>
            <a:endParaRPr lang="en-US" dirty="0"/>
          </a:p>
        </p:txBody>
      </p:sp>
      <p:sp>
        <p:nvSpPr>
          <p:cNvPr id="6" name="Slide Number Placeholder 5">
            <a:extLst>
              <a:ext uri="{FF2B5EF4-FFF2-40B4-BE49-F238E27FC236}">
                <a16:creationId xmlns:a16="http://schemas.microsoft.com/office/drawing/2014/main" id="{B3B30553-2C8C-EFDE-B633-0B1890EC723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32</a:t>
            </a:fld>
            <a:r>
              <a:rPr lang="en-US"/>
              <a:t>/1024</a:t>
            </a:r>
          </a:p>
        </p:txBody>
      </p:sp>
      <p:pic>
        <p:nvPicPr>
          <p:cNvPr id="7" name="Picture 2" descr="Image">
            <a:extLst>
              <a:ext uri="{FF2B5EF4-FFF2-40B4-BE49-F238E27FC236}">
                <a16:creationId xmlns:a16="http://schemas.microsoft.com/office/drawing/2014/main" id="{844F25FE-BDC2-A7B7-CEB8-37EE2B631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76676"/>
            <a:ext cx="3960440" cy="259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42414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46277-A93C-35A7-EE3B-79D967AB2F8B}"/>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0EDEFCA0-AD85-97AE-852D-998EBDD91805}"/>
              </a:ext>
            </a:extLst>
          </p:cNvPr>
          <p:cNvPicPr>
            <a:picLocks noChangeAspect="1"/>
          </p:cNvPicPr>
          <p:nvPr/>
        </p:nvPicPr>
        <p:blipFill>
          <a:blip r:embed="rId3"/>
          <a:stretch>
            <a:fillRect/>
          </a:stretch>
        </p:blipFill>
        <p:spPr>
          <a:xfrm>
            <a:off x="7056784" y="3657675"/>
            <a:ext cx="2087216" cy="3200326"/>
          </a:xfrm>
          <a:prstGeom prst="rect">
            <a:avLst/>
          </a:prstGeom>
        </p:spPr>
      </p:pic>
      <p:sp>
        <p:nvSpPr>
          <p:cNvPr id="5" name="Footer Placeholder 4">
            <a:extLst>
              <a:ext uri="{FF2B5EF4-FFF2-40B4-BE49-F238E27FC236}">
                <a16:creationId xmlns:a16="http://schemas.microsoft.com/office/drawing/2014/main" id="{70156A46-4577-10AB-2D60-5680E773FE20}"/>
              </a:ext>
            </a:extLst>
          </p:cNvPr>
          <p:cNvSpPr>
            <a:spLocks noGrp="1"/>
          </p:cNvSpPr>
          <p:nvPr>
            <p:ph type="ftr" sz="quarter" idx="11"/>
          </p:nvPr>
        </p:nvSpPr>
        <p:spPr>
          <a:xfrm>
            <a:off x="1687117" y="6524625"/>
            <a:ext cx="6917332" cy="258175"/>
          </a:xfrm>
        </p:spPr>
        <p:txBody>
          <a:bodyPr/>
          <a:lstStyle/>
          <a:p>
            <a:pPr>
              <a:defRPr/>
            </a:pPr>
            <a:r>
              <a:rPr lang="en-US"/>
              <a:t>Int. Conference on Next-Generation AI &amp; Machine Learning (Nxt AI)</a:t>
            </a:r>
            <a:endParaRPr lang="en-US" dirty="0"/>
          </a:p>
        </p:txBody>
      </p:sp>
      <p:sp>
        <p:nvSpPr>
          <p:cNvPr id="6" name="Slide Number Placeholder 5">
            <a:extLst>
              <a:ext uri="{FF2B5EF4-FFF2-40B4-BE49-F238E27FC236}">
                <a16:creationId xmlns:a16="http://schemas.microsoft.com/office/drawing/2014/main" id="{CC806860-53CE-9EF8-FC41-86A7086AB38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33</a:t>
            </a:fld>
            <a:r>
              <a:rPr lang="en-US"/>
              <a:t>/1024</a:t>
            </a:r>
          </a:p>
        </p:txBody>
      </p:sp>
      <p:pic>
        <p:nvPicPr>
          <p:cNvPr id="7" name="Picture 2" descr="http://upload.wikimedia.org/wikipedia/en/8/8e/Dsotm30.jpg">
            <a:extLst>
              <a:ext uri="{FF2B5EF4-FFF2-40B4-BE49-F238E27FC236}">
                <a16:creationId xmlns:a16="http://schemas.microsoft.com/office/drawing/2014/main" id="{BF4CCEDB-59AE-9AF0-1869-57C0E554F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169" y="2125891"/>
            <a:ext cx="1476327" cy="14763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3F58DBD-A350-BB2E-8204-5F82A7AB0D8E}"/>
              </a:ext>
            </a:extLst>
          </p:cNvPr>
          <p:cNvSpPr/>
          <p:nvPr/>
        </p:nvSpPr>
        <p:spPr>
          <a:xfrm>
            <a:off x="3347543" y="1556792"/>
            <a:ext cx="827905" cy="2585323"/>
          </a:xfrm>
          <a:prstGeom prst="rect">
            <a:avLst/>
          </a:prstGeom>
          <a:ln w="76200">
            <a:solidFill>
              <a:srgbClr val="FF0000"/>
            </a:solidFill>
          </a:ln>
        </p:spPr>
        <p:txBody>
          <a:bodyPr wrap="square">
            <a:spAutoFit/>
          </a:bodyPr>
          <a:lstStyle/>
          <a:p>
            <a:pPr algn="ctr"/>
            <a:r>
              <a:rPr lang="en-US" sz="5400" b="1" spc="-150" dirty="0">
                <a:solidFill>
                  <a:srgbClr val="FF0000"/>
                </a:solidFill>
              </a:rPr>
              <a:t>IPL</a:t>
            </a:r>
          </a:p>
        </p:txBody>
      </p:sp>
      <p:sp>
        <p:nvSpPr>
          <p:cNvPr id="9" name="Rectangle 8">
            <a:extLst>
              <a:ext uri="{FF2B5EF4-FFF2-40B4-BE49-F238E27FC236}">
                <a16:creationId xmlns:a16="http://schemas.microsoft.com/office/drawing/2014/main" id="{01B95152-C7DD-9472-A9DC-51336EC25642}"/>
              </a:ext>
            </a:extLst>
          </p:cNvPr>
          <p:cNvSpPr/>
          <p:nvPr/>
        </p:nvSpPr>
        <p:spPr>
          <a:xfrm>
            <a:off x="5111552" y="2068399"/>
            <a:ext cx="3707904" cy="1569660"/>
          </a:xfrm>
          <a:prstGeom prst="rect">
            <a:avLst/>
          </a:prstGeom>
        </p:spPr>
        <p:txBody>
          <a:bodyPr wrap="square">
            <a:spAutoFit/>
          </a:bodyPr>
          <a:lstStyle/>
          <a:p>
            <a:r>
              <a:rPr lang="en-US" b="1" spc="-150" dirty="0">
                <a:solidFill>
                  <a:srgbClr val="FF0000"/>
                </a:solidFill>
              </a:rPr>
              <a:t>Scale-Free, </a:t>
            </a:r>
          </a:p>
          <a:p>
            <a:r>
              <a:rPr lang="en-US" b="1" spc="-150" dirty="0">
                <a:solidFill>
                  <a:srgbClr val="FF0000"/>
                </a:solidFill>
              </a:rPr>
              <a:t>Heavy-</a:t>
            </a:r>
            <a:r>
              <a:rPr lang="en-US" b="1" spc="-150" dirty="0" err="1">
                <a:solidFill>
                  <a:srgbClr val="FF0000"/>
                </a:solidFill>
              </a:rPr>
              <a:t>Tailedness</a:t>
            </a:r>
            <a:r>
              <a:rPr lang="en-US" b="1" spc="-150" dirty="0">
                <a:solidFill>
                  <a:srgbClr val="FF0000"/>
                </a:solidFill>
              </a:rPr>
              <a:t>, </a:t>
            </a:r>
          </a:p>
          <a:p>
            <a:r>
              <a:rPr lang="en-US" b="1" spc="-150" dirty="0">
                <a:solidFill>
                  <a:srgbClr val="FF0000"/>
                </a:solidFill>
              </a:rPr>
              <a:t>Long Range Dependence,  </a:t>
            </a:r>
          </a:p>
          <a:p>
            <a:r>
              <a:rPr lang="en-US" b="1" spc="-150" dirty="0">
                <a:solidFill>
                  <a:srgbClr val="FF0000"/>
                </a:solidFill>
              </a:rPr>
              <a:t>Long Memory …</a:t>
            </a:r>
          </a:p>
        </p:txBody>
      </p:sp>
      <p:sp>
        <p:nvSpPr>
          <p:cNvPr id="10" name="Rectangle 9">
            <a:extLst>
              <a:ext uri="{FF2B5EF4-FFF2-40B4-BE49-F238E27FC236}">
                <a16:creationId xmlns:a16="http://schemas.microsoft.com/office/drawing/2014/main" id="{A043D693-1FCA-B917-6155-6ED4A48A08EE}"/>
              </a:ext>
            </a:extLst>
          </p:cNvPr>
          <p:cNvSpPr/>
          <p:nvPr/>
        </p:nvSpPr>
        <p:spPr>
          <a:xfrm>
            <a:off x="2366120" y="1909867"/>
            <a:ext cx="1017240" cy="1569660"/>
          </a:xfrm>
          <a:prstGeom prst="rect">
            <a:avLst/>
          </a:prstGeom>
          <a:noFill/>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11" name="Rectangle 10">
            <a:extLst>
              <a:ext uri="{FF2B5EF4-FFF2-40B4-BE49-F238E27FC236}">
                <a16:creationId xmlns:a16="http://schemas.microsoft.com/office/drawing/2014/main" id="{EB67C227-3E74-012C-3D8C-45A67F05B50E}"/>
              </a:ext>
            </a:extLst>
          </p:cNvPr>
          <p:cNvSpPr/>
          <p:nvPr/>
        </p:nvSpPr>
        <p:spPr>
          <a:xfrm>
            <a:off x="4258494" y="1909867"/>
            <a:ext cx="1017240" cy="1569660"/>
          </a:xfrm>
          <a:prstGeom prst="rect">
            <a:avLst/>
          </a:prstGeom>
          <a:noFill/>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12" name="Rectangle 11">
            <a:extLst>
              <a:ext uri="{FF2B5EF4-FFF2-40B4-BE49-F238E27FC236}">
                <a16:creationId xmlns:a16="http://schemas.microsoft.com/office/drawing/2014/main" id="{A0799709-EBAB-0E88-33B6-04CAFBA876E1}"/>
              </a:ext>
            </a:extLst>
          </p:cNvPr>
          <p:cNvSpPr/>
          <p:nvPr/>
        </p:nvSpPr>
        <p:spPr>
          <a:xfrm>
            <a:off x="467544" y="2045901"/>
            <a:ext cx="2087216" cy="1938992"/>
          </a:xfrm>
          <a:prstGeom prst="rect">
            <a:avLst/>
          </a:prstGeom>
        </p:spPr>
        <p:txBody>
          <a:bodyPr wrap="square">
            <a:spAutoFit/>
          </a:bodyPr>
          <a:lstStyle/>
          <a:p>
            <a:pPr algn="r"/>
            <a:r>
              <a:rPr lang="en-US" b="1" spc="-150" dirty="0">
                <a:solidFill>
                  <a:srgbClr val="FF0000"/>
                </a:solidFill>
              </a:rPr>
              <a:t>Complex systems. phenomena,</a:t>
            </a:r>
          </a:p>
          <a:p>
            <a:pPr algn="r"/>
            <a:r>
              <a:rPr lang="en-US" b="1" spc="-150" dirty="0">
                <a:solidFill>
                  <a:srgbClr val="FF0000"/>
                </a:solidFill>
              </a:rPr>
              <a:t>behaviors, …</a:t>
            </a:r>
          </a:p>
          <a:p>
            <a:pPr algn="r"/>
            <a:endParaRPr lang="en-US" b="1" spc="-150" dirty="0">
              <a:solidFill>
                <a:srgbClr val="FF0000"/>
              </a:solidFill>
            </a:endParaRPr>
          </a:p>
        </p:txBody>
      </p:sp>
      <p:sp>
        <p:nvSpPr>
          <p:cNvPr id="14" name="Up Arrow 13">
            <a:extLst>
              <a:ext uri="{FF2B5EF4-FFF2-40B4-BE49-F238E27FC236}">
                <a16:creationId xmlns:a16="http://schemas.microsoft.com/office/drawing/2014/main" id="{3DF6C731-9FCE-48AD-955C-2980BBE7473A}"/>
              </a:ext>
            </a:extLst>
          </p:cNvPr>
          <p:cNvSpPr/>
          <p:nvPr/>
        </p:nvSpPr>
        <p:spPr bwMode="auto">
          <a:xfrm>
            <a:off x="1219733" y="3626321"/>
            <a:ext cx="418878" cy="687761"/>
          </a:xfrm>
          <a:prstGeom prst="up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5" name="Up Arrow 14">
            <a:extLst>
              <a:ext uri="{FF2B5EF4-FFF2-40B4-BE49-F238E27FC236}">
                <a16:creationId xmlns:a16="http://schemas.microsoft.com/office/drawing/2014/main" id="{D29F8FC5-C618-6CDA-2D11-73E8CA309594}"/>
              </a:ext>
            </a:extLst>
          </p:cNvPr>
          <p:cNvSpPr/>
          <p:nvPr/>
        </p:nvSpPr>
        <p:spPr bwMode="auto">
          <a:xfrm>
            <a:off x="3299038" y="4149080"/>
            <a:ext cx="427484" cy="1486577"/>
          </a:xfrm>
          <a:prstGeom prst="up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6" name="Rectangle 15">
            <a:extLst>
              <a:ext uri="{FF2B5EF4-FFF2-40B4-BE49-F238E27FC236}">
                <a16:creationId xmlns:a16="http://schemas.microsoft.com/office/drawing/2014/main" id="{23DA206B-EAD6-3A57-5AD7-5E63FFCD70FB}"/>
              </a:ext>
            </a:extLst>
          </p:cNvPr>
          <p:cNvSpPr/>
          <p:nvPr/>
        </p:nvSpPr>
        <p:spPr>
          <a:xfrm>
            <a:off x="1219733" y="4048253"/>
            <a:ext cx="2087216" cy="830997"/>
          </a:xfrm>
          <a:prstGeom prst="rect">
            <a:avLst/>
          </a:prstGeom>
        </p:spPr>
        <p:txBody>
          <a:bodyPr wrap="square">
            <a:spAutoFit/>
          </a:bodyPr>
          <a:lstStyle/>
          <a:p>
            <a:pPr algn="ctr"/>
            <a:r>
              <a:rPr lang="en-US" b="1" spc="-150" dirty="0">
                <a:solidFill>
                  <a:srgbClr val="FF0000"/>
                </a:solidFill>
              </a:rPr>
              <a:t>Fractional dynamic</a:t>
            </a:r>
          </a:p>
        </p:txBody>
      </p:sp>
      <p:sp>
        <p:nvSpPr>
          <p:cNvPr id="17" name="Rectangle 16">
            <a:extLst>
              <a:ext uri="{FF2B5EF4-FFF2-40B4-BE49-F238E27FC236}">
                <a16:creationId xmlns:a16="http://schemas.microsoft.com/office/drawing/2014/main" id="{BED546EB-8CF6-C2F5-D339-583E89FB8F81}"/>
              </a:ext>
            </a:extLst>
          </p:cNvPr>
          <p:cNvSpPr/>
          <p:nvPr/>
        </p:nvSpPr>
        <p:spPr>
          <a:xfrm>
            <a:off x="3347543" y="5726432"/>
            <a:ext cx="2771800" cy="830997"/>
          </a:xfrm>
          <a:prstGeom prst="rect">
            <a:avLst/>
          </a:prstGeom>
        </p:spPr>
        <p:txBody>
          <a:bodyPr wrap="square">
            <a:spAutoFit/>
          </a:bodyPr>
          <a:lstStyle/>
          <a:p>
            <a:pPr algn="ctr"/>
            <a:r>
              <a:rPr lang="en-US" b="1" spc="-150" dirty="0">
                <a:solidFill>
                  <a:srgbClr val="FF0000"/>
                </a:solidFill>
              </a:rPr>
              <a:t>Fractional calculus </a:t>
            </a:r>
          </a:p>
          <a:p>
            <a:pPr algn="ctr"/>
            <a:r>
              <a:rPr lang="en-US" b="1" spc="-150" dirty="0">
                <a:solidFill>
                  <a:srgbClr val="FF0000"/>
                </a:solidFill>
              </a:rPr>
              <a:t>based models</a:t>
            </a:r>
          </a:p>
        </p:txBody>
      </p:sp>
      <p:sp>
        <p:nvSpPr>
          <p:cNvPr id="18" name="Up Arrow 17">
            <a:extLst>
              <a:ext uri="{FF2B5EF4-FFF2-40B4-BE49-F238E27FC236}">
                <a16:creationId xmlns:a16="http://schemas.microsoft.com/office/drawing/2014/main" id="{DDCC59AF-4F0D-1C15-A5D1-A1F5A48D2693}"/>
              </a:ext>
            </a:extLst>
          </p:cNvPr>
          <p:cNvSpPr/>
          <p:nvPr/>
        </p:nvSpPr>
        <p:spPr bwMode="auto">
          <a:xfrm>
            <a:off x="4000500" y="4149080"/>
            <a:ext cx="427484" cy="935755"/>
          </a:xfrm>
          <a:prstGeom prst="up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9" name="Rectangle 18">
            <a:extLst>
              <a:ext uri="{FF2B5EF4-FFF2-40B4-BE49-F238E27FC236}">
                <a16:creationId xmlns:a16="http://schemas.microsoft.com/office/drawing/2014/main" id="{DCB82E11-2C6D-094D-4D25-A89D00BD1C78}"/>
              </a:ext>
            </a:extLst>
          </p:cNvPr>
          <p:cNvSpPr/>
          <p:nvPr/>
        </p:nvSpPr>
        <p:spPr>
          <a:xfrm>
            <a:off x="4009467" y="5084835"/>
            <a:ext cx="2771800" cy="461665"/>
          </a:xfrm>
          <a:prstGeom prst="rect">
            <a:avLst/>
          </a:prstGeom>
        </p:spPr>
        <p:txBody>
          <a:bodyPr wrap="square">
            <a:spAutoFit/>
          </a:bodyPr>
          <a:lstStyle/>
          <a:p>
            <a:pPr algn="ctr"/>
            <a:r>
              <a:rPr lang="en-US" b="1" spc="-150" dirty="0" err="1">
                <a:solidFill>
                  <a:srgbClr val="FF0000"/>
                </a:solidFill>
              </a:rPr>
              <a:t>Mittag-Leffler</a:t>
            </a:r>
            <a:r>
              <a:rPr lang="en-US" b="1" spc="-150" dirty="0">
                <a:solidFill>
                  <a:srgbClr val="FF0000"/>
                </a:solidFill>
              </a:rPr>
              <a:t> Law</a:t>
            </a:r>
          </a:p>
        </p:txBody>
      </p:sp>
      <p:sp>
        <p:nvSpPr>
          <p:cNvPr id="2" name="Date Placeholder 1">
            <a:extLst>
              <a:ext uri="{FF2B5EF4-FFF2-40B4-BE49-F238E27FC236}">
                <a16:creationId xmlns:a16="http://schemas.microsoft.com/office/drawing/2014/main" id="{04C73312-6DFA-A116-052C-EF5E6BE0DAAF}"/>
              </a:ext>
            </a:extLst>
          </p:cNvPr>
          <p:cNvSpPr>
            <a:spLocks noGrp="1"/>
          </p:cNvSpPr>
          <p:nvPr>
            <p:ph type="dt" sz="half" idx="10"/>
          </p:nvPr>
        </p:nvSpPr>
        <p:spPr/>
        <p:txBody>
          <a:bodyPr/>
          <a:lstStyle/>
          <a:p>
            <a:pPr>
              <a:defRPr/>
            </a:pPr>
            <a:r>
              <a:rPr lang="en-US"/>
              <a:t>11/3/2025</a:t>
            </a:r>
          </a:p>
        </p:txBody>
      </p:sp>
      <p:pic>
        <p:nvPicPr>
          <p:cNvPr id="21" name="Picture 20">
            <a:extLst>
              <a:ext uri="{FF2B5EF4-FFF2-40B4-BE49-F238E27FC236}">
                <a16:creationId xmlns:a16="http://schemas.microsoft.com/office/drawing/2014/main" id="{615E05F8-EE7C-3EC5-8989-06618DF2DCBA}"/>
              </a:ext>
            </a:extLst>
          </p:cNvPr>
          <p:cNvPicPr>
            <a:picLocks noChangeAspect="1"/>
          </p:cNvPicPr>
          <p:nvPr/>
        </p:nvPicPr>
        <p:blipFill>
          <a:blip r:embed="rId5"/>
          <a:stretch>
            <a:fillRect/>
          </a:stretch>
        </p:blipFill>
        <p:spPr>
          <a:xfrm>
            <a:off x="5835875" y="45901"/>
            <a:ext cx="3297191" cy="2106405"/>
          </a:xfrm>
          <a:prstGeom prst="rect">
            <a:avLst/>
          </a:prstGeom>
        </p:spPr>
      </p:pic>
      <p:pic>
        <p:nvPicPr>
          <p:cNvPr id="22" name="Picture 4">
            <a:extLst>
              <a:ext uri="{FF2B5EF4-FFF2-40B4-BE49-F238E27FC236}">
                <a16:creationId xmlns:a16="http://schemas.microsoft.com/office/drawing/2014/main" id="{48C61D97-7104-4846-F219-B6704237F0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30" y="72919"/>
            <a:ext cx="3082580" cy="1863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Oval 22">
            <a:extLst>
              <a:ext uri="{FF2B5EF4-FFF2-40B4-BE49-F238E27FC236}">
                <a16:creationId xmlns:a16="http://schemas.microsoft.com/office/drawing/2014/main" id="{68D65BD4-FF06-E114-F316-C5EA82F86DFF}"/>
              </a:ext>
            </a:extLst>
          </p:cNvPr>
          <p:cNvSpPr/>
          <p:nvPr/>
        </p:nvSpPr>
        <p:spPr bwMode="auto">
          <a:xfrm>
            <a:off x="2495326" y="857719"/>
            <a:ext cx="563490" cy="1002246"/>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cxnSp>
        <p:nvCxnSpPr>
          <p:cNvPr id="24" name="Straight Arrow Connector 23">
            <a:extLst>
              <a:ext uri="{FF2B5EF4-FFF2-40B4-BE49-F238E27FC236}">
                <a16:creationId xmlns:a16="http://schemas.microsoft.com/office/drawing/2014/main" id="{8AC62F27-9D6A-9FF7-8FDE-C82F6ECF2C49}"/>
              </a:ext>
            </a:extLst>
          </p:cNvPr>
          <p:cNvCxnSpPr>
            <a:cxnSpLocks/>
          </p:cNvCxnSpPr>
          <p:nvPr/>
        </p:nvCxnSpPr>
        <p:spPr bwMode="auto">
          <a:xfrm flipV="1">
            <a:off x="1511152" y="1319905"/>
            <a:ext cx="971600" cy="374657"/>
          </a:xfrm>
          <a:prstGeom prst="straightConnector1">
            <a:avLst/>
          </a:prstGeom>
          <a:solidFill>
            <a:schemeClr val="accent1"/>
          </a:solidFill>
          <a:ln w="57150" cap="flat" cmpd="sng" algn="ctr">
            <a:solidFill>
              <a:srgbClr val="0070C0"/>
            </a:solidFill>
            <a:prstDash val="solid"/>
            <a:miter lim="800000"/>
            <a:headEnd type="none" w="med" len="med"/>
            <a:tailEnd type="arrow"/>
          </a:ln>
          <a:effectLst/>
        </p:spPr>
      </p:cxnSp>
      <p:sp>
        <p:nvSpPr>
          <p:cNvPr id="25" name="TextBox 24">
            <a:extLst>
              <a:ext uri="{FF2B5EF4-FFF2-40B4-BE49-F238E27FC236}">
                <a16:creationId xmlns:a16="http://schemas.microsoft.com/office/drawing/2014/main" id="{860399CC-2B58-30F7-1D0A-1FCE1E5403F7}"/>
              </a:ext>
            </a:extLst>
          </p:cNvPr>
          <p:cNvSpPr txBox="1"/>
          <p:nvPr/>
        </p:nvSpPr>
        <p:spPr>
          <a:xfrm>
            <a:off x="952500" y="1507233"/>
            <a:ext cx="2045056" cy="338554"/>
          </a:xfrm>
          <a:prstGeom prst="rect">
            <a:avLst/>
          </a:prstGeom>
          <a:noFill/>
          <a:ln>
            <a:solidFill>
              <a:srgbClr val="FF0000"/>
            </a:solidFill>
          </a:ln>
        </p:spPr>
        <p:txBody>
          <a:bodyPr wrap="square" rtlCol="0">
            <a:spAutoFit/>
          </a:bodyPr>
          <a:lstStyle/>
          <a:p>
            <a:r>
              <a:rPr lang="en-US" sz="1600" b="1" dirty="0">
                <a:solidFill>
                  <a:srgbClr val="FF0000"/>
                </a:solidFill>
              </a:rPr>
              <a:t>Tail MATTERS!</a:t>
            </a:r>
          </a:p>
        </p:txBody>
      </p:sp>
      <p:pic>
        <p:nvPicPr>
          <p:cNvPr id="26" name="Picture 2">
            <a:extLst>
              <a:ext uri="{FF2B5EF4-FFF2-40B4-BE49-F238E27FC236}">
                <a16:creationId xmlns:a16="http://schemas.microsoft.com/office/drawing/2014/main" id="{B0A5F2BE-3AB6-2D6D-1FC4-1F0423AFB2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269" y="75200"/>
            <a:ext cx="2486941" cy="617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5B2D3CF1-12CC-7DFF-44C8-F5B52B98B614}"/>
              </a:ext>
            </a:extLst>
          </p:cNvPr>
          <p:cNvPicPr>
            <a:picLocks noChangeAspect="1"/>
          </p:cNvPicPr>
          <p:nvPr/>
        </p:nvPicPr>
        <p:blipFill>
          <a:blip r:embed="rId8"/>
          <a:stretch>
            <a:fillRect/>
          </a:stretch>
        </p:blipFill>
        <p:spPr>
          <a:xfrm>
            <a:off x="106068" y="4886215"/>
            <a:ext cx="3243445" cy="1929071"/>
          </a:xfrm>
          <a:prstGeom prst="rect">
            <a:avLst/>
          </a:prstGeom>
          <a:solidFill>
            <a:schemeClr val="accent1"/>
          </a:solidFill>
          <a:effectLst>
            <a:glow rad="63500">
              <a:schemeClr val="accent1">
                <a:satMod val="175000"/>
                <a:alpha val="40000"/>
              </a:schemeClr>
            </a:glow>
          </a:effectLst>
        </p:spPr>
      </p:pic>
    </p:spTree>
    <p:extLst>
      <p:ext uri="{BB962C8B-B14F-4D97-AF65-F5344CB8AC3E}">
        <p14:creationId xmlns:p14="http://schemas.microsoft.com/office/powerpoint/2010/main" val="55274255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29081-AF4B-5F70-49C1-0FA92DF65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17C390-BA76-EADA-6F69-F52A4817B948}"/>
              </a:ext>
            </a:extLst>
          </p:cNvPr>
          <p:cNvSpPr>
            <a:spLocks noGrp="1"/>
          </p:cNvSpPr>
          <p:nvPr>
            <p:ph type="title"/>
          </p:nvPr>
        </p:nvSpPr>
        <p:spPr/>
        <p:txBody>
          <a:bodyPr/>
          <a:lstStyle/>
          <a:p>
            <a:r>
              <a:rPr lang="en-US" dirty="0"/>
              <a:t>(algebraic) tail</a:t>
            </a:r>
          </a:p>
        </p:txBody>
      </p:sp>
      <p:sp>
        <p:nvSpPr>
          <p:cNvPr id="3" name="Content Placeholder 2">
            <a:extLst>
              <a:ext uri="{FF2B5EF4-FFF2-40B4-BE49-F238E27FC236}">
                <a16:creationId xmlns:a16="http://schemas.microsoft.com/office/drawing/2014/main" id="{6F8CC532-69C0-C0C7-9AD9-5E4251FDE598}"/>
              </a:ext>
            </a:extLst>
          </p:cNvPr>
          <p:cNvSpPr>
            <a:spLocks noGrp="1"/>
          </p:cNvSpPr>
          <p:nvPr>
            <p:ph idx="1"/>
          </p:nvPr>
        </p:nvSpPr>
        <p:spPr/>
        <p:txBody>
          <a:bodyPr/>
          <a:lstStyle/>
          <a:p>
            <a:r>
              <a:rPr lang="en-US" dirty="0"/>
              <a:t>Statistical sense (PDF, ACF …)</a:t>
            </a:r>
          </a:p>
          <a:p>
            <a:r>
              <a:rPr lang="en-US" dirty="0"/>
              <a:t>Spectral sense</a:t>
            </a:r>
          </a:p>
          <a:p>
            <a:r>
              <a:rPr lang="en-US" dirty="0"/>
              <a:t>Relaxation sense (aging, rehabilitation, healing)</a:t>
            </a:r>
          </a:p>
          <a:p>
            <a:r>
              <a:rPr lang="en-US" dirty="0"/>
              <a:t>…</a:t>
            </a:r>
          </a:p>
          <a:p>
            <a:endParaRPr lang="en-US" dirty="0"/>
          </a:p>
        </p:txBody>
      </p:sp>
      <p:sp>
        <p:nvSpPr>
          <p:cNvPr id="4" name="Date Placeholder 3">
            <a:extLst>
              <a:ext uri="{FF2B5EF4-FFF2-40B4-BE49-F238E27FC236}">
                <a16:creationId xmlns:a16="http://schemas.microsoft.com/office/drawing/2014/main" id="{641D8589-1C20-11F2-B10F-4A3A39FCD433}"/>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56868C51-C25D-2366-F48D-B60416778CB3}"/>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D2B504BE-9729-05ED-C71E-6D4D40A9AC7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34</a:t>
            </a:fld>
            <a:r>
              <a:rPr lang="en-US"/>
              <a:t>/1024</a:t>
            </a:r>
          </a:p>
        </p:txBody>
      </p:sp>
      <p:pic>
        <p:nvPicPr>
          <p:cNvPr id="7" name="Picture 6">
            <a:extLst>
              <a:ext uri="{FF2B5EF4-FFF2-40B4-BE49-F238E27FC236}">
                <a16:creationId xmlns:a16="http://schemas.microsoft.com/office/drawing/2014/main" id="{F8C0DCEB-AEA9-F4AF-AA6F-42022381E44D}"/>
              </a:ext>
            </a:extLst>
          </p:cNvPr>
          <p:cNvPicPr>
            <a:picLocks noChangeAspect="1"/>
          </p:cNvPicPr>
          <p:nvPr/>
        </p:nvPicPr>
        <p:blipFill>
          <a:blip r:embed="rId2"/>
          <a:stretch>
            <a:fillRect/>
          </a:stretch>
        </p:blipFill>
        <p:spPr>
          <a:xfrm>
            <a:off x="2663788" y="4111101"/>
            <a:ext cx="3816424" cy="2269856"/>
          </a:xfrm>
          <a:prstGeom prst="rect">
            <a:avLst/>
          </a:prstGeom>
          <a:solidFill>
            <a:schemeClr val="accent1"/>
          </a:solidFill>
          <a:effectLst>
            <a:glow rad="63500">
              <a:schemeClr val="accent1">
                <a:satMod val="175000"/>
                <a:alpha val="40000"/>
              </a:schemeClr>
            </a:glow>
          </a:effectLst>
        </p:spPr>
      </p:pic>
    </p:spTree>
    <p:extLst>
      <p:ext uri="{BB962C8B-B14F-4D97-AF65-F5344CB8AC3E}">
        <p14:creationId xmlns:p14="http://schemas.microsoft.com/office/powerpoint/2010/main" val="247001622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E775-5B18-61FC-9239-56D69DF40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CC8362-1477-6ABB-8858-22C521039F0D}"/>
              </a:ext>
            </a:extLst>
          </p:cNvPr>
          <p:cNvSpPr>
            <a:spLocks noGrp="1"/>
          </p:cNvSpPr>
          <p:nvPr>
            <p:ph type="title"/>
          </p:nvPr>
        </p:nvSpPr>
        <p:spPr>
          <a:xfrm>
            <a:off x="0" y="765175"/>
            <a:ext cx="8388424" cy="935038"/>
          </a:xfrm>
        </p:spPr>
        <p:txBody>
          <a:bodyPr/>
          <a:lstStyle/>
          <a:p>
            <a:r>
              <a:rPr lang="en-US" dirty="0"/>
              <a:t>Tails matter</a:t>
            </a:r>
          </a:p>
        </p:txBody>
      </p:sp>
      <p:sp>
        <p:nvSpPr>
          <p:cNvPr id="4" name="Date Placeholder 3">
            <a:extLst>
              <a:ext uri="{FF2B5EF4-FFF2-40B4-BE49-F238E27FC236}">
                <a16:creationId xmlns:a16="http://schemas.microsoft.com/office/drawing/2014/main" id="{56FA6B24-9467-A272-359B-E43551626FA3}"/>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B87E03E3-8E92-CA5A-6BA0-5B39C5A31273}"/>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499D94C1-0D25-D639-E1DE-6A245EFE34C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35</a:t>
            </a:fld>
            <a:r>
              <a:rPr lang="en-US"/>
              <a:t>/1024</a:t>
            </a:r>
          </a:p>
        </p:txBody>
      </p:sp>
      <p:pic>
        <p:nvPicPr>
          <p:cNvPr id="7" name="Picture 6">
            <a:extLst>
              <a:ext uri="{FF2B5EF4-FFF2-40B4-BE49-F238E27FC236}">
                <a16:creationId xmlns:a16="http://schemas.microsoft.com/office/drawing/2014/main" id="{E6F159A5-8A69-0F4E-6551-0AEA80AD56C8}"/>
              </a:ext>
            </a:extLst>
          </p:cNvPr>
          <p:cNvPicPr>
            <a:picLocks noChangeAspect="1"/>
          </p:cNvPicPr>
          <p:nvPr/>
        </p:nvPicPr>
        <p:blipFill>
          <a:blip r:embed="rId2"/>
          <a:stretch>
            <a:fillRect/>
          </a:stretch>
        </p:blipFill>
        <p:spPr>
          <a:xfrm>
            <a:off x="251520" y="765175"/>
            <a:ext cx="3598995" cy="2140538"/>
          </a:xfrm>
          <a:prstGeom prst="rect">
            <a:avLst/>
          </a:prstGeom>
        </p:spPr>
      </p:pic>
      <p:pic>
        <p:nvPicPr>
          <p:cNvPr id="9" name="Picture 8">
            <a:extLst>
              <a:ext uri="{FF2B5EF4-FFF2-40B4-BE49-F238E27FC236}">
                <a16:creationId xmlns:a16="http://schemas.microsoft.com/office/drawing/2014/main" id="{07A9E0D2-8BD3-AFF6-58B9-9FE2C6805D06}"/>
              </a:ext>
            </a:extLst>
          </p:cNvPr>
          <p:cNvPicPr>
            <a:picLocks noChangeAspect="1"/>
          </p:cNvPicPr>
          <p:nvPr/>
        </p:nvPicPr>
        <p:blipFill>
          <a:blip r:embed="rId3"/>
          <a:stretch>
            <a:fillRect/>
          </a:stretch>
        </p:blipFill>
        <p:spPr>
          <a:xfrm>
            <a:off x="107156" y="3081781"/>
            <a:ext cx="8785225" cy="3742506"/>
          </a:xfrm>
          <a:prstGeom prst="rect">
            <a:avLst/>
          </a:prstGeom>
        </p:spPr>
      </p:pic>
      <p:pic>
        <p:nvPicPr>
          <p:cNvPr id="10" name="Picture 4">
            <a:extLst>
              <a:ext uri="{FF2B5EF4-FFF2-40B4-BE49-F238E27FC236}">
                <a16:creationId xmlns:a16="http://schemas.microsoft.com/office/drawing/2014/main" id="{BC1C0470-43E5-5A9A-6D79-1DFE446D09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443" y="699865"/>
            <a:ext cx="3469557" cy="2097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a:extLst>
              <a:ext uri="{FF2B5EF4-FFF2-40B4-BE49-F238E27FC236}">
                <a16:creationId xmlns:a16="http://schemas.microsoft.com/office/drawing/2014/main" id="{EC3CD7D3-82E0-E3B8-5253-6928D3DEA421}"/>
              </a:ext>
            </a:extLst>
          </p:cNvPr>
          <p:cNvSpPr/>
          <p:nvPr/>
        </p:nvSpPr>
        <p:spPr bwMode="auto">
          <a:xfrm>
            <a:off x="7394502" y="1549265"/>
            <a:ext cx="563490" cy="1002246"/>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cxnSp>
        <p:nvCxnSpPr>
          <p:cNvPr id="12" name="Straight Arrow Connector 11">
            <a:extLst>
              <a:ext uri="{FF2B5EF4-FFF2-40B4-BE49-F238E27FC236}">
                <a16:creationId xmlns:a16="http://schemas.microsoft.com/office/drawing/2014/main" id="{E45F7A8A-946F-EBF7-C71F-E6A66D9616F0}"/>
              </a:ext>
            </a:extLst>
          </p:cNvPr>
          <p:cNvCxnSpPr>
            <a:cxnSpLocks/>
          </p:cNvCxnSpPr>
          <p:nvPr/>
        </p:nvCxnSpPr>
        <p:spPr bwMode="auto">
          <a:xfrm flipV="1">
            <a:off x="6410328" y="2011451"/>
            <a:ext cx="971600" cy="374657"/>
          </a:xfrm>
          <a:prstGeom prst="straightConnector1">
            <a:avLst/>
          </a:prstGeom>
          <a:solidFill>
            <a:schemeClr val="accent1"/>
          </a:solidFill>
          <a:ln w="57150" cap="flat" cmpd="sng" algn="ctr">
            <a:solidFill>
              <a:srgbClr val="0070C0"/>
            </a:solidFill>
            <a:prstDash val="solid"/>
            <a:miter lim="800000"/>
            <a:headEnd type="none" w="med" len="med"/>
            <a:tailEnd type="arrow"/>
          </a:ln>
          <a:effectLst/>
        </p:spPr>
      </p:cxnSp>
      <p:sp>
        <p:nvSpPr>
          <p:cNvPr id="13" name="TextBox 12">
            <a:extLst>
              <a:ext uri="{FF2B5EF4-FFF2-40B4-BE49-F238E27FC236}">
                <a16:creationId xmlns:a16="http://schemas.microsoft.com/office/drawing/2014/main" id="{84201D25-6806-6756-9FB8-8E0E51BC1BBD}"/>
              </a:ext>
            </a:extLst>
          </p:cNvPr>
          <p:cNvSpPr txBox="1"/>
          <p:nvPr/>
        </p:nvSpPr>
        <p:spPr>
          <a:xfrm>
            <a:off x="5851676" y="2198779"/>
            <a:ext cx="2045056" cy="338554"/>
          </a:xfrm>
          <a:prstGeom prst="rect">
            <a:avLst/>
          </a:prstGeom>
          <a:noFill/>
          <a:ln>
            <a:solidFill>
              <a:srgbClr val="FF0000"/>
            </a:solidFill>
          </a:ln>
        </p:spPr>
        <p:txBody>
          <a:bodyPr wrap="square" rtlCol="0">
            <a:spAutoFit/>
          </a:bodyPr>
          <a:lstStyle/>
          <a:p>
            <a:r>
              <a:rPr lang="en-US" sz="1600" b="1" dirty="0">
                <a:solidFill>
                  <a:srgbClr val="FF0000"/>
                </a:solidFill>
              </a:rPr>
              <a:t>Tail MATTERS!</a:t>
            </a:r>
          </a:p>
        </p:txBody>
      </p:sp>
      <p:sp>
        <p:nvSpPr>
          <p:cNvPr id="3" name="Content Placeholder 2">
            <a:extLst>
              <a:ext uri="{FF2B5EF4-FFF2-40B4-BE49-F238E27FC236}">
                <a16:creationId xmlns:a16="http://schemas.microsoft.com/office/drawing/2014/main" id="{8DA05011-1D9F-65E5-3958-EDB696E318FF}"/>
              </a:ext>
            </a:extLst>
          </p:cNvPr>
          <p:cNvSpPr>
            <a:spLocks noGrp="1"/>
          </p:cNvSpPr>
          <p:nvPr>
            <p:ph idx="1"/>
          </p:nvPr>
        </p:nvSpPr>
        <p:spPr>
          <a:xfrm>
            <a:off x="3331186" y="2590304"/>
            <a:ext cx="5668351" cy="644996"/>
          </a:xfrm>
        </p:spPr>
        <p:txBody>
          <a:bodyPr/>
          <a:lstStyle/>
          <a:p>
            <a:pPr marL="0" indent="0">
              <a:buNone/>
            </a:pPr>
            <a:r>
              <a:rPr lang="en-US" sz="2800" dirty="0">
                <a:hlinkClick r:id="rId5"/>
              </a:rPr>
              <a:t>https://weightwatcher.ai/</a:t>
            </a:r>
            <a:r>
              <a:rPr lang="en-US" sz="2800" dirty="0"/>
              <a:t> </a:t>
            </a:r>
            <a:r>
              <a:rPr lang="en-US" sz="2000" dirty="0"/>
              <a:t>Charles Martin  </a:t>
            </a:r>
            <a:endParaRPr lang="en-US" sz="2800" dirty="0"/>
          </a:p>
        </p:txBody>
      </p:sp>
    </p:spTree>
    <p:extLst>
      <p:ext uri="{BB962C8B-B14F-4D97-AF65-F5344CB8AC3E}">
        <p14:creationId xmlns:p14="http://schemas.microsoft.com/office/powerpoint/2010/main" val="87004974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93FD9-405B-4F10-04F7-06D7130BCD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F97535-8FD9-2CF2-FB48-A569B709A8B5}"/>
              </a:ext>
            </a:extLst>
          </p:cNvPr>
          <p:cNvSpPr>
            <a:spLocks noGrp="1"/>
          </p:cNvSpPr>
          <p:nvPr>
            <p:ph type="title"/>
          </p:nvPr>
        </p:nvSpPr>
        <p:spPr/>
        <p:txBody>
          <a:bodyPr/>
          <a:lstStyle/>
          <a:p>
            <a:r>
              <a:rPr lang="en-US" dirty="0"/>
              <a:t>CIML – makes sense!</a:t>
            </a:r>
          </a:p>
        </p:txBody>
      </p:sp>
      <p:sp>
        <p:nvSpPr>
          <p:cNvPr id="3" name="Content Placeholder 2">
            <a:extLst>
              <a:ext uri="{FF2B5EF4-FFF2-40B4-BE49-F238E27FC236}">
                <a16:creationId xmlns:a16="http://schemas.microsoft.com/office/drawing/2014/main" id="{51E745BA-7CE9-76CB-9929-0180104ABCFC}"/>
              </a:ext>
            </a:extLst>
          </p:cNvPr>
          <p:cNvSpPr>
            <a:spLocks noGrp="1"/>
          </p:cNvSpPr>
          <p:nvPr>
            <p:ph idx="1"/>
          </p:nvPr>
        </p:nvSpPr>
        <p:spPr>
          <a:xfrm>
            <a:off x="179387" y="1524003"/>
            <a:ext cx="8785225" cy="4321175"/>
          </a:xfrm>
        </p:spPr>
        <p:txBody>
          <a:bodyPr/>
          <a:lstStyle/>
          <a:p>
            <a:r>
              <a:rPr lang="en-US" sz="2800" dirty="0">
                <a:solidFill>
                  <a:srgbClr val="FF0000"/>
                </a:solidFill>
                <a:highlight>
                  <a:srgbClr val="FFFF00"/>
                </a:highlight>
              </a:rPr>
              <a:t>Algebraic tail </a:t>
            </a:r>
            <a:r>
              <a:rPr lang="en-US" sz="2800" dirty="0">
                <a:solidFill>
                  <a:srgbClr val="FF0000"/>
                </a:solidFill>
              </a:rPr>
              <a:t>index is an indicator of complexity (IPL)</a:t>
            </a:r>
          </a:p>
          <a:p>
            <a:r>
              <a:rPr lang="en-US" sz="2800" dirty="0">
                <a:solidFill>
                  <a:srgbClr val="FF0000"/>
                </a:solidFill>
              </a:rPr>
              <a:t>Tail-index-informed or -matched machine learning – way to go.</a:t>
            </a:r>
          </a:p>
        </p:txBody>
      </p:sp>
      <p:sp>
        <p:nvSpPr>
          <p:cNvPr id="4" name="Date Placeholder 3">
            <a:extLst>
              <a:ext uri="{FF2B5EF4-FFF2-40B4-BE49-F238E27FC236}">
                <a16:creationId xmlns:a16="http://schemas.microsoft.com/office/drawing/2014/main" id="{76F34224-8672-2B84-7B59-EB658B921A0C}"/>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249E5B7C-A160-4F8B-4CC3-06AB0A80360F}"/>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C64F06BF-952C-EEC4-8167-20A2017B9F4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36</a:t>
            </a:fld>
            <a:r>
              <a:rPr lang="en-US"/>
              <a:t>/1024</a:t>
            </a:r>
          </a:p>
        </p:txBody>
      </p:sp>
      <p:pic>
        <p:nvPicPr>
          <p:cNvPr id="8" name="Picture 7">
            <a:extLst>
              <a:ext uri="{FF2B5EF4-FFF2-40B4-BE49-F238E27FC236}">
                <a16:creationId xmlns:a16="http://schemas.microsoft.com/office/drawing/2014/main" id="{A7939607-8504-99C8-8777-E6E72F97B4C1}"/>
              </a:ext>
            </a:extLst>
          </p:cNvPr>
          <p:cNvPicPr>
            <a:picLocks noChangeAspect="1"/>
          </p:cNvPicPr>
          <p:nvPr/>
        </p:nvPicPr>
        <p:blipFill>
          <a:blip r:embed="rId2"/>
          <a:stretch>
            <a:fillRect/>
          </a:stretch>
        </p:blipFill>
        <p:spPr>
          <a:xfrm>
            <a:off x="558304" y="3059107"/>
            <a:ext cx="8155632" cy="3596487"/>
          </a:xfrm>
          <a:prstGeom prst="rect">
            <a:avLst/>
          </a:prstGeom>
        </p:spPr>
      </p:pic>
    </p:spTree>
    <p:extLst>
      <p:ext uri="{BB962C8B-B14F-4D97-AF65-F5344CB8AC3E}">
        <p14:creationId xmlns:p14="http://schemas.microsoft.com/office/powerpoint/2010/main" val="342662604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B1246-4FE7-03C6-413C-F9A957482BD3}"/>
              </a:ext>
            </a:extLst>
          </p:cNvPr>
          <p:cNvSpPr>
            <a:spLocks noGrp="1"/>
          </p:cNvSpPr>
          <p:nvPr>
            <p:ph type="title"/>
          </p:nvPr>
        </p:nvSpPr>
        <p:spPr/>
        <p:txBody>
          <a:bodyPr/>
          <a:lstStyle/>
          <a:p>
            <a:r>
              <a:rPr lang="en-US" dirty="0"/>
              <a:t>Roughness</a:t>
            </a:r>
          </a:p>
        </p:txBody>
      </p:sp>
      <p:sp>
        <p:nvSpPr>
          <p:cNvPr id="3" name="Content Placeholder 2">
            <a:extLst>
              <a:ext uri="{FF2B5EF4-FFF2-40B4-BE49-F238E27FC236}">
                <a16:creationId xmlns:a16="http://schemas.microsoft.com/office/drawing/2014/main" id="{DDCFB5D3-A140-3BE2-6079-0C5235FD3EB4}"/>
              </a:ext>
            </a:extLst>
          </p:cNvPr>
          <p:cNvSpPr>
            <a:spLocks noGrp="1"/>
          </p:cNvSpPr>
          <p:nvPr>
            <p:ph idx="1"/>
          </p:nvPr>
        </p:nvSpPr>
        <p:spPr/>
        <p:txBody>
          <a:bodyPr/>
          <a:lstStyle/>
          <a:p>
            <a:r>
              <a:rPr lang="en-US" dirty="0">
                <a:highlight>
                  <a:srgbClr val="FFFF00"/>
                </a:highlight>
              </a:rPr>
              <a:t>Machine learning is a rough business!</a:t>
            </a:r>
          </a:p>
          <a:p>
            <a:r>
              <a:rPr lang="en-US" dirty="0"/>
              <a:t>It matters on how to deal with roughness scientifically.</a:t>
            </a:r>
          </a:p>
          <a:p>
            <a:r>
              <a:rPr lang="en-US" dirty="0"/>
              <a:t>Science of Roughness – Mandelbrot - Fractal</a:t>
            </a:r>
          </a:p>
          <a:p>
            <a:r>
              <a:rPr lang="en-US" dirty="0"/>
              <a:t>Quantification of Roughness</a:t>
            </a:r>
          </a:p>
          <a:p>
            <a:r>
              <a:rPr lang="en-US" dirty="0"/>
              <a:t>Better machine learning by better roughness quantification</a:t>
            </a:r>
          </a:p>
          <a:p>
            <a:r>
              <a:rPr lang="en-US" dirty="0">
                <a:highlight>
                  <a:srgbClr val="FFFF00"/>
                </a:highlight>
              </a:rPr>
              <a:t>Roughness-awareness, -informed is smarter</a:t>
            </a:r>
          </a:p>
          <a:p>
            <a:endParaRPr lang="en-US" dirty="0"/>
          </a:p>
        </p:txBody>
      </p:sp>
      <p:sp>
        <p:nvSpPr>
          <p:cNvPr id="4" name="Date Placeholder 3">
            <a:extLst>
              <a:ext uri="{FF2B5EF4-FFF2-40B4-BE49-F238E27FC236}">
                <a16:creationId xmlns:a16="http://schemas.microsoft.com/office/drawing/2014/main" id="{99A106CC-C14A-5C03-FFF7-7F28A7167187}"/>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C55F7882-D4D8-AACE-739E-908A15E022F8}"/>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481D4910-801D-19DB-F165-5779A477D692}"/>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37</a:t>
            </a:fld>
            <a:r>
              <a:rPr lang="en-US"/>
              <a:t>/1024</a:t>
            </a:r>
          </a:p>
        </p:txBody>
      </p:sp>
    </p:spTree>
    <p:extLst>
      <p:ext uri="{BB962C8B-B14F-4D97-AF65-F5344CB8AC3E}">
        <p14:creationId xmlns:p14="http://schemas.microsoft.com/office/powerpoint/2010/main" val="325971105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34CB-889D-2D0B-FC2C-565FB1FC2750}"/>
              </a:ext>
            </a:extLst>
          </p:cNvPr>
          <p:cNvSpPr>
            <a:spLocks noGrp="1"/>
          </p:cNvSpPr>
          <p:nvPr>
            <p:ph type="title"/>
          </p:nvPr>
        </p:nvSpPr>
        <p:spPr/>
        <p:txBody>
          <a:bodyPr/>
          <a:lstStyle/>
          <a:p>
            <a:r>
              <a:rPr lang="en-US" dirty="0"/>
              <a:t>New Book @ CRC Press FOT4STEM</a:t>
            </a:r>
          </a:p>
        </p:txBody>
      </p:sp>
      <p:sp>
        <p:nvSpPr>
          <p:cNvPr id="3" name="Content Placeholder 2">
            <a:extLst>
              <a:ext uri="{FF2B5EF4-FFF2-40B4-BE49-F238E27FC236}">
                <a16:creationId xmlns:a16="http://schemas.microsoft.com/office/drawing/2014/main" id="{029C0234-5246-B43B-F07E-04C667EDF216}"/>
              </a:ext>
            </a:extLst>
          </p:cNvPr>
          <p:cNvSpPr>
            <a:spLocks noGrp="1"/>
          </p:cNvSpPr>
          <p:nvPr>
            <p:ph idx="1"/>
          </p:nvPr>
        </p:nvSpPr>
        <p:spPr>
          <a:xfrm>
            <a:off x="0" y="1916113"/>
            <a:ext cx="9036496" cy="4321175"/>
          </a:xfrm>
        </p:spPr>
        <p:txBody>
          <a:bodyPr/>
          <a:lstStyle/>
          <a:p>
            <a:r>
              <a:rPr lang="en-US" dirty="0"/>
              <a:t>FOT4STEM - </a:t>
            </a:r>
            <a:r>
              <a:rPr lang="en-US" b="1" dirty="0"/>
              <a:t>Fractional Order Thinking in Exploring the Frontiers of STEM</a:t>
            </a:r>
          </a:p>
          <a:p>
            <a:r>
              <a:rPr lang="en-US" dirty="0"/>
              <a:t>Bruce J. West and YangQuan Chen</a:t>
            </a:r>
          </a:p>
          <a:p>
            <a:pPr lvl="1"/>
            <a:r>
              <a:rPr lang="en-US" dirty="0"/>
              <a:t>Fractional Calculus for Skeptics I: The Fractal Paradigm (2024, </a:t>
            </a:r>
            <a:r>
              <a:rPr lang="en-US" u="sng" dirty="0">
                <a:hlinkClick r:id="rId2"/>
              </a:rPr>
              <a:t>https://doi.org/10.1201/9781003468561</a:t>
            </a:r>
            <a:r>
              <a:rPr lang="en-US" u="sng" dirty="0"/>
              <a:t>)</a:t>
            </a:r>
            <a:endParaRPr lang="en-US" dirty="0"/>
          </a:p>
          <a:p>
            <a:pPr lvl="1"/>
            <a:r>
              <a:rPr lang="en-US" dirty="0">
                <a:solidFill>
                  <a:srgbClr val="FF0000"/>
                </a:solidFill>
              </a:rPr>
              <a:t>Fractional Calculus for Skeptics II: Quantifying Roughness (sent to printer, 2026 to appear)</a:t>
            </a:r>
          </a:p>
          <a:p>
            <a:pPr lvl="1"/>
            <a:r>
              <a:rPr lang="en-US" dirty="0"/>
              <a:t>Fractional Calculus for Skeptics III: … </a:t>
            </a:r>
          </a:p>
          <a:p>
            <a:pPr lvl="1"/>
            <a:r>
              <a:rPr lang="en-US" dirty="0"/>
              <a:t>Fractional Calculus for Skeptics IV: … </a:t>
            </a:r>
          </a:p>
          <a:p>
            <a:pPr lvl="1"/>
            <a:endParaRPr lang="en-US" dirty="0"/>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97FA9B66-2BAA-86E3-706F-0D787642E26C}"/>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63BD9534-B66D-0D6E-7B4C-D91406E4B4D4}"/>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BE24C962-27BF-F8EB-2F1C-67C08C71BD1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38</a:t>
            </a:fld>
            <a:r>
              <a:rPr lang="en-US"/>
              <a:t>/1024</a:t>
            </a:r>
          </a:p>
        </p:txBody>
      </p:sp>
    </p:spTree>
    <p:extLst>
      <p:ext uri="{BB962C8B-B14F-4D97-AF65-F5344CB8AC3E}">
        <p14:creationId xmlns:p14="http://schemas.microsoft.com/office/powerpoint/2010/main" val="414960003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D2CBE-4CA8-DADA-6832-E8AFFF58D911}"/>
              </a:ext>
            </a:extLst>
          </p:cNvPr>
          <p:cNvSpPr>
            <a:spLocks noGrp="1"/>
          </p:cNvSpPr>
          <p:nvPr>
            <p:ph type="title"/>
          </p:nvPr>
        </p:nvSpPr>
        <p:spPr>
          <a:xfrm>
            <a:off x="0" y="765175"/>
            <a:ext cx="9144000" cy="404812"/>
          </a:xfrm>
        </p:spPr>
        <p:txBody>
          <a:bodyPr/>
          <a:lstStyle/>
          <a:p>
            <a:r>
              <a:rPr lang="en-US" dirty="0"/>
              <a:t>Roughness</a:t>
            </a:r>
          </a:p>
        </p:txBody>
      </p:sp>
      <p:sp>
        <p:nvSpPr>
          <p:cNvPr id="3" name="Content Placeholder 2">
            <a:extLst>
              <a:ext uri="{FF2B5EF4-FFF2-40B4-BE49-F238E27FC236}">
                <a16:creationId xmlns:a16="http://schemas.microsoft.com/office/drawing/2014/main" id="{B35400D4-6068-3990-C0E2-C4A8073B3730}"/>
              </a:ext>
            </a:extLst>
          </p:cNvPr>
          <p:cNvSpPr>
            <a:spLocks noGrp="1"/>
          </p:cNvSpPr>
          <p:nvPr>
            <p:ph idx="1"/>
          </p:nvPr>
        </p:nvSpPr>
        <p:spPr>
          <a:xfrm>
            <a:off x="179387" y="1268412"/>
            <a:ext cx="8785225" cy="4321175"/>
          </a:xfrm>
        </p:spPr>
        <p:txBody>
          <a:bodyPr/>
          <a:lstStyle/>
          <a:p>
            <a:pPr lvl="1"/>
            <a:r>
              <a:rPr lang="en-US" dirty="0"/>
              <a:t>Static/Geometrical roughness</a:t>
            </a:r>
          </a:p>
          <a:p>
            <a:pPr lvl="1"/>
            <a:r>
              <a:rPr lang="en-US" dirty="0"/>
              <a:t>Dynamic/manifold/model roughness </a:t>
            </a:r>
          </a:p>
          <a:p>
            <a:pPr lvl="2"/>
            <a:r>
              <a:rPr lang="en-US" dirty="0"/>
              <a:t>Fisher-information matrix (FIM)</a:t>
            </a:r>
          </a:p>
          <a:p>
            <a:pPr lvl="2"/>
            <a:r>
              <a:rPr lang="en-US" dirty="0"/>
              <a:t>Equivalent dimension (ED)</a:t>
            </a:r>
          </a:p>
          <a:p>
            <a:pPr lvl="1"/>
            <a:r>
              <a:rPr lang="en-US" dirty="0"/>
              <a:t>Statistical roughness</a:t>
            </a:r>
          </a:p>
          <a:p>
            <a:pPr lvl="2"/>
            <a:r>
              <a:rPr lang="en-US" dirty="0"/>
              <a:t>Hurst</a:t>
            </a:r>
          </a:p>
          <a:p>
            <a:pPr lvl="2"/>
            <a:r>
              <a:rPr lang="en-US" dirty="0"/>
              <a:t>HT (PDF)</a:t>
            </a:r>
          </a:p>
          <a:p>
            <a:pPr lvl="2"/>
            <a:r>
              <a:rPr lang="en-US" dirty="0"/>
              <a:t>LRD (ACF)</a:t>
            </a:r>
          </a:p>
          <a:p>
            <a:pPr lvl="2"/>
            <a:r>
              <a:rPr lang="en-US" dirty="0"/>
              <a:t>Spectral tail</a:t>
            </a:r>
          </a:p>
          <a:p>
            <a:pPr lvl="1"/>
            <a:r>
              <a:rPr lang="en-US" dirty="0"/>
              <a:t>… Algebraic roughness? </a:t>
            </a:r>
          </a:p>
          <a:p>
            <a:pPr lvl="1"/>
            <a:r>
              <a:rPr lang="en-US" dirty="0"/>
              <a:t>… Topological roughness?</a:t>
            </a:r>
          </a:p>
          <a:p>
            <a:endParaRPr lang="en-US" dirty="0"/>
          </a:p>
        </p:txBody>
      </p:sp>
      <p:sp>
        <p:nvSpPr>
          <p:cNvPr id="4" name="Date Placeholder 3">
            <a:extLst>
              <a:ext uri="{FF2B5EF4-FFF2-40B4-BE49-F238E27FC236}">
                <a16:creationId xmlns:a16="http://schemas.microsoft.com/office/drawing/2014/main" id="{EF126C75-4D1A-68D7-4ABC-D5C68B572A14}"/>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467AE69C-E53C-A8B1-16DB-DCD08F4029FA}"/>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3D1A0863-D4B7-76D7-3BEC-BED4D6992241}"/>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39</a:t>
            </a:fld>
            <a:r>
              <a:rPr lang="en-US"/>
              <a:t>/1024</a:t>
            </a:r>
          </a:p>
        </p:txBody>
      </p:sp>
    </p:spTree>
    <p:extLst>
      <p:ext uri="{BB962C8B-B14F-4D97-AF65-F5344CB8AC3E}">
        <p14:creationId xmlns:p14="http://schemas.microsoft.com/office/powerpoint/2010/main" val="22825788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01742-C56B-41EB-C009-F45D4504B0D2}"/>
              </a:ext>
            </a:extLst>
          </p:cNvPr>
          <p:cNvSpPr>
            <a:spLocks noGrp="1"/>
          </p:cNvSpPr>
          <p:nvPr>
            <p:ph type="title"/>
          </p:nvPr>
        </p:nvSpPr>
        <p:spPr/>
        <p:txBody>
          <a:bodyPr/>
          <a:lstStyle/>
          <a:p>
            <a:r>
              <a:rPr lang="en-US" b="1" dirty="0">
                <a:solidFill>
                  <a:srgbClr val="FF0000"/>
                </a:solidFill>
              </a:rPr>
              <a:t>Smarter, no smartest</a:t>
            </a:r>
            <a:endParaRPr lang="en-US" dirty="0"/>
          </a:p>
        </p:txBody>
      </p:sp>
      <p:sp>
        <p:nvSpPr>
          <p:cNvPr id="3" name="Content Placeholder 2">
            <a:extLst>
              <a:ext uri="{FF2B5EF4-FFF2-40B4-BE49-F238E27FC236}">
                <a16:creationId xmlns:a16="http://schemas.microsoft.com/office/drawing/2014/main" id="{8EA65A87-70B3-9F3E-A983-D664AA4D5D09}"/>
              </a:ext>
            </a:extLst>
          </p:cNvPr>
          <p:cNvSpPr>
            <a:spLocks noGrp="1"/>
          </p:cNvSpPr>
          <p:nvPr>
            <p:ph idx="1"/>
          </p:nvPr>
        </p:nvSpPr>
        <p:spPr/>
        <p:txBody>
          <a:bodyPr/>
          <a:lstStyle/>
          <a:p>
            <a:r>
              <a:rPr lang="en-US" dirty="0"/>
              <a:t>ChatGPT5 prompt: “</a:t>
            </a:r>
            <a:r>
              <a:rPr lang="en-US" i="1" dirty="0"/>
              <a:t>Is machine learning smart enough today? Ways to make machine learning smarter?”</a:t>
            </a:r>
          </a:p>
          <a:p>
            <a:pPr lvl="1"/>
            <a:r>
              <a:rPr lang="en-US" dirty="0"/>
              <a:t>That’s a beautifully deep question — deceptively simple but absolutely central to the current trajectory of AI research.</a:t>
            </a:r>
            <a:endParaRPr lang="en-US" i="1" dirty="0"/>
          </a:p>
        </p:txBody>
      </p:sp>
      <p:sp>
        <p:nvSpPr>
          <p:cNvPr id="4" name="Date Placeholder 3">
            <a:extLst>
              <a:ext uri="{FF2B5EF4-FFF2-40B4-BE49-F238E27FC236}">
                <a16:creationId xmlns:a16="http://schemas.microsoft.com/office/drawing/2014/main" id="{E7447B07-6315-6157-6C4D-CDB63A98FA91}"/>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8FFEDE7B-CF75-872A-540D-BD7E3F391466}"/>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CE6ED320-9C39-746D-A922-BDBBBF1E83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a:t>
            </a:fld>
            <a:r>
              <a:rPr lang="en-US"/>
              <a:t>/1024</a:t>
            </a:r>
          </a:p>
        </p:txBody>
      </p:sp>
    </p:spTree>
    <p:extLst>
      <p:ext uri="{BB962C8B-B14F-4D97-AF65-F5344CB8AC3E}">
        <p14:creationId xmlns:p14="http://schemas.microsoft.com/office/powerpoint/2010/main" val="204088813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48A1-C982-637D-E1FF-245E1A40C2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D8AA1C-7888-9A53-CF76-0E39EC0AE66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6D03146-2DD5-6A8F-4F64-146ADC003715}"/>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0A1B0AD2-82BE-9310-D0C4-1E6BA96D051E}"/>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4B237FAF-2EC9-4090-A6C4-63A4E17034B3}"/>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40</a:t>
            </a:fld>
            <a:r>
              <a:rPr lang="en-US"/>
              <a:t>/1024</a:t>
            </a:r>
          </a:p>
        </p:txBody>
      </p:sp>
      <p:pic>
        <p:nvPicPr>
          <p:cNvPr id="8" name="Picture 7">
            <a:extLst>
              <a:ext uri="{FF2B5EF4-FFF2-40B4-BE49-F238E27FC236}">
                <a16:creationId xmlns:a16="http://schemas.microsoft.com/office/drawing/2014/main" id="{ECEF97AF-FB85-7FB7-D1E5-194B2203EB3E}"/>
              </a:ext>
            </a:extLst>
          </p:cNvPr>
          <p:cNvPicPr>
            <a:picLocks noChangeAspect="1"/>
          </p:cNvPicPr>
          <p:nvPr/>
        </p:nvPicPr>
        <p:blipFill>
          <a:blip r:embed="rId2"/>
          <a:stretch>
            <a:fillRect/>
          </a:stretch>
        </p:blipFill>
        <p:spPr>
          <a:xfrm>
            <a:off x="467832" y="2658"/>
            <a:ext cx="8208335" cy="6852684"/>
          </a:xfrm>
          <a:prstGeom prst="rect">
            <a:avLst/>
          </a:prstGeom>
        </p:spPr>
      </p:pic>
    </p:spTree>
    <p:extLst>
      <p:ext uri="{BB962C8B-B14F-4D97-AF65-F5344CB8AC3E}">
        <p14:creationId xmlns:p14="http://schemas.microsoft.com/office/powerpoint/2010/main" val="31704198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6CD8-240D-92E3-3462-DF7C3F01A55D}"/>
              </a:ext>
            </a:extLst>
          </p:cNvPr>
          <p:cNvSpPr>
            <a:spLocks noGrp="1"/>
          </p:cNvSpPr>
          <p:nvPr>
            <p:ph type="title"/>
          </p:nvPr>
        </p:nvSpPr>
        <p:spPr>
          <a:xfrm>
            <a:off x="0" y="765175"/>
            <a:ext cx="9144000" cy="359569"/>
          </a:xfrm>
        </p:spPr>
        <p:txBody>
          <a:bodyPr/>
          <a:lstStyle/>
          <a:p>
            <a:r>
              <a:rPr lang="en-US" dirty="0"/>
              <a:t>Work in prog. (to appear ICFDA2025)</a:t>
            </a:r>
          </a:p>
        </p:txBody>
      </p:sp>
      <p:sp>
        <p:nvSpPr>
          <p:cNvPr id="4" name="Date Placeholder 3">
            <a:extLst>
              <a:ext uri="{FF2B5EF4-FFF2-40B4-BE49-F238E27FC236}">
                <a16:creationId xmlns:a16="http://schemas.microsoft.com/office/drawing/2014/main" id="{8DDDAD5D-1B5B-DCFF-AE59-26CF3AF4631E}"/>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68F67B43-2B5E-1417-A04A-6B7DBC0F6427}"/>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1058E288-FCA4-A973-6525-76A47F825A7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41</a:t>
            </a:fld>
            <a:r>
              <a:rPr lang="en-US"/>
              <a:t>/1024</a:t>
            </a:r>
          </a:p>
        </p:txBody>
      </p:sp>
      <p:pic>
        <p:nvPicPr>
          <p:cNvPr id="7" name="Picture 6">
            <a:extLst>
              <a:ext uri="{FF2B5EF4-FFF2-40B4-BE49-F238E27FC236}">
                <a16:creationId xmlns:a16="http://schemas.microsoft.com/office/drawing/2014/main" id="{05AA2310-129A-502D-FA9D-CA1083461670}"/>
              </a:ext>
            </a:extLst>
          </p:cNvPr>
          <p:cNvPicPr>
            <a:picLocks noChangeAspect="1"/>
          </p:cNvPicPr>
          <p:nvPr/>
        </p:nvPicPr>
        <p:blipFill>
          <a:blip r:embed="rId2"/>
          <a:stretch>
            <a:fillRect/>
          </a:stretch>
        </p:blipFill>
        <p:spPr>
          <a:xfrm>
            <a:off x="845363" y="1269206"/>
            <a:ext cx="7308812" cy="6387902"/>
          </a:xfrm>
          <a:prstGeom prst="rect">
            <a:avLst/>
          </a:prstGeom>
        </p:spPr>
      </p:pic>
    </p:spTree>
    <p:extLst>
      <p:ext uri="{BB962C8B-B14F-4D97-AF65-F5344CB8AC3E}">
        <p14:creationId xmlns:p14="http://schemas.microsoft.com/office/powerpoint/2010/main" val="2283604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3E7A-5226-430E-D438-13BF896C7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FBD07-F843-207B-AE98-7E86DBE92F1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8517522-D573-B1E4-F7C1-5CE809EA07AC}"/>
              </a:ext>
            </a:extLst>
          </p:cNvPr>
          <p:cNvSpPr>
            <a:spLocks noGrp="1"/>
          </p:cNvSpPr>
          <p:nvPr>
            <p:ph idx="1"/>
          </p:nvPr>
        </p:nvSpPr>
        <p:spPr/>
        <p:txBody>
          <a:bodyPr/>
          <a:lstStyle/>
          <a:p>
            <a:r>
              <a:rPr lang="en-US" dirty="0"/>
              <a:t>Smarter, no smartest</a:t>
            </a:r>
          </a:p>
          <a:p>
            <a:r>
              <a:rPr lang="en-US" dirty="0"/>
              <a:t>PIML but also CIML (complexity-informed)</a:t>
            </a:r>
          </a:p>
          <a:p>
            <a:r>
              <a:rPr lang="en-US" dirty="0"/>
              <a:t>Fractal and fractional calculi: what and why?</a:t>
            </a:r>
          </a:p>
          <a:p>
            <a:r>
              <a:rPr lang="en-US" dirty="0"/>
              <a:t>The science of roughness for machine learning</a:t>
            </a:r>
          </a:p>
          <a:p>
            <a:r>
              <a:rPr lang="en-US" b="1" dirty="0">
                <a:solidFill>
                  <a:srgbClr val="FF0000"/>
                </a:solidFill>
              </a:rPr>
              <a:t>Rich Opportunities</a:t>
            </a:r>
          </a:p>
        </p:txBody>
      </p:sp>
      <p:sp>
        <p:nvSpPr>
          <p:cNvPr id="4" name="Date Placeholder 3">
            <a:extLst>
              <a:ext uri="{FF2B5EF4-FFF2-40B4-BE49-F238E27FC236}">
                <a16:creationId xmlns:a16="http://schemas.microsoft.com/office/drawing/2014/main" id="{0D297E53-7367-D2AF-D1B3-C9B63E400B99}"/>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D2F996E3-C6A2-24B6-B349-E2169DC01D3C}"/>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34BE6848-BF82-6627-5928-A2A164FF492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42</a:t>
            </a:fld>
            <a:r>
              <a:rPr lang="en-US"/>
              <a:t>/1024</a:t>
            </a:r>
          </a:p>
        </p:txBody>
      </p:sp>
    </p:spTree>
    <p:extLst>
      <p:ext uri="{BB962C8B-B14F-4D97-AF65-F5344CB8AC3E}">
        <p14:creationId xmlns:p14="http://schemas.microsoft.com/office/powerpoint/2010/main" val="248397444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88F9-041D-19F3-147E-8953CD694AB5}"/>
              </a:ext>
            </a:extLst>
          </p:cNvPr>
          <p:cNvSpPr>
            <a:spLocks noGrp="1"/>
          </p:cNvSpPr>
          <p:nvPr>
            <p:ph type="title"/>
          </p:nvPr>
        </p:nvSpPr>
        <p:spPr/>
        <p:txBody>
          <a:bodyPr/>
          <a:lstStyle/>
          <a:p>
            <a:r>
              <a:rPr lang="en-US" dirty="0"/>
              <a:t>Rich opportunities</a:t>
            </a:r>
          </a:p>
        </p:txBody>
      </p:sp>
      <p:sp>
        <p:nvSpPr>
          <p:cNvPr id="3" name="Content Placeholder 2">
            <a:extLst>
              <a:ext uri="{FF2B5EF4-FFF2-40B4-BE49-F238E27FC236}">
                <a16:creationId xmlns:a16="http://schemas.microsoft.com/office/drawing/2014/main" id="{CBF4BBCD-6FB3-A96C-006F-B0B10B39B016}"/>
              </a:ext>
            </a:extLst>
          </p:cNvPr>
          <p:cNvSpPr>
            <a:spLocks noGrp="1"/>
          </p:cNvSpPr>
          <p:nvPr>
            <p:ph idx="1"/>
          </p:nvPr>
        </p:nvSpPr>
        <p:spPr/>
        <p:txBody>
          <a:bodyPr/>
          <a:lstStyle/>
          <a:p>
            <a:r>
              <a:rPr lang="en-US" dirty="0"/>
              <a:t>in making ML smarter</a:t>
            </a:r>
          </a:p>
          <a:p>
            <a:pPr lvl="1"/>
            <a:r>
              <a:rPr lang="en-US" dirty="0"/>
              <a:t>Roughness quantification (RQ)</a:t>
            </a:r>
          </a:p>
          <a:p>
            <a:pPr lvl="1"/>
            <a:r>
              <a:rPr lang="en-US" dirty="0"/>
              <a:t>Variability quantification (VQ)</a:t>
            </a:r>
          </a:p>
          <a:p>
            <a:pPr lvl="1"/>
            <a:r>
              <a:rPr lang="en-US" dirty="0"/>
              <a:t>Uncertainty quantification (UQ)</a:t>
            </a:r>
          </a:p>
          <a:p>
            <a:pPr lvl="1"/>
            <a:r>
              <a:rPr lang="en-US" dirty="0"/>
              <a:t>Tail quantification (TQ)</a:t>
            </a:r>
          </a:p>
          <a:p>
            <a:pPr lvl="1"/>
            <a:r>
              <a:rPr lang="en-US" dirty="0"/>
              <a:t>Smartness quantification (SQ)</a:t>
            </a:r>
          </a:p>
          <a:p>
            <a:pPr lvl="1"/>
            <a:r>
              <a:rPr lang="en-US" b="1" dirty="0"/>
              <a:t>Awareness, informed, and matched (adaptive)</a:t>
            </a:r>
          </a:p>
        </p:txBody>
      </p:sp>
      <p:sp>
        <p:nvSpPr>
          <p:cNvPr id="4" name="Date Placeholder 3">
            <a:extLst>
              <a:ext uri="{FF2B5EF4-FFF2-40B4-BE49-F238E27FC236}">
                <a16:creationId xmlns:a16="http://schemas.microsoft.com/office/drawing/2014/main" id="{057AC44B-450A-C6DE-316E-F25BB1085B19}"/>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70AF9C44-3809-FDCB-45E2-32081867713A}"/>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09869446-21CA-645A-0C7F-DCD33CD03111}"/>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43</a:t>
            </a:fld>
            <a:r>
              <a:rPr lang="en-US"/>
              <a:t>/1024</a:t>
            </a:r>
          </a:p>
        </p:txBody>
      </p:sp>
    </p:spTree>
    <p:extLst>
      <p:ext uri="{BB962C8B-B14F-4D97-AF65-F5344CB8AC3E}">
        <p14:creationId xmlns:p14="http://schemas.microsoft.com/office/powerpoint/2010/main" val="32101688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019C-F02C-790D-967C-C323BE947D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E9FA28-F72D-FF47-05C3-EFD78D0859FC}"/>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20C6050-B583-56E4-397C-FD1C990E7FDB}"/>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9807F575-9A9B-6A40-18F9-09DB6D42E864}"/>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EFF46E83-FDFC-D66A-4DAC-904D1BFFA9CA}"/>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44</a:t>
            </a:fld>
            <a:r>
              <a:rPr lang="en-US"/>
              <a:t>/1024</a:t>
            </a:r>
          </a:p>
        </p:txBody>
      </p:sp>
      <p:pic>
        <p:nvPicPr>
          <p:cNvPr id="8" name="Picture 7">
            <a:extLst>
              <a:ext uri="{FF2B5EF4-FFF2-40B4-BE49-F238E27FC236}">
                <a16:creationId xmlns:a16="http://schemas.microsoft.com/office/drawing/2014/main" id="{0AD8FF18-C1D6-32EF-27F4-E0180340C068}"/>
              </a:ext>
            </a:extLst>
          </p:cNvPr>
          <p:cNvPicPr>
            <a:picLocks noChangeAspect="1"/>
          </p:cNvPicPr>
          <p:nvPr/>
        </p:nvPicPr>
        <p:blipFill>
          <a:blip r:embed="rId2"/>
          <a:stretch>
            <a:fillRect/>
          </a:stretch>
        </p:blipFill>
        <p:spPr>
          <a:xfrm>
            <a:off x="1403648" y="37273"/>
            <a:ext cx="6865904" cy="6783453"/>
          </a:xfrm>
          <a:prstGeom prst="rect">
            <a:avLst/>
          </a:prstGeom>
        </p:spPr>
      </p:pic>
    </p:spTree>
    <p:extLst>
      <p:ext uri="{BB962C8B-B14F-4D97-AF65-F5344CB8AC3E}">
        <p14:creationId xmlns:p14="http://schemas.microsoft.com/office/powerpoint/2010/main" val="69233084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D584-3D8F-29AB-9125-65357F76ED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A6DCBB-10D6-6CBB-31A5-1702EF0BCFCD}"/>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F5F0D4F2-9860-A916-8A18-328AD31E1629}"/>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52A55A28-D115-3E9F-FBEC-9B65E0869CFF}"/>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19D09091-0EFA-7508-6219-87B2A8A7691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45</a:t>
            </a:fld>
            <a:r>
              <a:rPr lang="en-US"/>
              <a:t>/1024</a:t>
            </a:r>
          </a:p>
        </p:txBody>
      </p:sp>
      <p:pic>
        <p:nvPicPr>
          <p:cNvPr id="8" name="Picture 7">
            <a:extLst>
              <a:ext uri="{FF2B5EF4-FFF2-40B4-BE49-F238E27FC236}">
                <a16:creationId xmlns:a16="http://schemas.microsoft.com/office/drawing/2014/main" id="{4CE93005-82BA-7BC4-7B47-3CEB87C3DADE}"/>
              </a:ext>
            </a:extLst>
          </p:cNvPr>
          <p:cNvPicPr>
            <a:picLocks noChangeAspect="1"/>
          </p:cNvPicPr>
          <p:nvPr/>
        </p:nvPicPr>
        <p:blipFill>
          <a:blip r:embed="rId2"/>
          <a:stretch>
            <a:fillRect/>
          </a:stretch>
        </p:blipFill>
        <p:spPr>
          <a:xfrm>
            <a:off x="683568" y="-10487"/>
            <a:ext cx="7200800" cy="6823863"/>
          </a:xfrm>
          <a:prstGeom prst="rect">
            <a:avLst/>
          </a:prstGeom>
        </p:spPr>
      </p:pic>
    </p:spTree>
    <p:extLst>
      <p:ext uri="{BB962C8B-B14F-4D97-AF65-F5344CB8AC3E}">
        <p14:creationId xmlns:p14="http://schemas.microsoft.com/office/powerpoint/2010/main" val="249022050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9AE6A-6833-0D8A-5F91-F87851BE05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5DB44A-98D8-A920-F4DF-F3E511AE4E5F}"/>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6FB41880-6250-524A-8A1F-0879E2C7B37E}"/>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991FAFA8-C9DA-0161-9403-815D66CBFF14}"/>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B739F8B0-B83D-7284-1D96-6A4226F6D27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46</a:t>
            </a:fld>
            <a:r>
              <a:rPr lang="en-US"/>
              <a:t>/1024</a:t>
            </a:r>
          </a:p>
        </p:txBody>
      </p:sp>
      <p:pic>
        <p:nvPicPr>
          <p:cNvPr id="8" name="Picture 7">
            <a:extLst>
              <a:ext uri="{FF2B5EF4-FFF2-40B4-BE49-F238E27FC236}">
                <a16:creationId xmlns:a16="http://schemas.microsoft.com/office/drawing/2014/main" id="{5668E272-5F75-DA21-FFC3-54AAFE00D134}"/>
              </a:ext>
            </a:extLst>
          </p:cNvPr>
          <p:cNvPicPr>
            <a:picLocks noChangeAspect="1"/>
          </p:cNvPicPr>
          <p:nvPr/>
        </p:nvPicPr>
        <p:blipFill>
          <a:blip r:embed="rId2"/>
          <a:stretch>
            <a:fillRect/>
          </a:stretch>
        </p:blipFill>
        <p:spPr>
          <a:xfrm>
            <a:off x="-29752" y="762000"/>
            <a:ext cx="9144000" cy="6096000"/>
          </a:xfrm>
          <a:prstGeom prst="rect">
            <a:avLst/>
          </a:prstGeom>
        </p:spPr>
      </p:pic>
    </p:spTree>
    <p:extLst>
      <p:ext uri="{BB962C8B-B14F-4D97-AF65-F5344CB8AC3E}">
        <p14:creationId xmlns:p14="http://schemas.microsoft.com/office/powerpoint/2010/main" val="27352290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7531-154F-B84F-DA33-74F61C579923}"/>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A6A5B3DA-A00B-E8AF-30D7-8D129E0F6873}"/>
              </a:ext>
            </a:extLst>
          </p:cNvPr>
          <p:cNvSpPr>
            <a:spLocks noGrp="1"/>
          </p:cNvSpPr>
          <p:nvPr>
            <p:ph idx="1"/>
          </p:nvPr>
        </p:nvSpPr>
        <p:spPr/>
        <p:txBody>
          <a:bodyPr/>
          <a:lstStyle/>
          <a:p>
            <a:r>
              <a:rPr lang="en-US" b="1" dirty="0"/>
              <a:t>Complexity-informed machine (un)learning</a:t>
            </a:r>
          </a:p>
          <a:p>
            <a:pPr marL="0" indent="0">
              <a:buNone/>
            </a:pPr>
            <a:r>
              <a:rPr lang="en-US" dirty="0">
                <a:hlinkClick r:id="rId2"/>
              </a:rPr>
              <a:t>https://mechatronics.ucmerced.edu/CIML</a:t>
            </a:r>
            <a:endParaRPr lang="en-US" dirty="0"/>
          </a:p>
          <a:p>
            <a:endParaRPr lang="en-US" dirty="0"/>
          </a:p>
          <a:p>
            <a:r>
              <a:rPr lang="en-US" dirty="0"/>
              <a:t>Smart to talk about smart machine learning</a:t>
            </a:r>
          </a:p>
          <a:p>
            <a:endParaRPr lang="en-US" dirty="0"/>
          </a:p>
          <a:p>
            <a:endParaRPr lang="en-US" dirty="0"/>
          </a:p>
        </p:txBody>
      </p:sp>
      <p:sp>
        <p:nvSpPr>
          <p:cNvPr id="4" name="Date Placeholder 3">
            <a:extLst>
              <a:ext uri="{FF2B5EF4-FFF2-40B4-BE49-F238E27FC236}">
                <a16:creationId xmlns:a16="http://schemas.microsoft.com/office/drawing/2014/main" id="{7BA51C94-0232-207B-EE6D-7BDF481A7F29}"/>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773D3242-6070-94F0-37E2-2344C1D5E5BD}"/>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6852E5F4-CD26-3A5F-5E37-9153E57DE05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47</a:t>
            </a:fld>
            <a:r>
              <a:rPr lang="en-US"/>
              <a:t>/1024</a:t>
            </a:r>
          </a:p>
        </p:txBody>
      </p:sp>
      <p:pic>
        <p:nvPicPr>
          <p:cNvPr id="7" name="Picture 6">
            <a:extLst>
              <a:ext uri="{FF2B5EF4-FFF2-40B4-BE49-F238E27FC236}">
                <a16:creationId xmlns:a16="http://schemas.microsoft.com/office/drawing/2014/main" id="{D8D05114-D672-BCA8-60B0-4ECC4010E2C2}"/>
              </a:ext>
            </a:extLst>
          </p:cNvPr>
          <p:cNvPicPr>
            <a:picLocks noChangeAspect="1"/>
          </p:cNvPicPr>
          <p:nvPr/>
        </p:nvPicPr>
        <p:blipFill>
          <a:blip r:embed="rId3"/>
          <a:stretch>
            <a:fillRect/>
          </a:stretch>
        </p:blipFill>
        <p:spPr>
          <a:xfrm>
            <a:off x="395536" y="4437112"/>
            <a:ext cx="3528392" cy="1002895"/>
          </a:xfrm>
          <a:prstGeom prst="rect">
            <a:avLst/>
          </a:prstGeom>
        </p:spPr>
      </p:pic>
      <p:sp>
        <p:nvSpPr>
          <p:cNvPr id="9" name="TextBox 8">
            <a:extLst>
              <a:ext uri="{FF2B5EF4-FFF2-40B4-BE49-F238E27FC236}">
                <a16:creationId xmlns:a16="http://schemas.microsoft.com/office/drawing/2014/main" id="{B4132BA3-D852-7CA5-E451-19BA169752C8}"/>
              </a:ext>
            </a:extLst>
          </p:cNvPr>
          <p:cNvSpPr txBox="1"/>
          <p:nvPr/>
        </p:nvSpPr>
        <p:spPr>
          <a:xfrm>
            <a:off x="3897204" y="5036959"/>
            <a:ext cx="5211299" cy="830997"/>
          </a:xfrm>
          <a:prstGeom prst="rect">
            <a:avLst/>
          </a:prstGeom>
          <a:noFill/>
        </p:spPr>
        <p:txBody>
          <a:bodyPr wrap="square">
            <a:spAutoFit/>
          </a:bodyPr>
          <a:lstStyle/>
          <a:p>
            <a:r>
              <a:rPr lang="en-US" b="1" i="0" dirty="0">
                <a:solidFill>
                  <a:srgbClr val="FF0000"/>
                </a:solidFill>
                <a:effectLst>
                  <a:outerShdw blurRad="38100" dist="38100" dir="2700000" algn="tl">
                    <a:srgbClr val="000000">
                      <a:alpha val="43137"/>
                    </a:srgbClr>
                  </a:outerShdw>
                </a:effectLst>
                <a:latin typeface="Inter"/>
              </a:rPr>
              <a:t>Theme: "Empowering the Future with Smarter AI Technologies and Solutions"</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106582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DBB4DB78-90B8-56C5-4290-7ED0F5B591E0}"/>
              </a:ext>
            </a:extLst>
          </p:cNvPr>
          <p:cNvSpPr>
            <a:spLocks noGrp="1"/>
          </p:cNvSpPr>
          <p:nvPr>
            <p:ph type="body" sz="quarter" idx="11"/>
          </p:nvPr>
        </p:nvSpPr>
        <p:spPr>
          <a:xfrm>
            <a:off x="1577474" y="3072636"/>
            <a:ext cx="2871446" cy="498598"/>
          </a:xfrm>
        </p:spPr>
        <p:txBody>
          <a:bodyPr/>
          <a:lstStyle/>
          <a:p>
            <a:pPr>
              <a:spcAft>
                <a:spcPts val="0"/>
              </a:spcAft>
            </a:pPr>
            <a:r>
              <a:rPr lang="en-GB" sz="1200" b="1" dirty="0">
                <a:latin typeface="Palatino Linotype" panose="02040502050505030304" pitchFamily="18" charset="0"/>
                <a:ea typeface="Calibri" panose="020F0502020204030204" pitchFamily="34" charset="0"/>
                <a:cs typeface="Calibri" panose="020F0502020204030204" pitchFamily="34" charset="0"/>
              </a:rPr>
              <a:t>Editor-in-Chief: </a:t>
            </a:r>
            <a:r>
              <a:rPr lang="en-GB" sz="1200" dirty="0">
                <a:latin typeface="Palatino Linotype" panose="02040502050505030304" pitchFamily="18" charset="0"/>
                <a:ea typeface="Calibri" panose="020F0502020204030204" pitchFamily="34" charset="0"/>
                <a:cs typeface="Calibri" panose="020F0502020204030204" pitchFamily="34" charset="0"/>
              </a:rPr>
              <a:t>Prof. </a:t>
            </a:r>
            <a:r>
              <a:rPr lang="en-GB" sz="1200" dirty="0" err="1">
                <a:latin typeface="Palatino Linotype" panose="02040502050505030304" pitchFamily="18" charset="0"/>
                <a:ea typeface="Calibri" panose="020F0502020204030204" pitchFamily="34" charset="0"/>
                <a:cs typeface="Calibri" panose="020F0502020204030204" pitchFamily="34" charset="0"/>
              </a:rPr>
              <a:t>Dr.</a:t>
            </a:r>
            <a:r>
              <a:rPr lang="en-GB" sz="1200" dirty="0">
                <a:latin typeface="Palatino Linotype" panose="02040502050505030304" pitchFamily="18" charset="0"/>
                <a:ea typeface="Calibri" panose="020F0502020204030204" pitchFamily="34" charset="0"/>
                <a:cs typeface="Calibri" panose="020F0502020204030204" pitchFamily="34" charset="0"/>
              </a:rPr>
              <a:t> Carlo </a:t>
            </a:r>
            <a:r>
              <a:rPr lang="en-GB" sz="1200" dirty="0" err="1">
                <a:latin typeface="Palatino Linotype" panose="02040502050505030304" pitchFamily="18" charset="0"/>
                <a:ea typeface="Calibri" panose="020F0502020204030204" pitchFamily="34" charset="0"/>
                <a:cs typeface="Calibri" panose="020F0502020204030204" pitchFamily="34" charset="0"/>
              </a:rPr>
              <a:t>Cattani</a:t>
            </a:r>
            <a:endParaRPr lang="en-GB" sz="1200" dirty="0">
              <a:latin typeface="Palatino Linotype" panose="02040502050505030304" pitchFamily="18" charset="0"/>
              <a:ea typeface="Calibri" panose="020F0502020204030204" pitchFamily="34" charset="0"/>
              <a:cs typeface="Calibri" panose="020F0502020204030204" pitchFamily="34" charset="0"/>
            </a:endParaRPr>
          </a:p>
          <a:p>
            <a:r>
              <a:rPr lang="en-US" sz="1200" dirty="0">
                <a:solidFill>
                  <a:srgbClr val="222222"/>
                </a:solidFill>
                <a:highlight>
                  <a:srgbClr val="FFFFFF"/>
                </a:highlight>
                <a:latin typeface="Palatino Linotype" panose="02040502050505030304" pitchFamily="18" charset="0"/>
                <a:ea typeface="Calibri" panose="020F0502020204030204" pitchFamily="34" charset="0"/>
                <a:cs typeface="Calibri" panose="020F0502020204030204" pitchFamily="34" charset="0"/>
              </a:rPr>
              <a:t>University of </a:t>
            </a:r>
            <a:r>
              <a:rPr lang="en-US" sz="1200" dirty="0" err="1">
                <a:solidFill>
                  <a:srgbClr val="222222"/>
                </a:solidFill>
                <a:highlight>
                  <a:srgbClr val="FFFFFF"/>
                </a:highlight>
                <a:latin typeface="Palatino Linotype" panose="02040502050505030304" pitchFamily="18" charset="0"/>
                <a:ea typeface="Calibri" panose="020F0502020204030204" pitchFamily="34" charset="0"/>
                <a:cs typeface="Calibri" panose="020F0502020204030204" pitchFamily="34" charset="0"/>
              </a:rPr>
              <a:t>Tuscia</a:t>
            </a:r>
            <a:r>
              <a:rPr lang="en-US" sz="1200" dirty="0">
                <a:solidFill>
                  <a:srgbClr val="222222"/>
                </a:solidFill>
                <a:highlight>
                  <a:srgbClr val="FFFFFF"/>
                </a:highlight>
                <a:latin typeface="Palatino Linotype" panose="02040502050505030304" pitchFamily="18" charset="0"/>
                <a:ea typeface="Calibri" panose="020F0502020204030204" pitchFamily="34" charset="0"/>
                <a:cs typeface="Calibri" panose="020F0502020204030204" pitchFamily="34" charset="0"/>
              </a:rPr>
              <a:t>, Italy</a:t>
            </a:r>
            <a:endParaRPr lang="en-US" altLang="zh-CN" sz="1200" dirty="0">
              <a:latin typeface="Palatino Linotype" panose="02040502050505030304" pitchFamily="18"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2F9917F-CEA1-28A5-E01F-AC48DA1E6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4"/>
          <a:stretch>
            <a:fillRect/>
          </a:stretch>
        </p:blipFill>
        <p:spPr bwMode="auto">
          <a:xfrm>
            <a:off x="315629" y="2817209"/>
            <a:ext cx="1052441" cy="1051560"/>
          </a:xfrm>
          <a:custGeom>
            <a:avLst/>
            <a:gdLst>
              <a:gd name="connsiteX0" fmla="*/ 811658 w 1679005"/>
              <a:gd name="connsiteY0" fmla="*/ 0 h 1677600"/>
              <a:gd name="connsiteX1" fmla="*/ 867346 w 1679005"/>
              <a:gd name="connsiteY1" fmla="*/ 0 h 1677600"/>
              <a:gd name="connsiteX2" fmla="*/ 925336 w 1679005"/>
              <a:gd name="connsiteY2" fmla="*/ 2928 h 1677600"/>
              <a:gd name="connsiteX3" fmla="*/ 1679005 w 1679005"/>
              <a:gd name="connsiteY3" fmla="*/ 838097 h 1677600"/>
              <a:gd name="connsiteX4" fmla="*/ 839502 w 1679005"/>
              <a:gd name="connsiteY4" fmla="*/ 1677600 h 1677600"/>
              <a:gd name="connsiteX5" fmla="*/ 4333 w 1679005"/>
              <a:gd name="connsiteY5" fmla="*/ 923931 h 1677600"/>
              <a:gd name="connsiteX6" fmla="*/ 0 w 1679005"/>
              <a:gd name="connsiteY6" fmla="*/ 838117 h 1677600"/>
              <a:gd name="connsiteX7" fmla="*/ 0 w 1679005"/>
              <a:gd name="connsiteY7" fmla="*/ 838077 h 1677600"/>
              <a:gd name="connsiteX8" fmla="*/ 4333 w 1679005"/>
              <a:gd name="connsiteY8" fmla="*/ 752263 h 1677600"/>
              <a:gd name="connsiteX9" fmla="*/ 753668 w 1679005"/>
              <a:gd name="connsiteY9" fmla="*/ 2928 h 167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9005" h="1677600">
                <a:moveTo>
                  <a:pt x="811658" y="0"/>
                </a:moveTo>
                <a:lnTo>
                  <a:pt x="867346" y="0"/>
                </a:lnTo>
                <a:lnTo>
                  <a:pt x="925336" y="2928"/>
                </a:lnTo>
                <a:cubicBezTo>
                  <a:pt x="1348661" y="45919"/>
                  <a:pt x="1679005" y="403430"/>
                  <a:pt x="1679005" y="838097"/>
                </a:cubicBezTo>
                <a:cubicBezTo>
                  <a:pt x="1679005" y="1301742"/>
                  <a:pt x="1303147" y="1677600"/>
                  <a:pt x="839502" y="1677600"/>
                </a:cubicBezTo>
                <a:cubicBezTo>
                  <a:pt x="404835" y="1677600"/>
                  <a:pt x="47324" y="1347256"/>
                  <a:pt x="4333" y="923931"/>
                </a:cubicBezTo>
                <a:lnTo>
                  <a:pt x="0" y="838117"/>
                </a:lnTo>
                <a:lnTo>
                  <a:pt x="0" y="838077"/>
                </a:lnTo>
                <a:lnTo>
                  <a:pt x="4333" y="752263"/>
                </a:lnTo>
                <a:cubicBezTo>
                  <a:pt x="44458" y="357160"/>
                  <a:pt x="358565" y="43053"/>
                  <a:pt x="753668" y="2928"/>
                </a:cubicBezTo>
                <a:close/>
              </a:path>
            </a:pathLst>
          </a:custGeom>
          <a:noFill/>
          <a:extLst>
            <a:ext uri="{909E8E84-426E-40DD-AFC4-6F175D3DCCD1}">
              <a14:hiddenFill xmlns:a14="http://schemas.microsoft.com/office/drawing/2010/main">
                <a:solidFill>
                  <a:srgbClr val="FFFFFF"/>
                </a:solidFill>
              </a14:hiddenFill>
            </a:ext>
          </a:extLst>
        </p:spPr>
      </p:pic>
      <p:pic>
        <p:nvPicPr>
          <p:cNvPr id="40" name="Picture 39" descr="Blue text on a white background&#10;&#10;Description automatically generated">
            <a:extLst>
              <a:ext uri="{FF2B5EF4-FFF2-40B4-BE49-F238E27FC236}">
                <a16:creationId xmlns:a16="http://schemas.microsoft.com/office/drawing/2014/main" id="{45E66A0E-A1D3-37F8-2AB4-FD1FF414A6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22" y="964108"/>
            <a:ext cx="3215056" cy="692441"/>
          </a:xfrm>
          <a:prstGeom prst="rect">
            <a:avLst/>
          </a:prstGeom>
        </p:spPr>
      </p:pic>
      <p:sp>
        <p:nvSpPr>
          <p:cNvPr id="47" name="object 146">
            <a:extLst>
              <a:ext uri="{FF2B5EF4-FFF2-40B4-BE49-F238E27FC236}">
                <a16:creationId xmlns:a16="http://schemas.microsoft.com/office/drawing/2014/main" id="{7744EEC4-0204-4B18-CD23-25ADE79E1009}"/>
              </a:ext>
            </a:extLst>
          </p:cNvPr>
          <p:cNvSpPr/>
          <p:nvPr/>
        </p:nvSpPr>
        <p:spPr>
          <a:xfrm>
            <a:off x="249921" y="1893339"/>
            <a:ext cx="5734507" cy="207812"/>
          </a:xfrm>
          <a:custGeom>
            <a:avLst/>
            <a:gdLst/>
            <a:ahLst/>
            <a:cxnLst/>
            <a:rect l="l" t="t" r="r" b="b"/>
            <a:pathLst>
              <a:path w="3291204" h="558165">
                <a:moveTo>
                  <a:pt x="0" y="557655"/>
                </a:moveTo>
                <a:lnTo>
                  <a:pt x="3291169" y="557655"/>
                </a:lnTo>
                <a:lnTo>
                  <a:pt x="3291169" y="0"/>
                </a:lnTo>
                <a:lnTo>
                  <a:pt x="0" y="0"/>
                </a:lnTo>
                <a:lnTo>
                  <a:pt x="0" y="557655"/>
                </a:lnTo>
                <a:close/>
              </a:path>
            </a:pathLst>
          </a:custGeom>
          <a:solidFill>
            <a:srgbClr val="0070C0"/>
          </a:solidFill>
        </p:spPr>
        <p:txBody>
          <a:bodyPr wrap="square" lIns="0" tIns="0" rIns="0" bIns="0" rtlCol="0"/>
          <a:lstStyle/>
          <a:p>
            <a:pPr algn="ctr" fontAlgn="ctr">
              <a:spcBef>
                <a:spcPts val="450"/>
              </a:spcBef>
            </a:pPr>
            <a:r>
              <a:rPr lang="en-US" sz="1200" b="1" dirty="0">
                <a:solidFill>
                  <a:schemeClr val="bg1"/>
                </a:solidFill>
                <a:latin typeface="Palatino Linotype" panose="02040502050505030304" pitchFamily="18" charset="0"/>
                <a:ea typeface="微软雅黑" panose="020B0503020204020204" pitchFamily="34" charset="-122"/>
              </a:rPr>
              <a:t>Basic Information</a:t>
            </a:r>
            <a:endParaRPr sz="1200" b="1" dirty="0">
              <a:solidFill>
                <a:schemeClr val="bg1"/>
              </a:solidFill>
              <a:latin typeface="Palatino Linotype" panose="02040502050505030304" pitchFamily="18" charset="0"/>
              <a:ea typeface="微软雅黑" panose="020B0503020204020204" pitchFamily="34" charset="-122"/>
            </a:endParaRPr>
          </a:p>
        </p:txBody>
      </p:sp>
      <p:grpSp>
        <p:nvGrpSpPr>
          <p:cNvPr id="60" name="Group 59">
            <a:extLst>
              <a:ext uri="{FF2B5EF4-FFF2-40B4-BE49-F238E27FC236}">
                <a16:creationId xmlns:a16="http://schemas.microsoft.com/office/drawing/2014/main" id="{E6A0AC07-54B4-6337-6597-E2F51CB76975}"/>
              </a:ext>
            </a:extLst>
          </p:cNvPr>
          <p:cNvGrpSpPr/>
          <p:nvPr/>
        </p:nvGrpSpPr>
        <p:grpSpPr>
          <a:xfrm>
            <a:off x="1824889" y="3811251"/>
            <a:ext cx="4204329" cy="1784057"/>
            <a:chOff x="1153771" y="2144408"/>
            <a:chExt cx="7286441" cy="1945381"/>
          </a:xfrm>
        </p:grpSpPr>
        <p:sp>
          <p:nvSpPr>
            <p:cNvPr id="62" name="TextBox 61">
              <a:extLst>
                <a:ext uri="{FF2B5EF4-FFF2-40B4-BE49-F238E27FC236}">
                  <a16:creationId xmlns:a16="http://schemas.microsoft.com/office/drawing/2014/main" id="{23460F63-4375-877F-BE76-58DB92009090}"/>
                </a:ext>
              </a:extLst>
            </p:cNvPr>
            <p:cNvSpPr txBox="1"/>
            <p:nvPr/>
          </p:nvSpPr>
          <p:spPr>
            <a:xfrm>
              <a:off x="1161246" y="2144408"/>
              <a:ext cx="4019293" cy="302047"/>
            </a:xfrm>
            <a:prstGeom prst="rect">
              <a:avLst/>
            </a:prstGeom>
            <a:noFill/>
          </p:spPr>
          <p:txBody>
            <a:bodyPr wrap="none" rtlCol="0">
              <a:spAutoFit/>
            </a:bodyPr>
            <a:lstStyle/>
            <a:p>
              <a:r>
                <a:rPr lang="en-US" altLang="zh-CN" sz="1200" b="1" dirty="0">
                  <a:solidFill>
                    <a:schemeClr val="tx1">
                      <a:lumMod val="85000"/>
                      <a:lumOff val="15000"/>
                    </a:schemeClr>
                  </a:solidFill>
                  <a:latin typeface="+mj-lt"/>
                </a:rPr>
                <a:t>Impact Factor </a:t>
              </a:r>
              <a:r>
                <a:rPr lang="en-US" altLang="zh-CN" sz="1200" b="1" dirty="0">
                  <a:solidFill>
                    <a:srgbClr val="FF0000"/>
                  </a:solidFill>
                  <a:effectLst>
                    <a:outerShdw blurRad="38100" dist="38100" dir="2700000" algn="tl">
                      <a:srgbClr val="000000">
                        <a:alpha val="43137"/>
                      </a:srgbClr>
                    </a:outerShdw>
                  </a:effectLst>
                  <a:latin typeface="+mj-lt"/>
                </a:rPr>
                <a:t>3.3</a:t>
              </a:r>
              <a:r>
                <a:rPr lang="en-US" altLang="zh-CN" sz="1200" b="1" dirty="0">
                  <a:solidFill>
                    <a:schemeClr val="tx1">
                      <a:lumMod val="85000"/>
                      <a:lumOff val="15000"/>
                    </a:schemeClr>
                  </a:solidFill>
                  <a:latin typeface="+mj-lt"/>
                </a:rPr>
                <a:t>; </a:t>
              </a:r>
              <a:r>
                <a:rPr lang="en-US" altLang="zh-CN" sz="1200" b="1" dirty="0" err="1">
                  <a:solidFill>
                    <a:schemeClr val="tx1">
                      <a:lumMod val="85000"/>
                      <a:lumOff val="15000"/>
                    </a:schemeClr>
                  </a:solidFill>
                  <a:latin typeface="+mj-lt"/>
                </a:rPr>
                <a:t>CiteScore</a:t>
              </a:r>
              <a:r>
                <a:rPr lang="en-US" altLang="zh-CN" sz="1200" b="1" dirty="0">
                  <a:solidFill>
                    <a:schemeClr val="tx1">
                      <a:lumMod val="85000"/>
                      <a:lumOff val="15000"/>
                    </a:schemeClr>
                  </a:solidFill>
                  <a:latin typeface="+mj-lt"/>
                </a:rPr>
                <a:t> </a:t>
              </a:r>
              <a:r>
                <a:rPr lang="en-US" altLang="zh-CN" sz="1200" b="1" dirty="0">
                  <a:solidFill>
                    <a:srgbClr val="FF0000"/>
                  </a:solidFill>
                  <a:effectLst>
                    <a:outerShdw blurRad="38100" dist="38100" dir="2700000" algn="tl">
                      <a:srgbClr val="000000">
                        <a:alpha val="43137"/>
                      </a:srgbClr>
                    </a:outerShdw>
                  </a:effectLst>
                  <a:latin typeface="+mj-lt"/>
                </a:rPr>
                <a:t>6.0</a:t>
              </a:r>
              <a:endParaRPr lang="en-US" sz="1200" dirty="0">
                <a:solidFill>
                  <a:srgbClr val="FF0000"/>
                </a:solidFill>
                <a:effectLst>
                  <a:outerShdw blurRad="38100" dist="38100" dir="2700000" algn="tl">
                    <a:srgbClr val="000000">
                      <a:alpha val="43137"/>
                    </a:srgbClr>
                  </a:outerShdw>
                </a:effectLst>
                <a:latin typeface="+mj-lt"/>
              </a:endParaRPr>
            </a:p>
          </p:txBody>
        </p:sp>
        <p:sp>
          <p:nvSpPr>
            <p:cNvPr id="1027" name="TextBox 29">
              <a:extLst>
                <a:ext uri="{FF2B5EF4-FFF2-40B4-BE49-F238E27FC236}">
                  <a16:creationId xmlns:a16="http://schemas.microsoft.com/office/drawing/2014/main" id="{CFCC2598-8ACF-2239-2952-A9853A5BA5ED}"/>
                </a:ext>
              </a:extLst>
            </p:cNvPr>
            <p:cNvSpPr txBox="1"/>
            <p:nvPr/>
          </p:nvSpPr>
          <p:spPr>
            <a:xfrm>
              <a:off x="1153771" y="3787742"/>
              <a:ext cx="7286441" cy="302047"/>
            </a:xfrm>
            <a:prstGeom prst="rect">
              <a:avLst/>
            </a:prstGeom>
            <a:noFill/>
          </p:spPr>
          <p:txBody>
            <a:bodyPr wrap="square" rtlCol="0">
              <a:spAutoFit/>
            </a:bodyPr>
            <a:lstStyle/>
            <a:p>
              <a:endParaRPr lang="en-US" sz="1200" dirty="0">
                <a:solidFill>
                  <a:schemeClr val="tx1">
                    <a:lumMod val="85000"/>
                    <a:lumOff val="15000"/>
                  </a:schemeClr>
                </a:solidFill>
                <a:latin typeface="+mj-lt"/>
              </a:endParaRPr>
            </a:p>
          </p:txBody>
        </p:sp>
      </p:grpSp>
      <p:sp>
        <p:nvSpPr>
          <p:cNvPr id="1028" name="object 19">
            <a:extLst>
              <a:ext uri="{FF2B5EF4-FFF2-40B4-BE49-F238E27FC236}">
                <a16:creationId xmlns:a16="http://schemas.microsoft.com/office/drawing/2014/main" id="{59BFC2C2-3C2B-A2F2-005E-28041C27EA40}"/>
              </a:ext>
            </a:extLst>
          </p:cNvPr>
          <p:cNvSpPr/>
          <p:nvPr/>
        </p:nvSpPr>
        <p:spPr>
          <a:xfrm>
            <a:off x="6548677" y="2282358"/>
            <a:ext cx="34289" cy="562036"/>
          </a:xfrm>
          <a:custGeom>
            <a:avLst/>
            <a:gdLst/>
            <a:ahLst/>
            <a:cxnLst/>
            <a:rect l="l" t="t" r="r" b="b"/>
            <a:pathLst>
              <a:path h="1912620">
                <a:moveTo>
                  <a:pt x="0" y="0"/>
                </a:moveTo>
                <a:lnTo>
                  <a:pt x="0" y="1912204"/>
                </a:lnTo>
              </a:path>
            </a:pathLst>
          </a:custGeom>
          <a:ln w="84009">
            <a:solidFill>
              <a:srgbClr val="0070C0"/>
            </a:solidFill>
          </a:ln>
        </p:spPr>
        <p:txBody>
          <a:bodyPr wrap="square" lIns="0" tIns="0" rIns="0" bIns="0" rtlCol="0"/>
          <a:lstStyle/>
          <a:p>
            <a:endParaRPr sz="1050" b="1">
              <a:latin typeface="Palatino Linotype" panose="02040502050505030304" pitchFamily="18" charset="0"/>
            </a:endParaRPr>
          </a:p>
        </p:txBody>
      </p:sp>
      <p:sp>
        <p:nvSpPr>
          <p:cNvPr id="1029" name="object 19">
            <a:extLst>
              <a:ext uri="{FF2B5EF4-FFF2-40B4-BE49-F238E27FC236}">
                <a16:creationId xmlns:a16="http://schemas.microsoft.com/office/drawing/2014/main" id="{12E03517-36AA-B37B-D8DE-B1B0C1129187}"/>
              </a:ext>
            </a:extLst>
          </p:cNvPr>
          <p:cNvSpPr/>
          <p:nvPr/>
        </p:nvSpPr>
        <p:spPr>
          <a:xfrm>
            <a:off x="6556402" y="3981902"/>
            <a:ext cx="65908" cy="627267"/>
          </a:xfrm>
          <a:custGeom>
            <a:avLst/>
            <a:gdLst/>
            <a:ahLst/>
            <a:cxnLst/>
            <a:rect l="l" t="t" r="r" b="b"/>
            <a:pathLst>
              <a:path h="1912620">
                <a:moveTo>
                  <a:pt x="0" y="0"/>
                </a:moveTo>
                <a:lnTo>
                  <a:pt x="0" y="1912204"/>
                </a:lnTo>
              </a:path>
            </a:pathLst>
          </a:custGeom>
          <a:ln w="84009">
            <a:solidFill>
              <a:srgbClr val="0070C0"/>
            </a:solidFill>
          </a:ln>
        </p:spPr>
        <p:txBody>
          <a:bodyPr wrap="square" lIns="0" tIns="0" rIns="0" bIns="0" rtlCol="0"/>
          <a:lstStyle/>
          <a:p>
            <a:endParaRPr sz="1050" b="1">
              <a:latin typeface="Palatino Linotype" panose="02040502050505030304" pitchFamily="18" charset="0"/>
            </a:endParaRPr>
          </a:p>
        </p:txBody>
      </p:sp>
      <p:sp>
        <p:nvSpPr>
          <p:cNvPr id="1030" name="object 19">
            <a:extLst>
              <a:ext uri="{FF2B5EF4-FFF2-40B4-BE49-F238E27FC236}">
                <a16:creationId xmlns:a16="http://schemas.microsoft.com/office/drawing/2014/main" id="{13CF7109-0547-F2A9-8892-919A2C0F6694}"/>
              </a:ext>
            </a:extLst>
          </p:cNvPr>
          <p:cNvSpPr/>
          <p:nvPr/>
        </p:nvSpPr>
        <p:spPr>
          <a:xfrm>
            <a:off x="6556402" y="3092676"/>
            <a:ext cx="65908" cy="627267"/>
          </a:xfrm>
          <a:custGeom>
            <a:avLst/>
            <a:gdLst/>
            <a:ahLst/>
            <a:cxnLst/>
            <a:rect l="l" t="t" r="r" b="b"/>
            <a:pathLst>
              <a:path h="1912620">
                <a:moveTo>
                  <a:pt x="0" y="0"/>
                </a:moveTo>
                <a:lnTo>
                  <a:pt x="0" y="1912204"/>
                </a:lnTo>
              </a:path>
            </a:pathLst>
          </a:custGeom>
          <a:ln w="84009">
            <a:solidFill>
              <a:srgbClr val="0070C0"/>
            </a:solidFill>
          </a:ln>
        </p:spPr>
        <p:txBody>
          <a:bodyPr wrap="square" lIns="0" tIns="0" rIns="0" bIns="0" rtlCol="0"/>
          <a:lstStyle/>
          <a:p>
            <a:endParaRPr sz="1050" b="1">
              <a:latin typeface="Palatino Linotype" panose="02040502050505030304" pitchFamily="18" charset="0"/>
            </a:endParaRPr>
          </a:p>
        </p:txBody>
      </p:sp>
      <p:sp>
        <p:nvSpPr>
          <p:cNvPr id="1031" name="TextBox 21">
            <a:extLst>
              <a:ext uri="{FF2B5EF4-FFF2-40B4-BE49-F238E27FC236}">
                <a16:creationId xmlns:a16="http://schemas.microsoft.com/office/drawing/2014/main" id="{B0500917-C720-79F3-E843-10A78AF96B72}"/>
              </a:ext>
            </a:extLst>
          </p:cNvPr>
          <p:cNvSpPr txBox="1"/>
          <p:nvPr/>
        </p:nvSpPr>
        <p:spPr>
          <a:xfrm>
            <a:off x="6595701" y="3050529"/>
            <a:ext cx="1928794" cy="577081"/>
          </a:xfrm>
          <a:prstGeom prst="rect">
            <a:avLst/>
          </a:prstGeom>
          <a:noFill/>
        </p:spPr>
        <p:txBody>
          <a:bodyPr wrap="square" rtlCol="0">
            <a:spAutoFit/>
          </a:bodyPr>
          <a:lstStyle/>
          <a:p>
            <a:r>
              <a:rPr lang="en-US" sz="2100" b="1" dirty="0">
                <a:latin typeface="Palatino Linotype" panose="02040502050505030304" pitchFamily="18" charset="0"/>
                <a:ea typeface="微软雅黑" panose="020B0503020204020204" pitchFamily="34" charset="-122"/>
                <a:cs typeface="Calibri" panose="020F0502020204030204" pitchFamily="34" charset="0"/>
              </a:rPr>
              <a:t>19.9 </a:t>
            </a:r>
            <a:r>
              <a:rPr lang="en-US" sz="1050" b="1" dirty="0">
                <a:latin typeface="Palatino Linotype" panose="02040502050505030304" pitchFamily="18" charset="0"/>
                <a:ea typeface="微软雅黑" panose="020B0503020204020204" pitchFamily="34" charset="-122"/>
                <a:cs typeface="Calibri" panose="020F0502020204030204" pitchFamily="34" charset="0"/>
              </a:rPr>
              <a:t>Days</a:t>
            </a:r>
          </a:p>
          <a:p>
            <a:r>
              <a:rPr lang="en-US" sz="1050" dirty="0">
                <a:latin typeface="Palatino Linotype" panose="02040502050505030304" pitchFamily="18" charset="0"/>
                <a:ea typeface="微软雅黑" panose="020B0503020204020204" pitchFamily="34" charset="-122"/>
                <a:cs typeface="Calibri Light" panose="020F0302020204030204" pitchFamily="34" charset="0"/>
              </a:rPr>
              <a:t>Submission to First Decision</a:t>
            </a:r>
          </a:p>
        </p:txBody>
      </p:sp>
      <p:sp>
        <p:nvSpPr>
          <p:cNvPr id="1032" name="TextBox 21">
            <a:extLst>
              <a:ext uri="{FF2B5EF4-FFF2-40B4-BE49-F238E27FC236}">
                <a16:creationId xmlns:a16="http://schemas.microsoft.com/office/drawing/2014/main" id="{A75631D3-68D0-4064-4F3F-1EBBAE006A74}"/>
              </a:ext>
            </a:extLst>
          </p:cNvPr>
          <p:cNvSpPr txBox="1"/>
          <p:nvPr/>
        </p:nvSpPr>
        <p:spPr>
          <a:xfrm>
            <a:off x="6603011" y="3927354"/>
            <a:ext cx="1928794" cy="577081"/>
          </a:xfrm>
          <a:prstGeom prst="rect">
            <a:avLst/>
          </a:prstGeom>
          <a:noFill/>
        </p:spPr>
        <p:txBody>
          <a:bodyPr wrap="square" rtlCol="0">
            <a:spAutoFit/>
          </a:bodyPr>
          <a:lstStyle/>
          <a:p>
            <a:r>
              <a:rPr lang="en-US" sz="2100" b="1" dirty="0">
                <a:latin typeface="Palatino Linotype" panose="02040502050505030304" pitchFamily="18" charset="0"/>
                <a:ea typeface="微软雅黑" panose="020B0503020204020204" pitchFamily="34" charset="-122"/>
                <a:cs typeface="Calibri" panose="020F0502020204030204" pitchFamily="34" charset="0"/>
              </a:rPr>
              <a:t>2.7 </a:t>
            </a:r>
            <a:r>
              <a:rPr lang="en-US" sz="1050" b="1" dirty="0">
                <a:latin typeface="Palatino Linotype" panose="02040502050505030304" pitchFamily="18" charset="0"/>
                <a:ea typeface="微软雅黑" panose="020B0503020204020204" pitchFamily="34" charset="-122"/>
                <a:cs typeface="Calibri" panose="020F0502020204030204" pitchFamily="34" charset="0"/>
              </a:rPr>
              <a:t>Days</a:t>
            </a:r>
          </a:p>
          <a:p>
            <a:r>
              <a:rPr lang="en-US" sz="1050" dirty="0">
                <a:latin typeface="Palatino Linotype" panose="02040502050505030304" pitchFamily="18" charset="0"/>
                <a:ea typeface="微软雅黑" panose="020B0503020204020204" pitchFamily="34" charset="-122"/>
                <a:cs typeface="Calibri Light" panose="020F0302020204030204" pitchFamily="34" charset="0"/>
              </a:rPr>
              <a:t>Acceptance to Publication</a:t>
            </a:r>
          </a:p>
        </p:txBody>
      </p:sp>
      <p:sp>
        <p:nvSpPr>
          <p:cNvPr id="1033" name="TextBox 21">
            <a:extLst>
              <a:ext uri="{FF2B5EF4-FFF2-40B4-BE49-F238E27FC236}">
                <a16:creationId xmlns:a16="http://schemas.microsoft.com/office/drawing/2014/main" id="{A3BA6F46-768A-E6A8-FBE8-05C759B82004}"/>
              </a:ext>
            </a:extLst>
          </p:cNvPr>
          <p:cNvSpPr txBox="1"/>
          <p:nvPr/>
        </p:nvSpPr>
        <p:spPr>
          <a:xfrm>
            <a:off x="6595700" y="2215852"/>
            <a:ext cx="1695622" cy="577081"/>
          </a:xfrm>
          <a:prstGeom prst="rect">
            <a:avLst/>
          </a:prstGeom>
          <a:noFill/>
        </p:spPr>
        <p:txBody>
          <a:bodyPr wrap="square" rtlCol="0">
            <a:spAutoFit/>
          </a:bodyPr>
          <a:lstStyle/>
          <a:p>
            <a:r>
              <a:rPr lang="en-US" sz="2100" b="1" dirty="0">
                <a:latin typeface="Palatino Linotype" panose="02040502050505030304" pitchFamily="18" charset="0"/>
                <a:ea typeface="微软雅黑" panose="020B0503020204020204" pitchFamily="34" charset="-122"/>
                <a:cs typeface="Calibri" panose="020F0502020204030204" pitchFamily="34" charset="0"/>
              </a:rPr>
              <a:t>41 </a:t>
            </a:r>
            <a:r>
              <a:rPr lang="en-US" sz="1050" b="1" dirty="0">
                <a:latin typeface="Palatino Linotype" panose="02040502050505030304" pitchFamily="18" charset="0"/>
                <a:ea typeface="微软雅黑" panose="020B0503020204020204" pitchFamily="34" charset="-122"/>
                <a:cs typeface="Calibri" panose="020F0502020204030204" pitchFamily="34" charset="0"/>
              </a:rPr>
              <a:t>Days</a:t>
            </a:r>
          </a:p>
          <a:p>
            <a:r>
              <a:rPr lang="en-US" sz="1050" dirty="0">
                <a:latin typeface="Palatino Linotype" panose="02040502050505030304" pitchFamily="18" charset="0"/>
                <a:ea typeface="微软雅黑" panose="020B0503020204020204" pitchFamily="34" charset="-122"/>
                <a:cs typeface="Calibri Light" panose="020F0302020204030204" pitchFamily="34" charset="0"/>
              </a:rPr>
              <a:t>Median Processing Time</a:t>
            </a:r>
          </a:p>
        </p:txBody>
      </p:sp>
      <p:sp>
        <p:nvSpPr>
          <p:cNvPr id="1034" name="object 146">
            <a:extLst>
              <a:ext uri="{FF2B5EF4-FFF2-40B4-BE49-F238E27FC236}">
                <a16:creationId xmlns:a16="http://schemas.microsoft.com/office/drawing/2014/main" id="{B36660A4-85EF-4237-7775-04E21D94588B}"/>
              </a:ext>
            </a:extLst>
          </p:cNvPr>
          <p:cNvSpPr/>
          <p:nvPr/>
        </p:nvSpPr>
        <p:spPr>
          <a:xfrm>
            <a:off x="6443550" y="1882396"/>
            <a:ext cx="2450529" cy="207812"/>
          </a:xfrm>
          <a:custGeom>
            <a:avLst/>
            <a:gdLst/>
            <a:ahLst/>
            <a:cxnLst/>
            <a:rect l="l" t="t" r="r" b="b"/>
            <a:pathLst>
              <a:path w="3291204" h="558165">
                <a:moveTo>
                  <a:pt x="0" y="557655"/>
                </a:moveTo>
                <a:lnTo>
                  <a:pt x="3291169" y="557655"/>
                </a:lnTo>
                <a:lnTo>
                  <a:pt x="3291169" y="0"/>
                </a:lnTo>
                <a:lnTo>
                  <a:pt x="0" y="0"/>
                </a:lnTo>
                <a:lnTo>
                  <a:pt x="0" y="557655"/>
                </a:lnTo>
                <a:close/>
              </a:path>
            </a:pathLst>
          </a:custGeom>
          <a:solidFill>
            <a:srgbClr val="0070C0"/>
          </a:solidFill>
        </p:spPr>
        <p:txBody>
          <a:bodyPr wrap="square" lIns="0" tIns="0" rIns="0" bIns="0" rtlCol="0"/>
          <a:lstStyle/>
          <a:p>
            <a:pPr algn="ctr" fontAlgn="ctr">
              <a:spcBef>
                <a:spcPts val="450"/>
              </a:spcBef>
            </a:pPr>
            <a:r>
              <a:rPr lang="en-US" altLang="zh-CN" sz="1200" b="1" dirty="0">
                <a:solidFill>
                  <a:schemeClr val="bg1"/>
                </a:solidFill>
                <a:latin typeface="Palatino Linotype" panose="02040502050505030304" pitchFamily="18" charset="0"/>
                <a:ea typeface="微软雅黑" panose="020B0503020204020204" pitchFamily="34" charset="-122"/>
              </a:rPr>
              <a:t>Rapid Publication</a:t>
            </a:r>
            <a:endParaRPr sz="1200" b="1" dirty="0">
              <a:solidFill>
                <a:schemeClr val="bg1"/>
              </a:solidFill>
              <a:latin typeface="Palatino Linotype" panose="02040502050505030304" pitchFamily="18" charset="0"/>
              <a:ea typeface="微软雅黑" panose="020B0503020204020204" pitchFamily="34" charset="-122"/>
            </a:endParaRPr>
          </a:p>
        </p:txBody>
      </p:sp>
      <p:pic>
        <p:nvPicPr>
          <p:cNvPr id="1035" name="Picture 62">
            <a:extLst>
              <a:ext uri="{FF2B5EF4-FFF2-40B4-BE49-F238E27FC236}">
                <a16:creationId xmlns:a16="http://schemas.microsoft.com/office/drawing/2014/main" id="{EE2B798E-E893-85C7-53C6-537D6D4C7B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592" y="3823944"/>
            <a:ext cx="216000" cy="216000"/>
          </a:xfrm>
          <a:prstGeom prst="rect">
            <a:avLst/>
          </a:prstGeom>
        </p:spPr>
      </p:pic>
      <p:pic>
        <p:nvPicPr>
          <p:cNvPr id="1037" name="Picture 53">
            <a:extLst>
              <a:ext uri="{FF2B5EF4-FFF2-40B4-BE49-F238E27FC236}">
                <a16:creationId xmlns:a16="http://schemas.microsoft.com/office/drawing/2014/main" id="{6EC746A7-91EB-D791-83EB-26CC5449FB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7475" y="4571962"/>
            <a:ext cx="194234" cy="196211"/>
          </a:xfrm>
          <a:prstGeom prst="rect">
            <a:avLst/>
          </a:prstGeom>
        </p:spPr>
      </p:pic>
      <p:sp>
        <p:nvSpPr>
          <p:cNvPr id="3" name="文本框 31">
            <a:extLst>
              <a:ext uri="{FF2B5EF4-FFF2-40B4-BE49-F238E27FC236}">
                <a16:creationId xmlns:a16="http://schemas.microsoft.com/office/drawing/2014/main" id="{1F1DE258-947D-9156-2580-86AE484D4E97}"/>
              </a:ext>
            </a:extLst>
          </p:cNvPr>
          <p:cNvSpPr txBox="1"/>
          <p:nvPr/>
        </p:nvSpPr>
        <p:spPr>
          <a:xfrm>
            <a:off x="-222035" y="5009768"/>
            <a:ext cx="2127770" cy="230832"/>
          </a:xfrm>
          <a:prstGeom prst="rect">
            <a:avLst/>
          </a:prstGeom>
          <a:noFill/>
        </p:spPr>
        <p:txBody>
          <a:bodyPr wrap="square" rtlCol="0">
            <a:spAutoFit/>
          </a:bodyPr>
          <a:lstStyle/>
          <a:p>
            <a:pPr algn="ctr" defTabSz="685783"/>
            <a:r>
              <a:rPr lang="en-US" altLang="zh-CN" sz="900" b="1" dirty="0">
                <a:latin typeface="+mj-lt"/>
                <a:ea typeface="苹方 常规" panose="020B0300000000000000" pitchFamily="34" charset="-122"/>
              </a:rPr>
              <a:t>Journal Homepage</a:t>
            </a:r>
            <a:endParaRPr lang="zh-CN" altLang="en-US" sz="900" b="1" dirty="0">
              <a:latin typeface="+mj-lt"/>
              <a:ea typeface="苹方 常规" panose="020B0300000000000000" pitchFamily="34" charset="-122"/>
            </a:endParaRPr>
          </a:p>
        </p:txBody>
      </p:sp>
      <p:pic>
        <p:nvPicPr>
          <p:cNvPr id="4" name="Picture 3">
            <a:extLst>
              <a:ext uri="{FF2B5EF4-FFF2-40B4-BE49-F238E27FC236}">
                <a16:creationId xmlns:a16="http://schemas.microsoft.com/office/drawing/2014/main" id="{8CC9209A-FED0-456D-84E9-DC70804BB680}"/>
              </a:ext>
            </a:extLst>
          </p:cNvPr>
          <p:cNvPicPr>
            <a:picLocks noChangeAspect="1"/>
          </p:cNvPicPr>
          <p:nvPr/>
        </p:nvPicPr>
        <p:blipFill>
          <a:blip r:embed="rId6"/>
          <a:stretch>
            <a:fillRect/>
          </a:stretch>
        </p:blipFill>
        <p:spPr>
          <a:xfrm>
            <a:off x="341859" y="4003257"/>
            <a:ext cx="999985" cy="999985"/>
          </a:xfrm>
          <a:prstGeom prst="rect">
            <a:avLst/>
          </a:prstGeom>
        </p:spPr>
      </p:pic>
      <p:graphicFrame>
        <p:nvGraphicFramePr>
          <p:cNvPr id="5" name="Table 4">
            <a:extLst>
              <a:ext uri="{FF2B5EF4-FFF2-40B4-BE49-F238E27FC236}">
                <a16:creationId xmlns:a16="http://schemas.microsoft.com/office/drawing/2014/main" id="{AF7A65FE-94EA-002B-6A7D-F2FB748477D1}"/>
              </a:ext>
            </a:extLst>
          </p:cNvPr>
          <p:cNvGraphicFramePr>
            <a:graphicFrameLocks noGrp="1"/>
          </p:cNvGraphicFramePr>
          <p:nvPr/>
        </p:nvGraphicFramePr>
        <p:xfrm>
          <a:off x="1814444" y="4165957"/>
          <a:ext cx="4126979" cy="1051560"/>
        </p:xfrm>
        <a:graphic>
          <a:graphicData uri="http://schemas.openxmlformats.org/drawingml/2006/table">
            <a:tbl>
              <a:tblPr firstRow="1" bandRow="1">
                <a:tableStyleId>{5C22544A-7EE6-4342-B048-85BDC9FD1C3A}</a:tableStyleId>
              </a:tblPr>
              <a:tblGrid>
                <a:gridCol w="822145">
                  <a:extLst>
                    <a:ext uri="{9D8B030D-6E8A-4147-A177-3AD203B41FA5}">
                      <a16:colId xmlns:a16="http://schemas.microsoft.com/office/drawing/2014/main" val="1482891226"/>
                    </a:ext>
                  </a:extLst>
                </a:gridCol>
                <a:gridCol w="3304834">
                  <a:extLst>
                    <a:ext uri="{9D8B030D-6E8A-4147-A177-3AD203B41FA5}">
                      <a16:colId xmlns:a16="http://schemas.microsoft.com/office/drawing/2014/main" val="823981649"/>
                    </a:ext>
                  </a:extLst>
                </a:gridCol>
              </a:tblGrid>
              <a:tr h="434340">
                <a:tc>
                  <a:txBody>
                    <a:bodyPr/>
                    <a:lstStyle/>
                    <a:p>
                      <a:r>
                        <a:rPr lang="en-US" altLang="zh-CN" sz="1200" b="0" dirty="0">
                          <a:solidFill>
                            <a:schemeClr val="tx1"/>
                          </a:solidFill>
                          <a:effectLst/>
                          <a:latin typeface="Palatino Linotype" panose="02040502050505030304" pitchFamily="18" charset="0"/>
                        </a:rPr>
                        <a:t>WoS Category </a:t>
                      </a:r>
                      <a:endParaRPr lang="en-US" sz="1200" b="0" dirty="0">
                        <a:solidFill>
                          <a:schemeClr val="tx1"/>
                        </a:solidFill>
                        <a:effectLs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200" b="0" dirty="0">
                          <a:solidFill>
                            <a:schemeClr val="tx1"/>
                          </a:solidFill>
                          <a:effectLst/>
                          <a:latin typeface="Palatino Linotype" panose="02040502050505030304" pitchFamily="18" charset="0"/>
                        </a:rPr>
                        <a:t>Mathematics, Interdisciplinary Applications</a:t>
                      </a:r>
                      <a:r>
                        <a:rPr lang="zh-CN" altLang="en-US" sz="1200" b="0" dirty="0">
                          <a:solidFill>
                            <a:schemeClr val="tx1"/>
                          </a:solidFill>
                          <a:effectLst/>
                          <a:latin typeface="Palatino Linotype" panose="02040502050505030304" pitchFamily="18" charset="0"/>
                        </a:rPr>
                        <a:t> </a:t>
                      </a:r>
                      <a:r>
                        <a:rPr lang="en-US" altLang="zh-CN" sz="1200" b="0" dirty="0">
                          <a:solidFill>
                            <a:schemeClr val="tx1"/>
                          </a:solidFill>
                          <a:effectLst/>
                          <a:latin typeface="Palatino Linotype" panose="02040502050505030304" pitchFamily="18" charset="0"/>
                        </a:rPr>
                        <a:t>22/136 </a:t>
                      </a:r>
                      <a:r>
                        <a:rPr lang="en-US" altLang="zh-CN" sz="1200" b="1" dirty="0">
                          <a:solidFill>
                            <a:srgbClr val="FF0000"/>
                          </a:solidFill>
                          <a:effectLst/>
                          <a:latin typeface="Palatino Linotype" panose="02040502050505030304" pitchFamily="18" charset="0"/>
                        </a:rPr>
                        <a:t>(Q1) Top 10%</a:t>
                      </a:r>
                      <a:endParaRPr lang="en-US" sz="1200" b="1" dirty="0">
                        <a:solidFill>
                          <a:srgbClr val="FF0000"/>
                        </a:solidFill>
                        <a:effectLs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4591802"/>
                  </a:ext>
                </a:extLst>
              </a:tr>
              <a:tr h="617220">
                <a:tc>
                  <a:txBody>
                    <a:bodyPr/>
                    <a:lstStyle/>
                    <a:p>
                      <a:r>
                        <a:rPr lang="en-US" sz="1200" b="0" kern="1200" dirty="0">
                          <a:solidFill>
                            <a:schemeClr val="dk1"/>
                          </a:solidFill>
                          <a:effectLst/>
                          <a:latin typeface="Palatino Linotype" panose="02040502050505030304" pitchFamily="18" charset="0"/>
                          <a:ea typeface="+mn-ea"/>
                          <a:cs typeface="+mn-cs"/>
                        </a:rPr>
                        <a:t>CiteScore</a:t>
                      </a:r>
                      <a:r>
                        <a:rPr lang="en-US" sz="1200" b="0" dirty="0">
                          <a:effectLst/>
                        </a:rPr>
                        <a:t> </a:t>
                      </a:r>
                      <a:r>
                        <a:rPr lang="en-US" altLang="zh-CN" sz="1200" b="0" dirty="0">
                          <a:effectLst/>
                          <a:latin typeface="Palatino Linotype" panose="02040502050505030304" pitchFamily="18" charset="0"/>
                        </a:rPr>
                        <a:t>Category </a:t>
                      </a:r>
                      <a:endParaRPr lang="en-US" sz="1200" b="0" dirty="0">
                        <a:effectLs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altLang="zh-CN" sz="1200" b="0" dirty="0">
                          <a:effectLst/>
                          <a:latin typeface="Palatino Linotype" panose="02040502050505030304" pitchFamily="18" charset="0"/>
                        </a:rPr>
                        <a:t>Analysis  8/198 </a:t>
                      </a:r>
                      <a:r>
                        <a:rPr lang="en-US" altLang="zh-CN" sz="1200" b="1" dirty="0">
                          <a:solidFill>
                            <a:srgbClr val="FF0000"/>
                          </a:solidFill>
                          <a:effectLst/>
                          <a:latin typeface="Palatino Linotype" panose="02040502050505030304" pitchFamily="18" charset="0"/>
                        </a:rPr>
                        <a:t>(Q1) Top 10%</a:t>
                      </a:r>
                    </a:p>
                    <a:p>
                      <a:pPr>
                        <a:lnSpc>
                          <a:spcPct val="100000"/>
                        </a:lnSpc>
                      </a:pPr>
                      <a:r>
                        <a:rPr lang="en-US" altLang="zh-CN" sz="1200" b="0" dirty="0">
                          <a:effectLst/>
                          <a:latin typeface="Palatino Linotype" panose="02040502050505030304" pitchFamily="18" charset="0"/>
                        </a:rPr>
                        <a:t>Statistics and Probability 23/293 </a:t>
                      </a:r>
                      <a:r>
                        <a:rPr lang="en-US" altLang="zh-CN" sz="1200" b="1" dirty="0">
                          <a:solidFill>
                            <a:srgbClr val="FF0000"/>
                          </a:solidFill>
                          <a:effectLst/>
                          <a:latin typeface="Palatino Linotype" panose="02040502050505030304" pitchFamily="18" charset="0"/>
                        </a:rPr>
                        <a:t>(Q1) Top 10%</a:t>
                      </a:r>
                    </a:p>
                    <a:p>
                      <a:pPr>
                        <a:lnSpc>
                          <a:spcPct val="100000"/>
                        </a:lnSpc>
                      </a:pPr>
                      <a:r>
                        <a:rPr lang="en-US" altLang="zh-CN" sz="1200" b="0" dirty="0">
                          <a:effectLst/>
                          <a:latin typeface="Palatino Linotype" panose="02040502050505030304" pitchFamily="18" charset="0"/>
                        </a:rPr>
                        <a:t>Statistical and Nonlinear Physics 10/61 </a:t>
                      </a:r>
                      <a:r>
                        <a:rPr lang="en-US" altLang="zh-CN" sz="1200" b="1" dirty="0">
                          <a:solidFill>
                            <a:srgbClr val="FF0000"/>
                          </a:solidFill>
                          <a:effectLst/>
                          <a:latin typeface="Palatino Linotype" panose="02040502050505030304" pitchFamily="18" charset="0"/>
                        </a:rPr>
                        <a:t>(Q1)</a:t>
                      </a:r>
                      <a:endParaRPr lang="en-US" sz="1200" b="1" dirty="0">
                        <a:solidFill>
                          <a:srgbClr val="FF0000"/>
                        </a:solidFill>
                        <a:effectLst/>
                        <a:latin typeface="Palatino Linotype" panose="02040502050505030304" pitchFamily="18"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6162631"/>
                  </a:ext>
                </a:extLst>
              </a:tr>
            </a:tbl>
          </a:graphicData>
        </a:graphic>
      </p:graphicFrame>
      <p:pic>
        <p:nvPicPr>
          <p:cNvPr id="2" name="Picture 1">
            <a:extLst>
              <a:ext uri="{FF2B5EF4-FFF2-40B4-BE49-F238E27FC236}">
                <a16:creationId xmlns:a16="http://schemas.microsoft.com/office/drawing/2014/main" id="{C33628C5-CFC3-027F-5344-5D11D9085F04}"/>
              </a:ext>
            </a:extLst>
          </p:cNvPr>
          <p:cNvPicPr>
            <a:picLocks noChangeAspect="1"/>
          </p:cNvPicPr>
          <p:nvPr/>
        </p:nvPicPr>
        <p:blipFill>
          <a:blip r:embed="rId7"/>
          <a:stretch>
            <a:fillRect/>
          </a:stretch>
        </p:blipFill>
        <p:spPr>
          <a:xfrm>
            <a:off x="7274035" y="964107"/>
            <a:ext cx="1198214" cy="679885"/>
          </a:xfrm>
          <a:prstGeom prst="rect">
            <a:avLst/>
          </a:prstGeom>
        </p:spPr>
      </p:pic>
      <p:sp>
        <p:nvSpPr>
          <p:cNvPr id="10" name="TextBox 9">
            <a:extLst>
              <a:ext uri="{FF2B5EF4-FFF2-40B4-BE49-F238E27FC236}">
                <a16:creationId xmlns:a16="http://schemas.microsoft.com/office/drawing/2014/main" id="{C7A963C4-2B50-AAFA-B50B-46395C8AED73}"/>
              </a:ext>
            </a:extLst>
          </p:cNvPr>
          <p:cNvSpPr txBox="1"/>
          <p:nvPr/>
        </p:nvSpPr>
        <p:spPr>
          <a:xfrm>
            <a:off x="249921" y="2174299"/>
            <a:ext cx="5779297" cy="646331"/>
          </a:xfrm>
          <a:prstGeom prst="rect">
            <a:avLst/>
          </a:prstGeom>
          <a:noFill/>
        </p:spPr>
        <p:txBody>
          <a:bodyPr wrap="square" rtlCol="0">
            <a:spAutoFit/>
          </a:bodyPr>
          <a:lstStyle/>
          <a:p>
            <a:pPr>
              <a:spcAft>
                <a:spcPts val="900"/>
              </a:spcAft>
            </a:pPr>
            <a:r>
              <a:rPr lang="en-US" sz="1200" i="1" dirty="0">
                <a:latin typeface="Palatino Linotype" panose="02040502050505030304" pitchFamily="18" charset="0"/>
              </a:rPr>
              <a:t>Fractal and Fractional </a:t>
            </a:r>
            <a:r>
              <a:rPr lang="en-US" sz="1200" dirty="0">
                <a:latin typeface="Palatino Linotype" panose="02040502050505030304" pitchFamily="18" charset="0"/>
              </a:rPr>
              <a:t>(ISSN: 2504-3110) is an international, scientific, peer-reviewed, open access journal, publishing studies related to fractals and fractional calculus and their applications in different fields of science and engineering. </a:t>
            </a:r>
          </a:p>
        </p:txBody>
      </p:sp>
    </p:spTree>
    <p:extLst>
      <p:ext uri="{BB962C8B-B14F-4D97-AF65-F5344CB8AC3E}">
        <p14:creationId xmlns:p14="http://schemas.microsoft.com/office/powerpoint/2010/main" val="57403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01571" y="2843255"/>
            <a:ext cx="5388068" cy="3373937"/>
          </a:xfrm>
          <a:prstGeom prst="rect">
            <a:avLst/>
          </a:prstGeom>
          <a:noFill/>
        </p:spPr>
        <p:txBody>
          <a:bodyPr wrap="square" rtlCol="0">
            <a:spAutoFit/>
          </a:bodyPr>
          <a:lstStyle/>
          <a:p>
            <a:pPr>
              <a:lnSpc>
                <a:spcPct val="150000"/>
              </a:lnSpc>
              <a:spcAft>
                <a:spcPts val="900"/>
              </a:spcAft>
            </a:pPr>
            <a:r>
              <a:rPr lang="en-US" sz="1800" dirty="0">
                <a:latin typeface="Palatino Linotype" panose="02040502050505030304" pitchFamily="18" charset="0"/>
                <a:ea typeface="Calibri" panose="020F0502020204030204" pitchFamily="34" charset="0"/>
                <a:cs typeface="Calibri" panose="020F0502020204030204" pitchFamily="34" charset="0"/>
              </a:rPr>
              <a:t>“Optimization, Big Data, and AI/ML” is a Section of the journal </a:t>
            </a:r>
            <a:r>
              <a:rPr lang="en-US" sz="1800" i="1" dirty="0">
                <a:latin typeface="Palatino Linotype" panose="02040502050505030304" pitchFamily="18" charset="0"/>
                <a:ea typeface="Calibri" panose="020F0502020204030204" pitchFamily="34" charset="0"/>
                <a:cs typeface="Calibri" panose="020F0502020204030204" pitchFamily="34" charset="0"/>
              </a:rPr>
              <a:t>Fractal and Fractional</a:t>
            </a:r>
            <a:r>
              <a:rPr lang="en-US" sz="1800" dirty="0">
                <a:latin typeface="Palatino Linotype" panose="02040502050505030304" pitchFamily="18" charset="0"/>
                <a:ea typeface="Calibri" panose="020F0502020204030204" pitchFamily="34" charset="0"/>
                <a:cs typeface="Calibri" panose="020F0502020204030204" pitchFamily="34" charset="0"/>
              </a:rPr>
              <a:t>, which publishes advanced theoretical studies and practical applications on the topics related to optimization, machine learning, and big data involving the use of fractional calculus (FC), the concept of fractal, as well as general fractional-order thinking (FOT).</a:t>
            </a:r>
          </a:p>
        </p:txBody>
      </p:sp>
      <p:sp>
        <p:nvSpPr>
          <p:cNvPr id="6" name="Rectangle 5"/>
          <p:cNvSpPr/>
          <p:nvPr/>
        </p:nvSpPr>
        <p:spPr>
          <a:xfrm>
            <a:off x="249922" y="2567197"/>
            <a:ext cx="1635304" cy="276999"/>
          </a:xfrm>
          <a:prstGeom prst="rect">
            <a:avLst/>
          </a:prstGeom>
        </p:spPr>
        <p:txBody>
          <a:bodyPr wrap="square">
            <a:spAutoFit/>
          </a:bodyPr>
          <a:lstStyle/>
          <a:p>
            <a:r>
              <a:rPr lang="en-US" sz="1200" b="1" dirty="0">
                <a:solidFill>
                  <a:srgbClr val="1276B7"/>
                </a:solidFill>
                <a:latin typeface="+mj-lt"/>
                <a:ea typeface="Calibri" panose="020F0502020204030204" pitchFamily="34" charset="0"/>
                <a:cs typeface="Calibri" panose="020F0502020204030204" pitchFamily="34" charset="0"/>
              </a:rPr>
              <a:t>Aims and Scope</a:t>
            </a:r>
          </a:p>
        </p:txBody>
      </p:sp>
      <p:pic>
        <p:nvPicPr>
          <p:cNvPr id="10" name="Picture 9" descr="Blue text on a white background&#10;&#10;Description automatically generated">
            <a:extLst>
              <a:ext uri="{FF2B5EF4-FFF2-40B4-BE49-F238E27FC236}">
                <a16:creationId xmlns:a16="http://schemas.microsoft.com/office/drawing/2014/main" id="{C92AE939-36C5-AEA7-DBD1-DBF64E906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22" y="964108"/>
            <a:ext cx="3215056" cy="692441"/>
          </a:xfrm>
          <a:prstGeom prst="rect">
            <a:avLst/>
          </a:prstGeom>
        </p:spPr>
      </p:pic>
      <p:pic>
        <p:nvPicPr>
          <p:cNvPr id="12" name="Picture 11">
            <a:extLst>
              <a:ext uri="{FF2B5EF4-FFF2-40B4-BE49-F238E27FC236}">
                <a16:creationId xmlns:a16="http://schemas.microsoft.com/office/drawing/2014/main" id="{E63D2957-D349-7D43-C80E-4D8139E09842}"/>
              </a:ext>
            </a:extLst>
          </p:cNvPr>
          <p:cNvPicPr>
            <a:picLocks noChangeAspect="1"/>
          </p:cNvPicPr>
          <p:nvPr/>
        </p:nvPicPr>
        <p:blipFill>
          <a:blip r:embed="rId4"/>
          <a:stretch>
            <a:fillRect/>
          </a:stretch>
        </p:blipFill>
        <p:spPr>
          <a:xfrm>
            <a:off x="7274035" y="964107"/>
            <a:ext cx="1198214" cy="679885"/>
          </a:xfrm>
          <a:prstGeom prst="rect">
            <a:avLst/>
          </a:prstGeom>
        </p:spPr>
      </p:pic>
      <p:sp>
        <p:nvSpPr>
          <p:cNvPr id="17" name="Text Placeholder 2">
            <a:extLst>
              <a:ext uri="{FF2B5EF4-FFF2-40B4-BE49-F238E27FC236}">
                <a16:creationId xmlns:a16="http://schemas.microsoft.com/office/drawing/2014/main" id="{B79A9A7B-B114-5A3E-DCC8-8E626C18305B}"/>
              </a:ext>
            </a:extLst>
          </p:cNvPr>
          <p:cNvSpPr txBox="1">
            <a:spLocks/>
          </p:cNvSpPr>
          <p:nvPr/>
        </p:nvSpPr>
        <p:spPr>
          <a:xfrm>
            <a:off x="6820200" y="2840806"/>
            <a:ext cx="2323801" cy="63928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50" b="1" dirty="0">
                <a:latin typeface="+mj-lt"/>
                <a:ea typeface="Calibri" panose="020F0502020204030204" pitchFamily="34" charset="0"/>
                <a:cs typeface="Calibri" panose="020F0502020204030204" pitchFamily="34" charset="0"/>
              </a:rPr>
              <a:t>Section </a:t>
            </a:r>
            <a:r>
              <a:rPr lang="en-GB" sz="1050" b="1" dirty="0">
                <a:latin typeface="+mj-lt"/>
                <a:ea typeface="Calibri" panose="020F0502020204030204" pitchFamily="34" charset="0"/>
                <a:cs typeface="Calibri" panose="020F0502020204030204" pitchFamily="34" charset="0"/>
              </a:rPr>
              <a:t>Editor-in-Chief: </a:t>
            </a:r>
            <a:br>
              <a:rPr lang="en-GB" sz="1050" b="1" dirty="0">
                <a:latin typeface="+mj-lt"/>
                <a:ea typeface="Calibri" panose="020F0502020204030204" pitchFamily="34" charset="0"/>
                <a:cs typeface="Calibri" panose="020F0502020204030204" pitchFamily="34" charset="0"/>
              </a:rPr>
            </a:br>
            <a:r>
              <a:rPr lang="en-GB" sz="1050" dirty="0">
                <a:latin typeface="+mj-lt"/>
                <a:ea typeface="Calibri" panose="020F0502020204030204" pitchFamily="34" charset="0"/>
                <a:cs typeface="Calibri" panose="020F0502020204030204" pitchFamily="34" charset="0"/>
              </a:rPr>
              <a:t>Prof. </a:t>
            </a:r>
            <a:r>
              <a:rPr lang="en-GB" sz="1050" dirty="0" err="1">
                <a:latin typeface="+mj-lt"/>
                <a:ea typeface="Calibri" panose="020F0502020204030204" pitchFamily="34" charset="0"/>
                <a:cs typeface="Calibri" panose="020F0502020204030204" pitchFamily="34" charset="0"/>
              </a:rPr>
              <a:t>Dr.</a:t>
            </a:r>
            <a:r>
              <a:rPr lang="en-GB" sz="1050" dirty="0">
                <a:latin typeface="+mj-lt"/>
                <a:ea typeface="Calibri" panose="020F0502020204030204" pitchFamily="34" charset="0"/>
                <a:cs typeface="Calibri" panose="020F0502020204030204" pitchFamily="34" charset="0"/>
              </a:rPr>
              <a:t> Yangquan Chen </a:t>
            </a:r>
          </a:p>
          <a:p>
            <a:r>
              <a:rPr lang="en-US" sz="1050" dirty="0">
                <a:solidFill>
                  <a:srgbClr val="222222"/>
                </a:solidFill>
                <a:highlight>
                  <a:srgbClr val="FFFFFF"/>
                </a:highlight>
                <a:latin typeface="+mj-lt"/>
                <a:ea typeface="Calibri" panose="020F0502020204030204" pitchFamily="34" charset="0"/>
                <a:cs typeface="Calibri" panose="020F0502020204030204" pitchFamily="34" charset="0"/>
              </a:rPr>
              <a:t>University of California Merced, </a:t>
            </a:r>
            <a:r>
              <a:rPr lang="en-US" altLang="zh-CN" sz="1050" dirty="0">
                <a:solidFill>
                  <a:srgbClr val="222222"/>
                </a:solidFill>
                <a:highlight>
                  <a:srgbClr val="FFFFFF"/>
                </a:highlight>
                <a:latin typeface="+mj-lt"/>
                <a:ea typeface="Calibri" panose="020F0502020204030204" pitchFamily="34" charset="0"/>
                <a:cs typeface="Calibri" panose="020F0502020204030204" pitchFamily="34" charset="0"/>
              </a:rPr>
              <a:t>USA</a:t>
            </a:r>
            <a:endParaRPr lang="en-US" altLang="zh-CN" sz="1050" dirty="0">
              <a:latin typeface="+mj-lt"/>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7A9B8E3-150E-3029-185D-1712E1659E04}"/>
              </a:ext>
            </a:extLst>
          </p:cNvPr>
          <p:cNvSpPr txBox="1"/>
          <p:nvPr/>
        </p:nvSpPr>
        <p:spPr>
          <a:xfrm>
            <a:off x="201572" y="1862172"/>
            <a:ext cx="4929648" cy="288477"/>
          </a:xfrm>
          <a:prstGeom prst="rect">
            <a:avLst/>
          </a:prstGeom>
          <a:noFill/>
        </p:spPr>
        <p:txBody>
          <a:bodyPr wrap="square">
            <a:spAutoFit/>
          </a:bodyPr>
          <a:lstStyle/>
          <a:p>
            <a:pPr eaLnBrk="0" hangingPunct="0">
              <a:lnSpc>
                <a:spcPts val="1425"/>
              </a:lnSpc>
            </a:pPr>
            <a:r>
              <a:rPr lang="en-US" sz="1800" b="1" dirty="0">
                <a:latin typeface="Palatino Linotype" panose="02040502050505030304" pitchFamily="18" charset="0"/>
                <a:ea typeface="Calibri" panose="020F0502020204030204" pitchFamily="34" charset="0"/>
                <a:cs typeface="Calibri" panose="020F0502020204030204" pitchFamily="34" charset="0"/>
              </a:rPr>
              <a:t>Section “Optimization, Big Data, and AI/ML”</a:t>
            </a:r>
            <a:endParaRPr lang="en-US" altLang="zh-CN" sz="1800" b="1" dirty="0">
              <a:latin typeface="Palatino Linotype" panose="02040502050505030304" pitchFamily="18" charset="0"/>
              <a:ea typeface="Calibri" panose="020F0502020204030204" pitchFamily="34" charset="0"/>
              <a:cs typeface="Calibri" panose="020F0502020204030204" pitchFamily="34" charset="0"/>
            </a:endParaRPr>
          </a:p>
        </p:txBody>
      </p:sp>
      <p:pic>
        <p:nvPicPr>
          <p:cNvPr id="9" name="Picture 8" descr="A person in a blue shirt&#10;&#10;Description automatically generated">
            <a:extLst>
              <a:ext uri="{FF2B5EF4-FFF2-40B4-BE49-F238E27FC236}">
                <a16:creationId xmlns:a16="http://schemas.microsoft.com/office/drawing/2014/main" id="{D8BAD8DB-21D4-2D93-A078-F6B814F3ABD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5461769" y="2535710"/>
            <a:ext cx="1249473" cy="1249473"/>
          </a:xfrm>
          <a:prstGeom prst="flowChartConnector">
            <a:avLst/>
          </a:prstGeom>
        </p:spPr>
      </p:pic>
      <p:sp>
        <p:nvSpPr>
          <p:cNvPr id="20" name="TextBox 19">
            <a:extLst>
              <a:ext uri="{FF2B5EF4-FFF2-40B4-BE49-F238E27FC236}">
                <a16:creationId xmlns:a16="http://schemas.microsoft.com/office/drawing/2014/main" id="{60E4E03C-1390-C40C-6FFD-C7B352CE347B}"/>
              </a:ext>
            </a:extLst>
          </p:cNvPr>
          <p:cNvSpPr txBox="1"/>
          <p:nvPr/>
        </p:nvSpPr>
        <p:spPr>
          <a:xfrm>
            <a:off x="107504" y="6183391"/>
            <a:ext cx="9289032" cy="369332"/>
          </a:xfrm>
          <a:prstGeom prst="rect">
            <a:avLst/>
          </a:prstGeom>
          <a:noFill/>
        </p:spPr>
        <p:txBody>
          <a:bodyPr wrap="square">
            <a:spAutoFit/>
          </a:bodyPr>
          <a:lstStyle/>
          <a:p>
            <a:r>
              <a:rPr lang="en-US" sz="1800" b="1" dirty="0">
                <a:highlight>
                  <a:srgbClr val="FFFF00"/>
                </a:highlight>
                <a:latin typeface="Palatino Linotype" panose="02040502050505030304" pitchFamily="18" charset="0"/>
              </a:rPr>
              <a:t>https://www.mdpi.com/journal/fractalfract/sections/Optimization_Big_Data_AIML</a:t>
            </a:r>
          </a:p>
        </p:txBody>
      </p:sp>
      <p:sp>
        <p:nvSpPr>
          <p:cNvPr id="22" name="TextBox 21">
            <a:extLst>
              <a:ext uri="{FF2B5EF4-FFF2-40B4-BE49-F238E27FC236}">
                <a16:creationId xmlns:a16="http://schemas.microsoft.com/office/drawing/2014/main" id="{8602F30F-6A64-4941-7AA5-FFD768AA1FF0}"/>
              </a:ext>
            </a:extLst>
          </p:cNvPr>
          <p:cNvSpPr txBox="1"/>
          <p:nvPr/>
        </p:nvSpPr>
        <p:spPr>
          <a:xfrm>
            <a:off x="201572" y="2148474"/>
            <a:ext cx="6170628" cy="369332"/>
          </a:xfrm>
          <a:prstGeom prst="rect">
            <a:avLst/>
          </a:prstGeom>
          <a:noFill/>
        </p:spPr>
        <p:txBody>
          <a:bodyPr wrap="square">
            <a:spAutoFit/>
          </a:bodyPr>
          <a:lstStyle/>
          <a:p>
            <a:r>
              <a:rPr lang="en-US" sz="1800" b="1" dirty="0">
                <a:latin typeface="Palatino Linotype" panose="02040502050505030304" pitchFamily="18" charset="0"/>
              </a:rPr>
              <a:t>Open Call for Submissions and Editorial Board Members</a:t>
            </a:r>
          </a:p>
        </p:txBody>
      </p:sp>
      <p:sp>
        <p:nvSpPr>
          <p:cNvPr id="2" name="Date Placeholder 1">
            <a:extLst>
              <a:ext uri="{FF2B5EF4-FFF2-40B4-BE49-F238E27FC236}">
                <a16:creationId xmlns:a16="http://schemas.microsoft.com/office/drawing/2014/main" id="{0EDE72BB-E8EB-34DD-A6C1-31BAFB6D6093}"/>
              </a:ext>
            </a:extLst>
          </p:cNvPr>
          <p:cNvSpPr>
            <a:spLocks noGrp="1"/>
          </p:cNvSpPr>
          <p:nvPr>
            <p:ph type="dt" sz="half" idx="10"/>
          </p:nvPr>
        </p:nvSpPr>
        <p:spPr/>
        <p:txBody>
          <a:bodyPr/>
          <a:lstStyle/>
          <a:p>
            <a:pPr>
              <a:defRPr/>
            </a:pPr>
            <a:r>
              <a:rPr lang="en-US"/>
              <a:t>11/3/2025</a:t>
            </a:r>
          </a:p>
        </p:txBody>
      </p:sp>
      <p:sp>
        <p:nvSpPr>
          <p:cNvPr id="3" name="Footer Placeholder 2">
            <a:extLst>
              <a:ext uri="{FF2B5EF4-FFF2-40B4-BE49-F238E27FC236}">
                <a16:creationId xmlns:a16="http://schemas.microsoft.com/office/drawing/2014/main" id="{E794F95A-3155-B00D-E718-54A10EC608FF}"/>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5" name="Slide Number Placeholder 4">
            <a:extLst>
              <a:ext uri="{FF2B5EF4-FFF2-40B4-BE49-F238E27FC236}">
                <a16:creationId xmlns:a16="http://schemas.microsoft.com/office/drawing/2014/main" id="{DDFF98A2-D1EF-43A5-4DD0-A3F57937D65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49</a:t>
            </a:fld>
            <a:r>
              <a:rPr lang="en-US"/>
              <a:t>/1024</a:t>
            </a:r>
          </a:p>
        </p:txBody>
      </p:sp>
    </p:spTree>
    <p:extLst>
      <p:ext uri="{BB962C8B-B14F-4D97-AF65-F5344CB8AC3E}">
        <p14:creationId xmlns:p14="http://schemas.microsoft.com/office/powerpoint/2010/main" val="272680908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E9B46-DED6-7CBA-94F6-7900CD1FED64}"/>
              </a:ext>
            </a:extLst>
          </p:cNvPr>
          <p:cNvSpPr>
            <a:spLocks noGrp="1"/>
          </p:cNvSpPr>
          <p:nvPr>
            <p:ph type="title"/>
          </p:nvPr>
        </p:nvSpPr>
        <p:spPr/>
        <p:txBody>
          <a:bodyPr/>
          <a:lstStyle/>
          <a:p>
            <a:endParaRPr lang="en-US"/>
          </a:p>
        </p:txBody>
      </p:sp>
      <p:pic>
        <p:nvPicPr>
          <p:cNvPr id="8" name="Content Placeholder 7" descr="A person standing in front of a screen&#10;&#10;Description automatically generated">
            <a:extLst>
              <a:ext uri="{FF2B5EF4-FFF2-40B4-BE49-F238E27FC236}">
                <a16:creationId xmlns:a16="http://schemas.microsoft.com/office/drawing/2014/main" id="{DDE651CC-7A2F-7C47-0D81-8F788BB9B10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5333" y="659501"/>
            <a:ext cx="7848872" cy="5886655"/>
          </a:xfrm>
        </p:spPr>
      </p:pic>
      <p:sp>
        <p:nvSpPr>
          <p:cNvPr id="4" name="Date Placeholder 3">
            <a:extLst>
              <a:ext uri="{FF2B5EF4-FFF2-40B4-BE49-F238E27FC236}">
                <a16:creationId xmlns:a16="http://schemas.microsoft.com/office/drawing/2014/main" id="{25B856DB-65B7-3811-1B79-ECBABDCE2FF1}"/>
              </a:ext>
            </a:extLst>
          </p:cNvPr>
          <p:cNvSpPr>
            <a:spLocks noGrp="1"/>
          </p:cNvSpPr>
          <p:nvPr>
            <p:ph type="dt" sz="half" idx="10"/>
          </p:nvPr>
        </p:nvSpPr>
        <p:spPr/>
        <p:txBody>
          <a:bodyPr/>
          <a:lstStyle/>
          <a:p>
            <a:pPr>
              <a:defRPr/>
            </a:pPr>
            <a:r>
              <a:rPr lang="en-US"/>
              <a:t>11/3/2025</a:t>
            </a:r>
            <a:endParaRPr lang="en-US" dirty="0"/>
          </a:p>
        </p:txBody>
      </p:sp>
      <p:sp>
        <p:nvSpPr>
          <p:cNvPr id="5" name="Footer Placeholder 4">
            <a:extLst>
              <a:ext uri="{FF2B5EF4-FFF2-40B4-BE49-F238E27FC236}">
                <a16:creationId xmlns:a16="http://schemas.microsoft.com/office/drawing/2014/main" id="{07A64CDC-F357-6876-E2EB-CE6A1ED99E67}"/>
              </a:ext>
            </a:extLst>
          </p:cNvPr>
          <p:cNvSpPr>
            <a:spLocks noGrp="1"/>
          </p:cNvSpPr>
          <p:nvPr>
            <p:ph type="ftr" sz="quarter" idx="11"/>
          </p:nvPr>
        </p:nvSpPr>
        <p:spPr/>
        <p:txBody>
          <a:bodyPr/>
          <a:lstStyle/>
          <a:p>
            <a:r>
              <a:rPr lang="en-US"/>
              <a:t>Int. Conference on Next-Generation AI &amp; Machine Learning (Nxt AI)</a:t>
            </a:r>
            <a:endParaRPr lang="en-US" dirty="0"/>
          </a:p>
        </p:txBody>
      </p:sp>
      <p:sp>
        <p:nvSpPr>
          <p:cNvPr id="6" name="Slide Number Placeholder 5">
            <a:extLst>
              <a:ext uri="{FF2B5EF4-FFF2-40B4-BE49-F238E27FC236}">
                <a16:creationId xmlns:a16="http://schemas.microsoft.com/office/drawing/2014/main" id="{2052FDB7-B18D-E21C-256B-88CB5FCFCEB2}"/>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a:t>
            </a:fld>
            <a:r>
              <a:rPr lang="en-US"/>
              <a:t>/1024</a:t>
            </a:r>
            <a:endParaRPr lang="en-US" dirty="0"/>
          </a:p>
        </p:txBody>
      </p:sp>
      <p:sp>
        <p:nvSpPr>
          <p:cNvPr id="10" name="TextBox 9">
            <a:extLst>
              <a:ext uri="{FF2B5EF4-FFF2-40B4-BE49-F238E27FC236}">
                <a16:creationId xmlns:a16="http://schemas.microsoft.com/office/drawing/2014/main" id="{9AF18117-C7A2-032C-253E-C8B43557C7F8}"/>
              </a:ext>
            </a:extLst>
          </p:cNvPr>
          <p:cNvSpPr txBox="1"/>
          <p:nvPr/>
        </p:nvSpPr>
        <p:spPr>
          <a:xfrm>
            <a:off x="3621328" y="4889342"/>
            <a:ext cx="4623758" cy="1323439"/>
          </a:xfrm>
          <a:prstGeom prst="rect">
            <a:avLst/>
          </a:prstGeom>
          <a:noFill/>
        </p:spPr>
        <p:txBody>
          <a:bodyPr wrap="square">
            <a:spAutoFit/>
          </a:bodyPr>
          <a:lstStyle/>
          <a:p>
            <a:r>
              <a:rPr lang="en-US" sz="2000" dirty="0"/>
              <a:t>Rafal Krzysiak. 11/25/24. </a:t>
            </a:r>
            <a:r>
              <a:rPr lang="en-US" sz="2000" dirty="0">
                <a:solidFill>
                  <a:srgbClr val="FF0000"/>
                </a:solidFill>
              </a:rPr>
              <a:t>Smart Health Monitoring Using Explainable AI - From Human Physiology to Earth Remote Sensing. </a:t>
            </a:r>
            <a:r>
              <a:rPr lang="en-US" sz="2000" dirty="0"/>
              <a:t>Ph.D. thesis proposal defense</a:t>
            </a:r>
            <a:r>
              <a:rPr lang="en-US" sz="2000" dirty="0">
                <a:solidFill>
                  <a:srgbClr val="FF0000"/>
                </a:solidFill>
              </a:rPr>
              <a:t>.</a:t>
            </a:r>
            <a:endParaRPr lang="en-US" sz="2000" dirty="0"/>
          </a:p>
        </p:txBody>
      </p:sp>
    </p:spTree>
    <p:extLst>
      <p:ext uri="{BB962C8B-B14F-4D97-AF65-F5344CB8AC3E}">
        <p14:creationId xmlns:p14="http://schemas.microsoft.com/office/powerpoint/2010/main" val="177805280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B48479D-6E6E-1C7C-008D-C1F0051D8CC5}"/>
              </a:ext>
            </a:extLst>
          </p:cNvPr>
          <p:cNvSpPr txBox="1"/>
          <p:nvPr/>
        </p:nvSpPr>
        <p:spPr>
          <a:xfrm>
            <a:off x="159448" y="2211110"/>
            <a:ext cx="8877048" cy="4524315"/>
          </a:xfrm>
          <a:prstGeom prst="rect">
            <a:avLst/>
          </a:prstGeom>
          <a:noFill/>
        </p:spPr>
        <p:txBody>
          <a:bodyPr wrap="square">
            <a:spAutoFit/>
          </a:bodyPr>
          <a:lstStyle/>
          <a:p>
            <a:r>
              <a:rPr lang="en-US" sz="1800" dirty="0">
                <a:hlinkClick r:id="rId2"/>
              </a:rPr>
              <a:t>https://sciforum.net/event/IOCFF2026</a:t>
            </a:r>
            <a:r>
              <a:rPr lang="en-US" sz="1800" dirty="0"/>
              <a:t> </a:t>
            </a:r>
          </a:p>
          <a:p>
            <a:r>
              <a:rPr lang="en-US" sz="1800" dirty="0"/>
              <a:t>13–15 April 2026</a:t>
            </a:r>
          </a:p>
          <a:p>
            <a:r>
              <a:rPr lang="en-US" sz="1800" dirty="0"/>
              <a:t>Online (</a:t>
            </a:r>
            <a:r>
              <a:rPr lang="en-US" sz="1800" dirty="0">
                <a:solidFill>
                  <a:srgbClr val="1276B7"/>
                </a:solidFill>
              </a:rPr>
              <a:t>Registration is free of charge! </a:t>
            </a:r>
            <a:r>
              <a:rPr lang="en-US" sz="1800" dirty="0"/>
              <a:t>)</a:t>
            </a:r>
          </a:p>
          <a:p>
            <a:endParaRPr lang="en-US" sz="1800" dirty="0"/>
          </a:p>
          <a:p>
            <a:r>
              <a:rPr lang="en-US" sz="1800" dirty="0"/>
              <a:t>Important Dates:</a:t>
            </a:r>
          </a:p>
          <a:p>
            <a:pPr marL="214313" indent="-214313">
              <a:buFont typeface="Arial" panose="020B0604020202020204" pitchFamily="34" charset="0"/>
              <a:buChar char="•"/>
            </a:pPr>
            <a:r>
              <a:rPr lang="en-US" sz="1800" dirty="0"/>
              <a:t>Deadline for abstract submission: 12 December 2025</a:t>
            </a:r>
          </a:p>
          <a:p>
            <a:pPr marL="214313" indent="-214313">
              <a:buFont typeface="Arial" panose="020B0604020202020204" pitchFamily="34" charset="0"/>
              <a:buChar char="•"/>
            </a:pPr>
            <a:r>
              <a:rPr lang="en-US" sz="1800" dirty="0"/>
              <a:t>Notification of acceptance: 12 February 2026</a:t>
            </a:r>
          </a:p>
          <a:p>
            <a:pPr marL="214313" indent="-214313">
              <a:buFont typeface="Arial" panose="020B0604020202020204" pitchFamily="34" charset="0"/>
              <a:buChar char="•"/>
            </a:pPr>
            <a:r>
              <a:rPr lang="en-US" sz="1800" dirty="0"/>
              <a:t>Registration deadline: 8 April 2026 </a:t>
            </a:r>
          </a:p>
          <a:p>
            <a:endParaRPr lang="en-US" sz="1800" dirty="0"/>
          </a:p>
          <a:p>
            <a:r>
              <a:rPr lang="en-US" sz="1800" dirty="0"/>
              <a:t>The Topics of Interest: </a:t>
            </a:r>
          </a:p>
          <a:p>
            <a:pPr marL="214313" indent="-214313">
              <a:buFont typeface="Courier New" panose="02070309020205020404" pitchFamily="49" charset="0"/>
              <a:buChar char="o"/>
            </a:pPr>
            <a:r>
              <a:rPr lang="en-US" sz="1800" dirty="0"/>
              <a:t>S1. Recent Advances in Fractional-Order Differential and Integral Operators</a:t>
            </a:r>
          </a:p>
          <a:p>
            <a:pPr marL="214313" indent="-214313">
              <a:buFont typeface="Courier New" panose="02070309020205020404" pitchFamily="49" charset="0"/>
              <a:buChar char="o"/>
            </a:pPr>
            <a:r>
              <a:rPr lang="en-US" sz="1800" dirty="0"/>
              <a:t>S2. Fractional Calculus and Its Applications in Engineering Systems</a:t>
            </a:r>
          </a:p>
          <a:p>
            <a:pPr marL="214313" indent="-214313">
              <a:buFont typeface="Courier New" panose="02070309020205020404" pitchFamily="49" charset="0"/>
              <a:buChar char="o"/>
            </a:pPr>
            <a:r>
              <a:rPr lang="en-US" sz="1800" dirty="0"/>
              <a:t>S3. Numerical Methods for Fractional Calculus</a:t>
            </a:r>
          </a:p>
          <a:p>
            <a:pPr marL="214313" indent="-214313">
              <a:buFont typeface="Courier New" panose="02070309020205020404" pitchFamily="49" charset="0"/>
              <a:buChar char="o"/>
            </a:pPr>
            <a:r>
              <a:rPr lang="en-US" sz="1800" dirty="0"/>
              <a:t>S4. Fractional Calculus in Complex and Nonlinear Dynamical Systems</a:t>
            </a:r>
          </a:p>
          <a:p>
            <a:pPr marL="214313" indent="-214313">
              <a:buFont typeface="Courier New" panose="02070309020205020404" pitchFamily="49" charset="0"/>
              <a:buChar char="o"/>
            </a:pPr>
            <a:r>
              <a:rPr lang="en-US" sz="1800" dirty="0">
                <a:highlight>
                  <a:srgbClr val="FFFF00"/>
                </a:highlight>
              </a:rPr>
              <a:t>S5. Fractional Calculus in Machine Learning: Applications and Challenges</a:t>
            </a:r>
          </a:p>
          <a:p>
            <a:pPr marL="214313" indent="-214313">
              <a:buFont typeface="Courier New" panose="02070309020205020404" pitchFamily="49" charset="0"/>
              <a:buChar char="o"/>
            </a:pPr>
            <a:r>
              <a:rPr lang="en-US" sz="1800" dirty="0"/>
              <a:t>S6. Fractal Geometry: Mathematical Foundations and Real-World Applications</a:t>
            </a:r>
          </a:p>
        </p:txBody>
      </p:sp>
      <p:pic>
        <p:nvPicPr>
          <p:cNvPr id="11" name="Picture 10">
            <a:extLst>
              <a:ext uri="{FF2B5EF4-FFF2-40B4-BE49-F238E27FC236}">
                <a16:creationId xmlns:a16="http://schemas.microsoft.com/office/drawing/2014/main" id="{D39A1749-12AE-6386-180D-A8C029F336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46412"/>
            <a:ext cx="9144000" cy="890954"/>
          </a:xfrm>
          <a:prstGeom prst="rect">
            <a:avLst/>
          </a:prstGeom>
        </p:spPr>
      </p:pic>
    </p:spTree>
    <p:extLst>
      <p:ext uri="{BB962C8B-B14F-4D97-AF65-F5344CB8AC3E}">
        <p14:creationId xmlns:p14="http://schemas.microsoft.com/office/powerpoint/2010/main" val="2990447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A82F3-FB37-823E-1BF7-7A09E211C41A}"/>
              </a:ext>
            </a:extLst>
          </p:cNvPr>
          <p:cNvSpPr>
            <a:spLocks noGrp="1"/>
          </p:cNvSpPr>
          <p:nvPr>
            <p:ph type="title"/>
          </p:nvPr>
        </p:nvSpPr>
        <p:spPr/>
        <p:txBody>
          <a:bodyPr/>
          <a:lstStyle/>
          <a:p>
            <a:r>
              <a:rPr lang="en-US" b="1" dirty="0"/>
              <a:t>ML not smart</a:t>
            </a:r>
            <a:r>
              <a:rPr lang="en-US" dirty="0"/>
              <a:t> in several key senses</a:t>
            </a:r>
          </a:p>
        </p:txBody>
      </p:sp>
      <p:sp>
        <p:nvSpPr>
          <p:cNvPr id="3" name="Content Placeholder 2">
            <a:extLst>
              <a:ext uri="{FF2B5EF4-FFF2-40B4-BE49-F238E27FC236}">
                <a16:creationId xmlns:a16="http://schemas.microsoft.com/office/drawing/2014/main" id="{50BA3866-DCE2-95FC-94CA-D5A287C22426}"/>
              </a:ext>
            </a:extLst>
          </p:cNvPr>
          <p:cNvSpPr>
            <a:spLocks noGrp="1"/>
          </p:cNvSpPr>
          <p:nvPr>
            <p:ph idx="1"/>
          </p:nvPr>
        </p:nvSpPr>
        <p:spPr>
          <a:xfrm>
            <a:off x="107156" y="1771650"/>
            <a:ext cx="8785225" cy="4321175"/>
          </a:xfrm>
        </p:spPr>
        <p:txBody>
          <a:bodyPr/>
          <a:lstStyle/>
          <a:p>
            <a:r>
              <a:rPr lang="en-US" sz="2800" dirty="0"/>
              <a:t>It </a:t>
            </a:r>
            <a:r>
              <a:rPr lang="en-US" sz="2800" b="1" dirty="0"/>
              <a:t>lacks causal understanding</a:t>
            </a:r>
            <a:r>
              <a:rPr lang="en-US" sz="2800" dirty="0"/>
              <a:t> (does not know </a:t>
            </a:r>
            <a:r>
              <a:rPr lang="en-US" sz="2800" i="1" dirty="0"/>
              <a:t>why</a:t>
            </a:r>
            <a:r>
              <a:rPr lang="en-US" sz="2800" dirty="0"/>
              <a:t> something happens).</a:t>
            </a:r>
          </a:p>
          <a:p>
            <a:r>
              <a:rPr lang="en-US" sz="2800" dirty="0"/>
              <a:t>It </a:t>
            </a:r>
            <a:r>
              <a:rPr lang="en-US" sz="2800" b="1" dirty="0"/>
              <a:t>lacks generalization under distribution shift</a:t>
            </a:r>
            <a:r>
              <a:rPr lang="en-US" sz="2800" dirty="0"/>
              <a:t> — a slight change in context breaks its competence.</a:t>
            </a:r>
          </a:p>
          <a:p>
            <a:r>
              <a:rPr lang="en-US" sz="2800" dirty="0"/>
              <a:t>It </a:t>
            </a:r>
            <a:r>
              <a:rPr lang="en-US" sz="2800" b="1" dirty="0"/>
              <a:t>fails at meta-cognition</a:t>
            </a:r>
            <a:r>
              <a:rPr lang="en-US" sz="2800" dirty="0"/>
              <a:t> — it cannot assess what it doesn’t know (limited epistemic awareness).</a:t>
            </a:r>
          </a:p>
          <a:p>
            <a:r>
              <a:rPr lang="en-US" sz="2800" dirty="0"/>
              <a:t>It often </a:t>
            </a:r>
            <a:r>
              <a:rPr lang="en-US" sz="2800" b="1" dirty="0"/>
              <a:t>overfits correlations without modeling the underlying dynamics</a:t>
            </a:r>
            <a:r>
              <a:rPr lang="en-US" sz="2800" dirty="0"/>
              <a:t> of the world.</a:t>
            </a:r>
          </a:p>
          <a:p>
            <a:r>
              <a:rPr lang="en-US" sz="2800" dirty="0"/>
              <a:t>So, current ML is </a:t>
            </a:r>
            <a:r>
              <a:rPr lang="en-US" sz="2800" b="1" dirty="0"/>
              <a:t>powerful but brittle</a:t>
            </a:r>
            <a:r>
              <a:rPr lang="en-US" sz="2800" dirty="0"/>
              <a:t>, </a:t>
            </a:r>
            <a:r>
              <a:rPr lang="en-US" sz="2800" b="1" dirty="0"/>
              <a:t>informative but not insightful</a:t>
            </a:r>
            <a:r>
              <a:rPr lang="en-US" sz="2800" dirty="0"/>
              <a:t>.</a:t>
            </a:r>
          </a:p>
          <a:p>
            <a:pPr marL="0" indent="0">
              <a:buNone/>
            </a:pPr>
            <a:endParaRPr lang="en-US" sz="2800" dirty="0"/>
          </a:p>
        </p:txBody>
      </p:sp>
      <p:sp>
        <p:nvSpPr>
          <p:cNvPr id="4" name="Date Placeholder 3">
            <a:extLst>
              <a:ext uri="{FF2B5EF4-FFF2-40B4-BE49-F238E27FC236}">
                <a16:creationId xmlns:a16="http://schemas.microsoft.com/office/drawing/2014/main" id="{B89332AD-60DE-9765-288A-76EA94EDBBAA}"/>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7B047248-A45D-2C4F-89E7-5A230007C84E}"/>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FC2D43D5-9D95-4C7D-50D5-80108295C0C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a:t>
            </a:fld>
            <a:r>
              <a:rPr lang="en-US"/>
              <a:t>/1024</a:t>
            </a:r>
          </a:p>
        </p:txBody>
      </p:sp>
    </p:spTree>
    <p:extLst>
      <p:ext uri="{BB962C8B-B14F-4D97-AF65-F5344CB8AC3E}">
        <p14:creationId xmlns:p14="http://schemas.microsoft.com/office/powerpoint/2010/main" val="25082980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2D2EC-7E89-42F1-81D6-ED9327AEA4EF}"/>
              </a:ext>
            </a:extLst>
          </p:cNvPr>
          <p:cNvSpPr>
            <a:spLocks noGrp="1"/>
          </p:cNvSpPr>
          <p:nvPr>
            <p:ph type="title"/>
          </p:nvPr>
        </p:nvSpPr>
        <p:spPr/>
        <p:txBody>
          <a:bodyPr/>
          <a:lstStyle/>
          <a:p>
            <a:r>
              <a:rPr lang="en-US" dirty="0"/>
              <a:t>Smartness: signatures and indicators</a:t>
            </a:r>
          </a:p>
        </p:txBody>
      </p:sp>
      <p:sp>
        <p:nvSpPr>
          <p:cNvPr id="3" name="Content Placeholder 2">
            <a:extLst>
              <a:ext uri="{FF2B5EF4-FFF2-40B4-BE49-F238E27FC236}">
                <a16:creationId xmlns:a16="http://schemas.microsoft.com/office/drawing/2014/main" id="{644E3DEA-483F-51FB-889A-6F13706E930F}"/>
              </a:ext>
            </a:extLst>
          </p:cNvPr>
          <p:cNvSpPr>
            <a:spLocks noGrp="1"/>
          </p:cNvSpPr>
          <p:nvPr>
            <p:ph idx="1"/>
          </p:nvPr>
        </p:nvSpPr>
        <p:spPr/>
        <p:txBody>
          <a:bodyPr/>
          <a:lstStyle/>
          <a:p>
            <a:r>
              <a:rPr lang="en-US" dirty="0"/>
              <a:t>Smartness indicators into </a:t>
            </a:r>
            <a:r>
              <a:rPr lang="en-US" b="1" dirty="0"/>
              <a:t>five tiers</a:t>
            </a:r>
            <a:r>
              <a:rPr lang="en-US" dirty="0"/>
              <a:t>: </a:t>
            </a:r>
          </a:p>
          <a:p>
            <a:pPr lvl="1"/>
            <a:r>
              <a:rPr lang="en-US" dirty="0"/>
              <a:t>Perceptual and Representational Intelligence</a:t>
            </a:r>
          </a:p>
          <a:p>
            <a:pPr lvl="1"/>
            <a:r>
              <a:rPr lang="en-US" dirty="0"/>
              <a:t>Learning and Generalization Intelligence</a:t>
            </a:r>
          </a:p>
          <a:p>
            <a:pPr lvl="1"/>
            <a:r>
              <a:rPr lang="en-US" dirty="0"/>
              <a:t>Reasoning and Abstraction Intelligence</a:t>
            </a:r>
          </a:p>
          <a:p>
            <a:pPr lvl="1"/>
            <a:r>
              <a:rPr lang="en-US" dirty="0"/>
              <a:t>Adaptive and Social Intelligence</a:t>
            </a:r>
          </a:p>
          <a:p>
            <a:pPr lvl="1"/>
            <a:r>
              <a:rPr lang="en-US" dirty="0"/>
              <a:t>Reflective and Creative Intelligence</a:t>
            </a:r>
          </a:p>
        </p:txBody>
      </p:sp>
      <p:sp>
        <p:nvSpPr>
          <p:cNvPr id="4" name="Date Placeholder 3">
            <a:extLst>
              <a:ext uri="{FF2B5EF4-FFF2-40B4-BE49-F238E27FC236}">
                <a16:creationId xmlns:a16="http://schemas.microsoft.com/office/drawing/2014/main" id="{1CBBE5B4-29D3-995F-F1FF-23FFBE327B63}"/>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630AEF75-5371-FD32-FB00-856C6C21C668}"/>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EFE5F7F3-92FD-CCFB-6304-DEDB089F845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a:t>
            </a:fld>
            <a:r>
              <a:rPr lang="en-US"/>
              <a:t>/1024</a:t>
            </a:r>
          </a:p>
        </p:txBody>
      </p:sp>
    </p:spTree>
    <p:extLst>
      <p:ext uri="{BB962C8B-B14F-4D97-AF65-F5344CB8AC3E}">
        <p14:creationId xmlns:p14="http://schemas.microsoft.com/office/powerpoint/2010/main" val="366800521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75191-273C-C976-33C8-44311C97C443}"/>
              </a:ext>
            </a:extLst>
          </p:cNvPr>
          <p:cNvSpPr>
            <a:spLocks noGrp="1"/>
          </p:cNvSpPr>
          <p:nvPr>
            <p:ph type="title"/>
          </p:nvPr>
        </p:nvSpPr>
        <p:spPr/>
        <p:txBody>
          <a:bodyPr/>
          <a:lstStyle/>
          <a:p>
            <a:r>
              <a:rPr lang="en-US" dirty="0"/>
              <a:t>The 22 Attributes of “Being Smart”</a:t>
            </a:r>
          </a:p>
        </p:txBody>
      </p:sp>
      <p:graphicFrame>
        <p:nvGraphicFramePr>
          <p:cNvPr id="7" name="Content Placeholder 6">
            <a:extLst>
              <a:ext uri="{FF2B5EF4-FFF2-40B4-BE49-F238E27FC236}">
                <a16:creationId xmlns:a16="http://schemas.microsoft.com/office/drawing/2014/main" id="{53F43E88-9B01-D629-0C10-1DC0E09C6B56}"/>
              </a:ext>
            </a:extLst>
          </p:cNvPr>
          <p:cNvGraphicFramePr>
            <a:graphicFrameLocks noGrp="1"/>
          </p:cNvGraphicFramePr>
          <p:nvPr>
            <p:ph idx="1"/>
            <p:extLst>
              <p:ext uri="{D42A27DB-BD31-4B8C-83A1-F6EECF244321}">
                <p14:modId xmlns:p14="http://schemas.microsoft.com/office/powerpoint/2010/main" val="3914172633"/>
              </p:ext>
            </p:extLst>
          </p:nvPr>
        </p:nvGraphicFramePr>
        <p:xfrm>
          <a:off x="179450" y="1988840"/>
          <a:ext cx="8785100" cy="3566160"/>
        </p:xfrm>
        <a:graphic>
          <a:graphicData uri="http://schemas.openxmlformats.org/drawingml/2006/table">
            <a:tbl>
              <a:tblPr/>
              <a:tblGrid>
                <a:gridCol w="2928284">
                  <a:extLst>
                    <a:ext uri="{9D8B030D-6E8A-4147-A177-3AD203B41FA5}">
                      <a16:colId xmlns:a16="http://schemas.microsoft.com/office/drawing/2014/main" val="4189570871"/>
                    </a:ext>
                  </a:extLst>
                </a:gridCol>
                <a:gridCol w="2928408">
                  <a:extLst>
                    <a:ext uri="{9D8B030D-6E8A-4147-A177-3AD203B41FA5}">
                      <a16:colId xmlns:a16="http://schemas.microsoft.com/office/drawing/2014/main" val="3969386194"/>
                    </a:ext>
                  </a:extLst>
                </a:gridCol>
                <a:gridCol w="2928408">
                  <a:extLst>
                    <a:ext uri="{9D8B030D-6E8A-4147-A177-3AD203B41FA5}">
                      <a16:colId xmlns:a16="http://schemas.microsoft.com/office/drawing/2014/main" val="3111090741"/>
                    </a:ext>
                  </a:extLst>
                </a:gridCol>
              </a:tblGrid>
              <a:tr h="0">
                <a:tc>
                  <a:txBody>
                    <a:bodyPr/>
                    <a:lstStyle/>
                    <a:p>
                      <a:pPr>
                        <a:buNone/>
                      </a:pPr>
                      <a:r>
                        <a:rPr lang="en-US" b="1" dirty="0"/>
                        <a:t>Tier</a:t>
                      </a:r>
                    </a:p>
                  </a:txBody>
                  <a:tcPr anchor="ctr">
                    <a:lnL>
                      <a:noFill/>
                    </a:lnL>
                    <a:lnR>
                      <a:noFill/>
                    </a:lnR>
                    <a:lnT>
                      <a:noFill/>
                    </a:lnT>
                    <a:lnB>
                      <a:noFill/>
                    </a:lnB>
                    <a:noFill/>
                  </a:tcPr>
                </a:tc>
                <a:tc>
                  <a:txBody>
                    <a:bodyPr/>
                    <a:lstStyle/>
                    <a:p>
                      <a:pPr>
                        <a:buNone/>
                      </a:pPr>
                      <a:r>
                        <a:rPr lang="en-US" b="1"/>
                        <a:t>Attribute Count</a:t>
                      </a:r>
                    </a:p>
                  </a:txBody>
                  <a:tcPr anchor="ctr">
                    <a:lnL>
                      <a:noFill/>
                    </a:lnL>
                    <a:lnR>
                      <a:noFill/>
                    </a:lnR>
                    <a:lnT>
                      <a:noFill/>
                    </a:lnT>
                    <a:lnB>
                      <a:noFill/>
                    </a:lnB>
                    <a:noFill/>
                  </a:tcPr>
                </a:tc>
                <a:tc>
                  <a:txBody>
                    <a:bodyPr/>
                    <a:lstStyle/>
                    <a:p>
                      <a:pPr>
                        <a:buNone/>
                      </a:pPr>
                      <a:r>
                        <a:rPr lang="en-US" b="1" dirty="0"/>
                        <a:t>Essence</a:t>
                      </a:r>
                    </a:p>
                  </a:txBody>
                  <a:tcPr anchor="ctr">
                    <a:lnL>
                      <a:noFill/>
                    </a:lnL>
                    <a:lnR>
                      <a:noFill/>
                    </a:lnR>
                    <a:lnT>
                      <a:noFill/>
                    </a:lnT>
                    <a:lnB>
                      <a:noFill/>
                    </a:lnB>
                    <a:noFill/>
                  </a:tcPr>
                </a:tc>
                <a:extLst>
                  <a:ext uri="{0D108BD9-81ED-4DB2-BD59-A6C34878D82A}">
                    <a16:rowId xmlns:a16="http://schemas.microsoft.com/office/drawing/2014/main" val="2633742320"/>
                  </a:ext>
                </a:extLst>
              </a:tr>
              <a:tr h="0">
                <a:tc>
                  <a:txBody>
                    <a:bodyPr/>
                    <a:lstStyle/>
                    <a:p>
                      <a:pPr>
                        <a:buNone/>
                      </a:pPr>
                      <a:r>
                        <a:rPr lang="en-US"/>
                        <a:t>Perceptual/Representational</a:t>
                      </a:r>
                    </a:p>
                  </a:txBody>
                  <a:tcPr anchor="ctr">
                    <a:lnL>
                      <a:noFill/>
                    </a:lnL>
                    <a:lnR>
                      <a:noFill/>
                    </a:lnR>
                    <a:lnT>
                      <a:noFill/>
                    </a:lnT>
                    <a:lnB>
                      <a:noFill/>
                    </a:lnB>
                    <a:noFill/>
                  </a:tcPr>
                </a:tc>
                <a:tc>
                  <a:txBody>
                    <a:bodyPr/>
                    <a:lstStyle/>
                    <a:p>
                      <a:pPr>
                        <a:buNone/>
                      </a:pPr>
                      <a:r>
                        <a:rPr lang="en-US"/>
                        <a:t>3</a:t>
                      </a:r>
                    </a:p>
                  </a:txBody>
                  <a:tcPr anchor="ctr">
                    <a:lnL>
                      <a:noFill/>
                    </a:lnL>
                    <a:lnR>
                      <a:noFill/>
                    </a:lnR>
                    <a:lnT>
                      <a:noFill/>
                    </a:lnT>
                    <a:lnB>
                      <a:noFill/>
                    </a:lnB>
                    <a:noFill/>
                  </a:tcPr>
                </a:tc>
                <a:tc>
                  <a:txBody>
                    <a:bodyPr/>
                    <a:lstStyle/>
                    <a:p>
                      <a:pPr>
                        <a:buNone/>
                      </a:pPr>
                      <a:r>
                        <a:rPr lang="en-US"/>
                        <a:t>Sensing &amp; Modeling the World</a:t>
                      </a:r>
                    </a:p>
                  </a:txBody>
                  <a:tcPr anchor="ctr">
                    <a:lnL>
                      <a:noFill/>
                    </a:lnL>
                    <a:lnR>
                      <a:noFill/>
                    </a:lnR>
                    <a:lnT>
                      <a:noFill/>
                    </a:lnT>
                    <a:lnB>
                      <a:noFill/>
                    </a:lnB>
                    <a:noFill/>
                  </a:tcPr>
                </a:tc>
                <a:extLst>
                  <a:ext uri="{0D108BD9-81ED-4DB2-BD59-A6C34878D82A}">
                    <a16:rowId xmlns:a16="http://schemas.microsoft.com/office/drawing/2014/main" val="1406173232"/>
                  </a:ext>
                </a:extLst>
              </a:tr>
              <a:tr h="0">
                <a:tc>
                  <a:txBody>
                    <a:bodyPr/>
                    <a:lstStyle/>
                    <a:p>
                      <a:pPr>
                        <a:buNone/>
                      </a:pPr>
                      <a:r>
                        <a:rPr lang="en-US"/>
                        <a:t>Learning/Generalization</a:t>
                      </a:r>
                    </a:p>
                  </a:txBody>
                  <a:tcPr anchor="ctr">
                    <a:lnL>
                      <a:noFill/>
                    </a:lnL>
                    <a:lnR>
                      <a:noFill/>
                    </a:lnR>
                    <a:lnT>
                      <a:noFill/>
                    </a:lnT>
                    <a:lnB>
                      <a:noFill/>
                    </a:lnB>
                    <a:noFill/>
                  </a:tcPr>
                </a:tc>
                <a:tc>
                  <a:txBody>
                    <a:bodyPr/>
                    <a:lstStyle/>
                    <a:p>
                      <a:pPr>
                        <a:buNone/>
                      </a:pPr>
                      <a:r>
                        <a:rPr lang="en-US"/>
                        <a:t>4</a:t>
                      </a:r>
                    </a:p>
                  </a:txBody>
                  <a:tcPr anchor="ctr">
                    <a:lnL>
                      <a:noFill/>
                    </a:lnL>
                    <a:lnR>
                      <a:noFill/>
                    </a:lnR>
                    <a:lnT>
                      <a:noFill/>
                    </a:lnT>
                    <a:lnB>
                      <a:noFill/>
                    </a:lnB>
                    <a:noFill/>
                  </a:tcPr>
                </a:tc>
                <a:tc>
                  <a:txBody>
                    <a:bodyPr/>
                    <a:lstStyle/>
                    <a:p>
                      <a:pPr>
                        <a:buNone/>
                      </a:pPr>
                      <a:r>
                        <a:rPr lang="en-US"/>
                        <a:t>Learning Robust, Transferable Representations</a:t>
                      </a:r>
                    </a:p>
                  </a:txBody>
                  <a:tcPr anchor="ctr">
                    <a:lnL>
                      <a:noFill/>
                    </a:lnL>
                    <a:lnR>
                      <a:noFill/>
                    </a:lnR>
                    <a:lnT>
                      <a:noFill/>
                    </a:lnT>
                    <a:lnB>
                      <a:noFill/>
                    </a:lnB>
                    <a:noFill/>
                  </a:tcPr>
                </a:tc>
                <a:extLst>
                  <a:ext uri="{0D108BD9-81ED-4DB2-BD59-A6C34878D82A}">
                    <a16:rowId xmlns:a16="http://schemas.microsoft.com/office/drawing/2014/main" val="2090640125"/>
                  </a:ext>
                </a:extLst>
              </a:tr>
              <a:tr h="0">
                <a:tc>
                  <a:txBody>
                    <a:bodyPr/>
                    <a:lstStyle/>
                    <a:p>
                      <a:pPr>
                        <a:buNone/>
                      </a:pPr>
                      <a:r>
                        <a:rPr lang="en-US"/>
                        <a:t>Reasoning/Abstraction</a:t>
                      </a:r>
                    </a:p>
                  </a:txBody>
                  <a:tcPr anchor="ctr">
                    <a:lnL>
                      <a:noFill/>
                    </a:lnL>
                    <a:lnR>
                      <a:noFill/>
                    </a:lnR>
                    <a:lnT>
                      <a:noFill/>
                    </a:lnT>
                    <a:lnB>
                      <a:noFill/>
                    </a:lnB>
                    <a:noFill/>
                  </a:tcPr>
                </a:tc>
                <a:tc>
                  <a:txBody>
                    <a:bodyPr/>
                    <a:lstStyle/>
                    <a:p>
                      <a:pPr>
                        <a:buNone/>
                      </a:pPr>
                      <a:r>
                        <a:rPr lang="en-US"/>
                        <a:t>4</a:t>
                      </a:r>
                    </a:p>
                  </a:txBody>
                  <a:tcPr anchor="ctr">
                    <a:lnL>
                      <a:noFill/>
                    </a:lnL>
                    <a:lnR>
                      <a:noFill/>
                    </a:lnR>
                    <a:lnT>
                      <a:noFill/>
                    </a:lnT>
                    <a:lnB>
                      <a:noFill/>
                    </a:lnB>
                    <a:noFill/>
                  </a:tcPr>
                </a:tc>
                <a:tc>
                  <a:txBody>
                    <a:bodyPr/>
                    <a:lstStyle/>
                    <a:p>
                      <a:pPr>
                        <a:buNone/>
                      </a:pPr>
                      <a:r>
                        <a:rPr lang="en-US"/>
                        <a:t>Understanding Mechanisms &amp; Planning</a:t>
                      </a:r>
                    </a:p>
                  </a:txBody>
                  <a:tcPr anchor="ctr">
                    <a:lnL>
                      <a:noFill/>
                    </a:lnL>
                    <a:lnR>
                      <a:noFill/>
                    </a:lnR>
                    <a:lnT>
                      <a:noFill/>
                    </a:lnT>
                    <a:lnB>
                      <a:noFill/>
                    </a:lnB>
                    <a:noFill/>
                  </a:tcPr>
                </a:tc>
                <a:extLst>
                  <a:ext uri="{0D108BD9-81ED-4DB2-BD59-A6C34878D82A}">
                    <a16:rowId xmlns:a16="http://schemas.microsoft.com/office/drawing/2014/main" val="3591905635"/>
                  </a:ext>
                </a:extLst>
              </a:tr>
              <a:tr h="0">
                <a:tc>
                  <a:txBody>
                    <a:bodyPr/>
                    <a:lstStyle/>
                    <a:p>
                      <a:pPr>
                        <a:buNone/>
                      </a:pPr>
                      <a:r>
                        <a:rPr lang="en-US"/>
                        <a:t>Adaptive/Social</a:t>
                      </a:r>
                    </a:p>
                  </a:txBody>
                  <a:tcPr anchor="ctr">
                    <a:lnL>
                      <a:noFill/>
                    </a:lnL>
                    <a:lnR>
                      <a:noFill/>
                    </a:lnR>
                    <a:lnT>
                      <a:noFill/>
                    </a:lnT>
                    <a:lnB>
                      <a:noFill/>
                    </a:lnB>
                    <a:noFill/>
                  </a:tcPr>
                </a:tc>
                <a:tc>
                  <a:txBody>
                    <a:bodyPr/>
                    <a:lstStyle/>
                    <a:p>
                      <a:pPr>
                        <a:buNone/>
                      </a:pPr>
                      <a:r>
                        <a:rPr lang="en-US"/>
                        <a:t>5</a:t>
                      </a:r>
                    </a:p>
                  </a:txBody>
                  <a:tcPr anchor="ctr">
                    <a:lnL>
                      <a:noFill/>
                    </a:lnL>
                    <a:lnR>
                      <a:noFill/>
                    </a:lnR>
                    <a:lnT>
                      <a:noFill/>
                    </a:lnT>
                    <a:lnB>
                      <a:noFill/>
                    </a:lnB>
                    <a:noFill/>
                  </a:tcPr>
                </a:tc>
                <a:tc>
                  <a:txBody>
                    <a:bodyPr/>
                    <a:lstStyle/>
                    <a:p>
                      <a:pPr>
                        <a:buNone/>
                      </a:pPr>
                      <a:r>
                        <a:rPr lang="en-US"/>
                        <a:t>Acting Efficiently &amp; Cooperatively</a:t>
                      </a:r>
                    </a:p>
                  </a:txBody>
                  <a:tcPr anchor="ctr">
                    <a:lnL>
                      <a:noFill/>
                    </a:lnL>
                    <a:lnR>
                      <a:noFill/>
                    </a:lnR>
                    <a:lnT>
                      <a:noFill/>
                    </a:lnT>
                    <a:lnB>
                      <a:noFill/>
                    </a:lnB>
                    <a:noFill/>
                  </a:tcPr>
                </a:tc>
                <a:extLst>
                  <a:ext uri="{0D108BD9-81ED-4DB2-BD59-A6C34878D82A}">
                    <a16:rowId xmlns:a16="http://schemas.microsoft.com/office/drawing/2014/main" val="758617546"/>
                  </a:ext>
                </a:extLst>
              </a:tr>
              <a:tr h="0">
                <a:tc>
                  <a:txBody>
                    <a:bodyPr/>
                    <a:lstStyle/>
                    <a:p>
                      <a:pPr>
                        <a:buNone/>
                      </a:pPr>
                      <a:r>
                        <a:rPr lang="en-US"/>
                        <a:t>Reflective/Creative</a:t>
                      </a:r>
                    </a:p>
                  </a:txBody>
                  <a:tcPr anchor="ctr">
                    <a:lnL>
                      <a:noFill/>
                    </a:lnL>
                    <a:lnR>
                      <a:noFill/>
                    </a:lnR>
                    <a:lnT>
                      <a:noFill/>
                    </a:lnT>
                    <a:lnB>
                      <a:noFill/>
                    </a:lnB>
                    <a:noFill/>
                  </a:tcPr>
                </a:tc>
                <a:tc>
                  <a:txBody>
                    <a:bodyPr/>
                    <a:lstStyle/>
                    <a:p>
                      <a:pPr>
                        <a:buNone/>
                      </a:pPr>
                      <a:r>
                        <a:rPr lang="en-US"/>
                        <a:t>6</a:t>
                      </a:r>
                    </a:p>
                  </a:txBody>
                  <a:tcPr anchor="ctr">
                    <a:lnL>
                      <a:noFill/>
                    </a:lnL>
                    <a:lnR>
                      <a:noFill/>
                    </a:lnR>
                    <a:lnT>
                      <a:noFill/>
                    </a:lnT>
                    <a:lnB>
                      <a:noFill/>
                    </a:lnB>
                    <a:noFill/>
                  </a:tcPr>
                </a:tc>
                <a:tc>
                  <a:txBody>
                    <a:bodyPr/>
                    <a:lstStyle/>
                    <a:p>
                      <a:pPr>
                        <a:buNone/>
                      </a:pPr>
                      <a:r>
                        <a:rPr lang="en-US" dirty="0"/>
                        <a:t>Awareness, Innovation, and Ethics</a:t>
                      </a:r>
                    </a:p>
                  </a:txBody>
                  <a:tcPr anchor="ctr">
                    <a:lnL>
                      <a:noFill/>
                    </a:lnL>
                    <a:lnR>
                      <a:noFill/>
                    </a:lnR>
                    <a:lnT>
                      <a:noFill/>
                    </a:lnT>
                    <a:lnB>
                      <a:noFill/>
                    </a:lnB>
                    <a:noFill/>
                  </a:tcPr>
                </a:tc>
                <a:extLst>
                  <a:ext uri="{0D108BD9-81ED-4DB2-BD59-A6C34878D82A}">
                    <a16:rowId xmlns:a16="http://schemas.microsoft.com/office/drawing/2014/main" val="1181143577"/>
                  </a:ext>
                </a:extLst>
              </a:tr>
            </a:tbl>
          </a:graphicData>
        </a:graphic>
      </p:graphicFrame>
      <p:sp>
        <p:nvSpPr>
          <p:cNvPr id="4" name="Date Placeholder 3">
            <a:extLst>
              <a:ext uri="{FF2B5EF4-FFF2-40B4-BE49-F238E27FC236}">
                <a16:creationId xmlns:a16="http://schemas.microsoft.com/office/drawing/2014/main" id="{B02E4FDE-4263-EF72-19C3-E8DE072C239E}"/>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06567F37-CD83-4B05-46E4-6E46FA450546}"/>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1825BE14-A6DC-4A10-4960-CBFE94297503}"/>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a:t>
            </a:fld>
            <a:r>
              <a:rPr lang="en-US"/>
              <a:t>/1024</a:t>
            </a:r>
          </a:p>
        </p:txBody>
      </p:sp>
    </p:spTree>
    <p:extLst>
      <p:ext uri="{BB962C8B-B14F-4D97-AF65-F5344CB8AC3E}">
        <p14:creationId xmlns:p14="http://schemas.microsoft.com/office/powerpoint/2010/main" val="25468603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BC99E-DE4B-F74C-1644-FE178C343BE2}"/>
              </a:ext>
            </a:extLst>
          </p:cNvPr>
          <p:cNvSpPr>
            <a:spLocks noGrp="1"/>
          </p:cNvSpPr>
          <p:nvPr>
            <p:ph type="title"/>
          </p:nvPr>
        </p:nvSpPr>
        <p:spPr/>
        <p:txBody>
          <a:bodyPr/>
          <a:lstStyle/>
          <a:p>
            <a:r>
              <a:rPr lang="en-US" dirty="0"/>
              <a:t>1. </a:t>
            </a:r>
            <a:r>
              <a:rPr lang="en-US" b="1" dirty="0"/>
              <a:t>Perceptual and Representational Intelligence</a:t>
            </a:r>
            <a:endParaRPr lang="en-US" dirty="0"/>
          </a:p>
        </p:txBody>
      </p:sp>
      <p:graphicFrame>
        <p:nvGraphicFramePr>
          <p:cNvPr id="7" name="Content Placeholder 6">
            <a:extLst>
              <a:ext uri="{FF2B5EF4-FFF2-40B4-BE49-F238E27FC236}">
                <a16:creationId xmlns:a16="http://schemas.microsoft.com/office/drawing/2014/main" id="{13CCEEE6-2EC5-6B2C-5E11-23F5F8922D55}"/>
              </a:ext>
            </a:extLst>
          </p:cNvPr>
          <p:cNvGraphicFramePr>
            <a:graphicFrameLocks noGrp="1"/>
          </p:cNvGraphicFramePr>
          <p:nvPr>
            <p:ph idx="1"/>
            <p:extLst>
              <p:ext uri="{D42A27DB-BD31-4B8C-83A1-F6EECF244321}">
                <p14:modId xmlns:p14="http://schemas.microsoft.com/office/powerpoint/2010/main" val="1648970292"/>
              </p:ext>
            </p:extLst>
          </p:nvPr>
        </p:nvGraphicFramePr>
        <p:xfrm>
          <a:off x="323528" y="1844675"/>
          <a:ext cx="8640960" cy="4326266"/>
        </p:xfrm>
        <a:graphic>
          <a:graphicData uri="http://schemas.openxmlformats.org/drawingml/2006/table">
            <a:tbl>
              <a:tblPr/>
              <a:tblGrid>
                <a:gridCol w="2880320">
                  <a:extLst>
                    <a:ext uri="{9D8B030D-6E8A-4147-A177-3AD203B41FA5}">
                      <a16:colId xmlns:a16="http://schemas.microsoft.com/office/drawing/2014/main" val="3595831987"/>
                    </a:ext>
                  </a:extLst>
                </a:gridCol>
                <a:gridCol w="2880320">
                  <a:extLst>
                    <a:ext uri="{9D8B030D-6E8A-4147-A177-3AD203B41FA5}">
                      <a16:colId xmlns:a16="http://schemas.microsoft.com/office/drawing/2014/main" val="1616181571"/>
                    </a:ext>
                  </a:extLst>
                </a:gridCol>
                <a:gridCol w="2880320">
                  <a:extLst>
                    <a:ext uri="{9D8B030D-6E8A-4147-A177-3AD203B41FA5}">
                      <a16:colId xmlns:a16="http://schemas.microsoft.com/office/drawing/2014/main" val="1226177768"/>
                    </a:ext>
                  </a:extLst>
                </a:gridCol>
              </a:tblGrid>
              <a:tr h="298012">
                <a:tc>
                  <a:txBody>
                    <a:bodyPr/>
                    <a:lstStyle/>
                    <a:p>
                      <a:pPr>
                        <a:buNone/>
                      </a:pPr>
                      <a:r>
                        <a:rPr lang="en-US" sz="1500" b="1">
                          <a:solidFill>
                            <a:srgbClr val="FF0000"/>
                          </a:solidFill>
                        </a:rPr>
                        <a:t>Attribute</a:t>
                      </a:r>
                    </a:p>
                  </a:txBody>
                  <a:tcPr marL="74503" marR="74503" marT="37252" marB="37252" anchor="ctr">
                    <a:lnL>
                      <a:noFill/>
                    </a:lnL>
                    <a:lnR>
                      <a:noFill/>
                    </a:lnR>
                    <a:lnT>
                      <a:noFill/>
                    </a:lnT>
                    <a:lnB>
                      <a:noFill/>
                    </a:lnB>
                    <a:noFill/>
                  </a:tcPr>
                </a:tc>
                <a:tc>
                  <a:txBody>
                    <a:bodyPr/>
                    <a:lstStyle/>
                    <a:p>
                      <a:pPr>
                        <a:buNone/>
                      </a:pPr>
                      <a:r>
                        <a:rPr lang="en-US" sz="1500" b="1">
                          <a:solidFill>
                            <a:srgbClr val="FF0000"/>
                          </a:solidFill>
                        </a:rPr>
                        <a:t>Description</a:t>
                      </a:r>
                    </a:p>
                  </a:txBody>
                  <a:tcPr marL="74503" marR="74503" marT="37252" marB="37252" anchor="ctr">
                    <a:lnL>
                      <a:noFill/>
                    </a:lnL>
                    <a:lnR>
                      <a:noFill/>
                    </a:lnR>
                    <a:lnT>
                      <a:noFill/>
                    </a:lnT>
                    <a:lnB>
                      <a:noFill/>
                    </a:lnB>
                    <a:noFill/>
                  </a:tcPr>
                </a:tc>
                <a:tc>
                  <a:txBody>
                    <a:bodyPr/>
                    <a:lstStyle/>
                    <a:p>
                      <a:pPr>
                        <a:buNone/>
                      </a:pPr>
                      <a:r>
                        <a:rPr lang="en-US" sz="1500" b="1" dirty="0">
                          <a:solidFill>
                            <a:srgbClr val="FF0000"/>
                          </a:solidFill>
                        </a:rPr>
                        <a:t>Justification</a:t>
                      </a:r>
                    </a:p>
                  </a:txBody>
                  <a:tcPr marL="74503" marR="74503" marT="37252" marB="37252" anchor="ctr">
                    <a:lnL>
                      <a:noFill/>
                    </a:lnL>
                    <a:lnR>
                      <a:noFill/>
                    </a:lnR>
                    <a:lnT>
                      <a:noFill/>
                    </a:lnT>
                    <a:lnB>
                      <a:noFill/>
                    </a:lnB>
                    <a:noFill/>
                  </a:tcPr>
                </a:tc>
                <a:extLst>
                  <a:ext uri="{0D108BD9-81ED-4DB2-BD59-A6C34878D82A}">
                    <a16:rowId xmlns:a16="http://schemas.microsoft.com/office/drawing/2014/main" val="4056424241"/>
                  </a:ext>
                </a:extLst>
              </a:tr>
              <a:tr h="1415557">
                <a:tc>
                  <a:txBody>
                    <a:bodyPr/>
                    <a:lstStyle/>
                    <a:p>
                      <a:pPr>
                        <a:buNone/>
                      </a:pPr>
                      <a:r>
                        <a:rPr lang="en-US" sz="1500" b="1"/>
                        <a:t>1. Perceptual Accuracy</a:t>
                      </a:r>
                      <a:endParaRPr lang="en-US" sz="1500"/>
                    </a:p>
                  </a:txBody>
                  <a:tcPr marL="74503" marR="74503" marT="37252" marB="37252" anchor="ctr">
                    <a:lnL>
                      <a:noFill/>
                    </a:lnL>
                    <a:lnR>
                      <a:noFill/>
                    </a:lnR>
                    <a:lnT>
                      <a:noFill/>
                    </a:lnT>
                    <a:lnB>
                      <a:noFill/>
                    </a:lnB>
                    <a:noFill/>
                  </a:tcPr>
                </a:tc>
                <a:tc>
                  <a:txBody>
                    <a:bodyPr/>
                    <a:lstStyle/>
                    <a:p>
                      <a:pPr>
                        <a:buNone/>
                      </a:pPr>
                      <a:r>
                        <a:rPr lang="en-US" sz="1500" dirty="0"/>
                        <a:t>Ability to perceive and discriminate relevant information from noisy environments.</a:t>
                      </a:r>
                    </a:p>
                  </a:txBody>
                  <a:tcPr marL="74503" marR="74503" marT="37252" marB="37252" anchor="ctr">
                    <a:lnL>
                      <a:noFill/>
                    </a:lnL>
                    <a:lnR>
                      <a:noFill/>
                    </a:lnR>
                    <a:lnT>
                      <a:noFill/>
                    </a:lnT>
                    <a:lnB>
                      <a:noFill/>
                    </a:lnB>
                    <a:noFill/>
                  </a:tcPr>
                </a:tc>
                <a:tc>
                  <a:txBody>
                    <a:bodyPr/>
                    <a:lstStyle/>
                    <a:p>
                      <a:pPr>
                        <a:buNone/>
                      </a:pPr>
                      <a:r>
                        <a:rPr lang="en-US" sz="1500"/>
                        <a:t>In biological systems, accurate perception underpins survival. In AI, this parallels sensor fusion, signal-to-noise robustness, and high-quality feature extraction.</a:t>
                      </a:r>
                    </a:p>
                  </a:txBody>
                  <a:tcPr marL="74503" marR="74503" marT="37252" marB="37252" anchor="ctr">
                    <a:lnL>
                      <a:noFill/>
                    </a:lnL>
                    <a:lnR>
                      <a:noFill/>
                    </a:lnR>
                    <a:lnT>
                      <a:noFill/>
                    </a:lnT>
                    <a:lnB>
                      <a:noFill/>
                    </a:lnB>
                    <a:noFill/>
                  </a:tcPr>
                </a:tc>
                <a:extLst>
                  <a:ext uri="{0D108BD9-81ED-4DB2-BD59-A6C34878D82A}">
                    <a16:rowId xmlns:a16="http://schemas.microsoft.com/office/drawing/2014/main" val="2052475033"/>
                  </a:ext>
                </a:extLst>
              </a:tr>
              <a:tr h="1415557">
                <a:tc>
                  <a:txBody>
                    <a:bodyPr/>
                    <a:lstStyle/>
                    <a:p>
                      <a:pPr>
                        <a:buNone/>
                      </a:pPr>
                      <a:r>
                        <a:rPr lang="en-US" sz="1500" b="1"/>
                        <a:t>2. Representation Efficiency</a:t>
                      </a:r>
                      <a:endParaRPr lang="en-US" sz="1500"/>
                    </a:p>
                  </a:txBody>
                  <a:tcPr marL="74503" marR="74503" marT="37252" marB="37252" anchor="ctr">
                    <a:lnL>
                      <a:noFill/>
                    </a:lnL>
                    <a:lnR>
                      <a:noFill/>
                    </a:lnR>
                    <a:lnT>
                      <a:noFill/>
                    </a:lnT>
                    <a:lnB>
                      <a:noFill/>
                    </a:lnB>
                    <a:noFill/>
                  </a:tcPr>
                </a:tc>
                <a:tc>
                  <a:txBody>
                    <a:bodyPr/>
                    <a:lstStyle/>
                    <a:p>
                      <a:pPr>
                        <a:buNone/>
                      </a:pPr>
                      <a:r>
                        <a:rPr lang="en-US" sz="1500"/>
                        <a:t>Ability to compress high-dimensional data into meaningful low-dimensional structures.</a:t>
                      </a:r>
                    </a:p>
                  </a:txBody>
                  <a:tcPr marL="74503" marR="74503" marT="37252" marB="37252" anchor="ctr">
                    <a:lnL>
                      <a:noFill/>
                    </a:lnL>
                    <a:lnR>
                      <a:noFill/>
                    </a:lnR>
                    <a:lnT>
                      <a:noFill/>
                    </a:lnT>
                    <a:lnB>
                      <a:noFill/>
                    </a:lnB>
                    <a:noFill/>
                  </a:tcPr>
                </a:tc>
                <a:tc>
                  <a:txBody>
                    <a:bodyPr/>
                    <a:lstStyle/>
                    <a:p>
                      <a:pPr>
                        <a:buNone/>
                      </a:pPr>
                      <a:r>
                        <a:rPr lang="en-US" sz="1500"/>
                        <a:t>A “smart” system captures </a:t>
                      </a:r>
                      <a:r>
                        <a:rPr lang="en-US" sz="1500" b="1"/>
                        <a:t>invariants</a:t>
                      </a:r>
                      <a:r>
                        <a:rPr lang="en-US" sz="1500"/>
                        <a:t> rather than raw detail. E.g., PCA, autoencoders, manifold learning, or sparse coding in the brain’s visual cortex.</a:t>
                      </a:r>
                    </a:p>
                  </a:txBody>
                  <a:tcPr marL="74503" marR="74503" marT="37252" marB="37252" anchor="ctr">
                    <a:lnL>
                      <a:noFill/>
                    </a:lnL>
                    <a:lnR>
                      <a:noFill/>
                    </a:lnR>
                    <a:lnT>
                      <a:noFill/>
                    </a:lnT>
                    <a:lnB>
                      <a:noFill/>
                    </a:lnB>
                    <a:noFill/>
                  </a:tcPr>
                </a:tc>
                <a:extLst>
                  <a:ext uri="{0D108BD9-81ED-4DB2-BD59-A6C34878D82A}">
                    <a16:rowId xmlns:a16="http://schemas.microsoft.com/office/drawing/2014/main" val="696243621"/>
                  </a:ext>
                </a:extLst>
              </a:tr>
              <a:tr h="1192048">
                <a:tc>
                  <a:txBody>
                    <a:bodyPr/>
                    <a:lstStyle/>
                    <a:p>
                      <a:pPr>
                        <a:buNone/>
                      </a:pPr>
                      <a:r>
                        <a:rPr lang="en-US" sz="1500" b="1"/>
                        <a:t>3. Pattern Recognition and Prediction</a:t>
                      </a:r>
                      <a:endParaRPr lang="en-US" sz="1500"/>
                    </a:p>
                  </a:txBody>
                  <a:tcPr marL="74503" marR="74503" marT="37252" marB="37252" anchor="ctr">
                    <a:lnL>
                      <a:noFill/>
                    </a:lnL>
                    <a:lnR>
                      <a:noFill/>
                    </a:lnR>
                    <a:lnT>
                      <a:noFill/>
                    </a:lnT>
                    <a:lnB>
                      <a:noFill/>
                    </a:lnB>
                    <a:noFill/>
                  </a:tcPr>
                </a:tc>
                <a:tc>
                  <a:txBody>
                    <a:bodyPr/>
                    <a:lstStyle/>
                    <a:p>
                      <a:pPr>
                        <a:buNone/>
                      </a:pPr>
                      <a:r>
                        <a:rPr lang="en-US" sz="1500"/>
                        <a:t>Detecting patterns and forecasting outcomes based on temporal or spatial regularities.</a:t>
                      </a:r>
                    </a:p>
                  </a:txBody>
                  <a:tcPr marL="74503" marR="74503" marT="37252" marB="37252" anchor="ctr">
                    <a:lnL>
                      <a:noFill/>
                    </a:lnL>
                    <a:lnR>
                      <a:noFill/>
                    </a:lnR>
                    <a:lnT>
                      <a:noFill/>
                    </a:lnT>
                    <a:lnB>
                      <a:noFill/>
                    </a:lnB>
                    <a:noFill/>
                  </a:tcPr>
                </a:tc>
                <a:tc>
                  <a:txBody>
                    <a:bodyPr/>
                    <a:lstStyle/>
                    <a:p>
                      <a:pPr>
                        <a:buNone/>
                      </a:pPr>
                      <a:r>
                        <a:rPr lang="en-US" sz="1500" dirty="0"/>
                        <a:t>Intelligence begins with predictive coding — anticipating sensory input, as in brain predictive models or recurrent neural nets.</a:t>
                      </a:r>
                    </a:p>
                  </a:txBody>
                  <a:tcPr marL="74503" marR="74503" marT="37252" marB="37252" anchor="ctr">
                    <a:lnL>
                      <a:noFill/>
                    </a:lnL>
                    <a:lnR>
                      <a:noFill/>
                    </a:lnR>
                    <a:lnT>
                      <a:noFill/>
                    </a:lnT>
                    <a:lnB>
                      <a:noFill/>
                    </a:lnB>
                    <a:noFill/>
                  </a:tcPr>
                </a:tc>
                <a:extLst>
                  <a:ext uri="{0D108BD9-81ED-4DB2-BD59-A6C34878D82A}">
                    <a16:rowId xmlns:a16="http://schemas.microsoft.com/office/drawing/2014/main" val="696271707"/>
                  </a:ext>
                </a:extLst>
              </a:tr>
            </a:tbl>
          </a:graphicData>
        </a:graphic>
      </p:graphicFrame>
      <p:sp>
        <p:nvSpPr>
          <p:cNvPr id="4" name="Date Placeholder 3">
            <a:extLst>
              <a:ext uri="{FF2B5EF4-FFF2-40B4-BE49-F238E27FC236}">
                <a16:creationId xmlns:a16="http://schemas.microsoft.com/office/drawing/2014/main" id="{2706CC39-1BC4-E00E-E553-5910A33D5820}"/>
              </a:ext>
            </a:extLst>
          </p:cNvPr>
          <p:cNvSpPr>
            <a:spLocks noGrp="1"/>
          </p:cNvSpPr>
          <p:nvPr>
            <p:ph type="dt" sz="half" idx="10"/>
          </p:nvPr>
        </p:nvSpPr>
        <p:spPr/>
        <p:txBody>
          <a:bodyPr/>
          <a:lstStyle/>
          <a:p>
            <a:pPr>
              <a:defRPr/>
            </a:pPr>
            <a:r>
              <a:rPr lang="en-US"/>
              <a:t>11/3/2025</a:t>
            </a:r>
          </a:p>
        </p:txBody>
      </p:sp>
      <p:sp>
        <p:nvSpPr>
          <p:cNvPr id="5" name="Footer Placeholder 4">
            <a:extLst>
              <a:ext uri="{FF2B5EF4-FFF2-40B4-BE49-F238E27FC236}">
                <a16:creationId xmlns:a16="http://schemas.microsoft.com/office/drawing/2014/main" id="{64BFE0FE-BCEF-E27D-B545-B620B6026B6A}"/>
              </a:ext>
            </a:extLst>
          </p:cNvPr>
          <p:cNvSpPr>
            <a:spLocks noGrp="1"/>
          </p:cNvSpPr>
          <p:nvPr>
            <p:ph type="ftr" sz="quarter" idx="11"/>
          </p:nvPr>
        </p:nvSpPr>
        <p:spPr/>
        <p:txBody>
          <a:bodyPr/>
          <a:lstStyle/>
          <a:p>
            <a:pPr>
              <a:defRPr/>
            </a:pPr>
            <a:r>
              <a:rPr lang="en-US" altLang="zh-CN"/>
              <a:t>Int. Conference on Next-Generation AI &amp; Machine Learning (Nxt AI)</a:t>
            </a:r>
            <a:endParaRPr lang="en-US"/>
          </a:p>
        </p:txBody>
      </p:sp>
      <p:sp>
        <p:nvSpPr>
          <p:cNvPr id="6" name="Slide Number Placeholder 5">
            <a:extLst>
              <a:ext uri="{FF2B5EF4-FFF2-40B4-BE49-F238E27FC236}">
                <a16:creationId xmlns:a16="http://schemas.microsoft.com/office/drawing/2014/main" id="{1AE4B246-EDD3-1C6E-F862-558B386051C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9</a:t>
            </a:fld>
            <a:r>
              <a:rPr lang="en-US"/>
              <a:t>/1024</a:t>
            </a:r>
          </a:p>
        </p:txBody>
      </p:sp>
      <p:sp>
        <p:nvSpPr>
          <p:cNvPr id="9" name="TextBox 8">
            <a:extLst>
              <a:ext uri="{FF2B5EF4-FFF2-40B4-BE49-F238E27FC236}">
                <a16:creationId xmlns:a16="http://schemas.microsoft.com/office/drawing/2014/main" id="{5A6F83AF-FAA9-12E5-2DFF-257D1328F1E1}"/>
              </a:ext>
            </a:extLst>
          </p:cNvPr>
          <p:cNvSpPr txBox="1"/>
          <p:nvPr/>
        </p:nvSpPr>
        <p:spPr>
          <a:xfrm>
            <a:off x="313739" y="5953181"/>
            <a:ext cx="8650749" cy="646331"/>
          </a:xfrm>
          <a:prstGeom prst="rect">
            <a:avLst/>
          </a:prstGeom>
          <a:noFill/>
        </p:spPr>
        <p:txBody>
          <a:bodyPr wrap="square">
            <a:spAutoFit/>
          </a:bodyPr>
          <a:lstStyle/>
          <a:p>
            <a:r>
              <a:rPr lang="en-US" sz="1800" dirty="0">
                <a:solidFill>
                  <a:srgbClr val="FF0000"/>
                </a:solidFill>
              </a:rPr>
              <a:t>Smart entities don’t just react; they </a:t>
            </a:r>
            <a:r>
              <a:rPr lang="en-US" sz="1800" i="1" dirty="0">
                <a:solidFill>
                  <a:srgbClr val="FF0000"/>
                </a:solidFill>
              </a:rPr>
              <a:t>predict</a:t>
            </a:r>
            <a:r>
              <a:rPr lang="en-US" sz="1800" dirty="0">
                <a:solidFill>
                  <a:srgbClr val="FF0000"/>
                </a:solidFill>
              </a:rPr>
              <a:t> and </a:t>
            </a:r>
            <a:r>
              <a:rPr lang="en-US" sz="1800" i="1" dirty="0">
                <a:solidFill>
                  <a:srgbClr val="FF0000"/>
                </a:solidFill>
              </a:rPr>
              <a:t>represent</a:t>
            </a:r>
            <a:r>
              <a:rPr lang="en-US" sz="1800" dirty="0">
                <a:solidFill>
                  <a:srgbClr val="FF0000"/>
                </a:solidFill>
              </a:rPr>
              <a:t>. They distinguish structure from noise — the foundation of all higher cognition.</a:t>
            </a:r>
          </a:p>
        </p:txBody>
      </p:sp>
    </p:spTree>
    <p:extLst>
      <p:ext uri="{BB962C8B-B14F-4D97-AF65-F5344CB8AC3E}">
        <p14:creationId xmlns:p14="http://schemas.microsoft.com/office/powerpoint/2010/main" val="246164590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32494</TotalTime>
  <Words>3437</Words>
  <Application>Microsoft Office PowerPoint</Application>
  <PresentationFormat>On-screen Show (4:3)</PresentationFormat>
  <Paragraphs>544</Paragraphs>
  <Slides>50</Slides>
  <Notes>6</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Belgium</vt:lpstr>
      <vt:lpstr>Inter</vt:lpstr>
      <vt:lpstr>SimSun</vt:lpstr>
      <vt:lpstr>Suisse Int'l</vt:lpstr>
      <vt:lpstr>System Font Regular</vt:lpstr>
      <vt:lpstr>Arial</vt:lpstr>
      <vt:lpstr>Courier New</vt:lpstr>
      <vt:lpstr>Garamond</vt:lpstr>
      <vt:lpstr>Mistral</vt:lpstr>
      <vt:lpstr>Palatino Linotype</vt:lpstr>
      <vt:lpstr>Tahoma</vt:lpstr>
      <vt:lpstr>Times New Roman</vt:lpstr>
      <vt:lpstr>Wingdings</vt:lpstr>
      <vt:lpstr>Blank Presentation</vt:lpstr>
      <vt:lpstr>PowerPoint Presentation</vt:lpstr>
      <vt:lpstr>Thanks go to</vt:lpstr>
      <vt:lpstr>outline</vt:lpstr>
      <vt:lpstr>Smarter, no smartest</vt:lpstr>
      <vt:lpstr>PowerPoint Presentation</vt:lpstr>
      <vt:lpstr>ML not smart in several key senses</vt:lpstr>
      <vt:lpstr>Smartness: signatures and indicators</vt:lpstr>
      <vt:lpstr>The 22 Attributes of “Being Smart”</vt:lpstr>
      <vt:lpstr>1. Perceptual and Representational Intelligence</vt:lpstr>
      <vt:lpstr>2. Learning and Generalization Intelligence</vt:lpstr>
      <vt:lpstr>3. Reasoning and Abstraction Intelligence</vt:lpstr>
      <vt:lpstr>4. Adaptive and Social Intelligence</vt:lpstr>
      <vt:lpstr>5. Reflective and Creative Intelligence</vt:lpstr>
      <vt:lpstr>Defining “smart”-NSF</vt:lpstr>
      <vt:lpstr>Toward “Smarter” Machine Learning</vt:lpstr>
      <vt:lpstr>outline</vt:lpstr>
      <vt:lpstr>PIML</vt:lpstr>
      <vt:lpstr>outline</vt:lpstr>
      <vt:lpstr>Tail matters. EL, IPL, SEL</vt:lpstr>
      <vt:lpstr>Mittag-Leffler (IPL), exponential (EL), stretched exponential (SEL)</vt:lpstr>
      <vt:lpstr>IPL – algebraic tail, heavy tailedness, stable distribution, fractional calculus</vt:lpstr>
      <vt:lpstr>PowerPoint Presentation</vt:lpstr>
      <vt:lpstr>IPL in Different Contexts</vt:lpstr>
      <vt:lpstr>Other connectedness to FC? (hidden)</vt:lpstr>
      <vt:lpstr>Why “Fractional Calculus”?</vt:lpstr>
      <vt:lpstr>PowerPoint Presentation</vt:lpstr>
      <vt:lpstr>PowerPoint Presentation</vt:lpstr>
      <vt:lpstr>PowerPoint Presentation</vt:lpstr>
      <vt:lpstr>outline</vt:lpstr>
      <vt:lpstr>PowerPoint Presentation</vt:lpstr>
      <vt:lpstr>PowerPoint Presentation</vt:lpstr>
      <vt:lpstr>Loss landscape</vt:lpstr>
      <vt:lpstr>PowerPoint Presentation</vt:lpstr>
      <vt:lpstr>(algebraic) tail</vt:lpstr>
      <vt:lpstr>Tails matter</vt:lpstr>
      <vt:lpstr>CIML – makes sense!</vt:lpstr>
      <vt:lpstr>Roughness</vt:lpstr>
      <vt:lpstr>New Book @ CRC Press FOT4STEM</vt:lpstr>
      <vt:lpstr>Roughness</vt:lpstr>
      <vt:lpstr>PowerPoint Presentation</vt:lpstr>
      <vt:lpstr>Work in prog. (to appear ICFDA2025)</vt:lpstr>
      <vt:lpstr>outline</vt:lpstr>
      <vt:lpstr>Rich opportunities</vt:lpstr>
      <vt:lpstr>PowerPoint Presentation</vt:lpstr>
      <vt:lpstr>PowerPoint Presentation</vt:lpstr>
      <vt:lpstr>PowerPoint Presentation</vt:lpstr>
      <vt:lpstr>Thank you!</vt:lpstr>
      <vt:lpstr>PowerPoint Presentation</vt:lpstr>
      <vt:lpstr>PowerPoint Presentation</vt:lpstr>
      <vt:lpstr>PowerPoint Presentation</vt:lpstr>
    </vt:vector>
  </TitlesOfParts>
  <Company>CSOIS, Utah State University</Company>
  <LinksUpToDate>false</LinksUpToDate>
  <SharedDoc>false</SharedDoc>
  <HyperlinkBase>http://fractionalcalculus.googlepages.com/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Fractional Order Motion Control</dc:title>
  <dc:subject>Applied Fractional Calculus</dc:subject>
  <dc:creator>YangQuan Chen</dc:creator>
  <cp:lastModifiedBy>YangQuan Chen</cp:lastModifiedBy>
  <cp:revision>864</cp:revision>
  <cp:lastPrinted>2004-07-08T02:38:27Z</cp:lastPrinted>
  <dcterms:created xsi:type="dcterms:W3CDTF">2003-12-02T17:03:49Z</dcterms:created>
  <dcterms:modified xsi:type="dcterms:W3CDTF">2025-11-04T18:34:39Z</dcterms:modified>
</cp:coreProperties>
</file>