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6"/>
  </p:notesMasterIdLst>
  <p:sldIdLst>
    <p:sldId id="906" r:id="rId2"/>
    <p:sldId id="1022" r:id="rId3"/>
    <p:sldId id="1023" r:id="rId4"/>
    <p:sldId id="1024" r:id="rId5"/>
    <p:sldId id="1025" r:id="rId6"/>
    <p:sldId id="1026" r:id="rId7"/>
    <p:sldId id="1027" r:id="rId8"/>
    <p:sldId id="1028" r:id="rId9"/>
    <p:sldId id="1029" r:id="rId10"/>
    <p:sldId id="1030" r:id="rId11"/>
    <p:sldId id="1031" r:id="rId12"/>
    <p:sldId id="1032" r:id="rId13"/>
    <p:sldId id="1033" r:id="rId14"/>
    <p:sldId id="1034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FF99CC"/>
    <a:srgbClr val="DDDD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7" autoAdjust="0"/>
    <p:restoredTop sz="92658" autoAdjust="0"/>
  </p:normalViewPr>
  <p:slideViewPr>
    <p:cSldViewPr>
      <p:cViewPr>
        <p:scale>
          <a:sx n="70" d="100"/>
          <a:sy n="70" d="100"/>
        </p:scale>
        <p:origin x="-2814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1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notesViewPr>
    <p:cSldViewPr>
      <p:cViewPr>
        <p:scale>
          <a:sx n="95" d="100"/>
          <a:sy n="95" d="100"/>
        </p:scale>
        <p:origin x="-1181" y="509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6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5C05DA3-64FB-4CB0-8B4B-A18091FE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32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1pPr>
            <a:lvl2pPr marL="702756" indent="-270291" defTabSz="912983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2pPr>
            <a:lvl3pPr marL="1081164" indent="-216233" defTabSz="912983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513629" indent="-216233" defTabSz="912983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4pPr>
            <a:lvl5pPr marL="1946095" indent="-216233" defTabSz="912983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C4D7898-987A-4F4C-9326-8AB5622F02F6}" type="slidenum">
              <a:rPr lang="en-US" sz="1200">
                <a:latin typeface="Times New Roman" pitchFamily="18" charset="0"/>
              </a:rPr>
              <a:pPr eaLnBrk="1" hangingPunct="1"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83FC9145-8351-46A6-8F8A-FB107918D2A6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65830021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80BFFA06-65BA-473E-9D20-EBAE86FC8A45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7692117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5175"/>
            <a:ext cx="2286000" cy="5472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5175"/>
            <a:ext cx="6705600" cy="5472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8FCEAF0B-FED2-40BF-A106-6BAC84FE6E0E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247084793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765175"/>
            <a:ext cx="9144000" cy="5472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BE211141-8E04-42A2-9B34-77C8D7BF287A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182499875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5175"/>
            <a:ext cx="9144000" cy="93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916113"/>
            <a:ext cx="4316412" cy="4321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16113"/>
            <a:ext cx="4316413" cy="2084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52900"/>
            <a:ext cx="4316413" cy="2084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5004596C-9E30-4EC0-8868-BBCC3108F851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156182752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Slide-</a:t>
            </a:r>
            <a:fld id="{5364909A-3F3E-460A-BC82-B071F2D46A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5101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0254734B-5D0A-40C3-8863-FF051BE4ED94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420504643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916113"/>
            <a:ext cx="4316412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316413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47E4B34B-EFB3-4EC0-A852-286E823A50D8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41187424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C6456EF7-20E0-4712-BAF0-1E6C2709ABB8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185029035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A78412A7-FE0C-40B4-8F03-2EA01F9D14AF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309523224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97352"/>
            <a:ext cx="1905000" cy="26064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1C0ECAE8-15F8-4A6D-A083-4F433EA04F2E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5446504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242A4E4F-4426-455A-8C56-2BC550D6836A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36989285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Slide-</a:t>
            </a:r>
            <a:fld id="{E753B980-2B01-4E5D-B5E2-A563F58A2EE6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</p:spTree>
    <p:extLst>
      <p:ext uri="{BB962C8B-B14F-4D97-AF65-F5344CB8AC3E}">
        <p14:creationId xmlns:p14="http://schemas.microsoft.com/office/powerpoint/2010/main" val="17534568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5175"/>
            <a:ext cx="91440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916113"/>
            <a:ext cx="878522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53188"/>
            <a:ext cx="1905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04/21/2014</a:t>
            </a:r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524625"/>
            <a:ext cx="63357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48038" y="188913"/>
            <a:ext cx="23034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Slide-</a:t>
            </a:r>
            <a:fld id="{EC9B487B-4EA1-4D58-A1EA-4DD2E24D5EB2}" type="slidenum">
              <a:rPr lang="en-US"/>
              <a:pPr>
                <a:defRPr/>
              </a:pPr>
              <a:t>‹#›</a:t>
            </a:fld>
            <a:r>
              <a:rPr lang="en-US"/>
              <a:t>/1024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13663" y="0"/>
            <a:ext cx="193033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b="1" cap="all" spc="-150" baseline="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gium" pitchFamily="82" charset="0"/>
              </a:rPr>
              <a:t>MESA Lab</a:t>
            </a:r>
            <a:endParaRPr lang="en-US" sz="3200" b="1" cap="all" spc="-150" baseline="0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gium" pitchFamily="82" charset="0"/>
            </a:endParaRPr>
          </a:p>
        </p:txBody>
      </p:sp>
      <p:pic>
        <p:nvPicPr>
          <p:cNvPr id="8" name="Picture 14" descr="UC Merced logo in blu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7" y="99814"/>
            <a:ext cx="3005303" cy="66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ransition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zhao3@ucmerced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900" y="764704"/>
            <a:ext cx="8964612" cy="1296987"/>
          </a:xfrm>
        </p:spPr>
        <p:txBody>
          <a:bodyPr/>
          <a:lstStyle/>
          <a:p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宋体" pitchFamily="2" charset="-122"/>
                <a:cs typeface="Times New Roman" pitchFamily="18" charset="0"/>
              </a:rPr>
              <a:t>PEM fuel cell fractional order modeling and identification</a:t>
            </a:r>
            <a:endParaRPr 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588" y="2636912"/>
            <a:ext cx="9144000" cy="280831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olidFill>
                  <a:srgbClr val="FFC000"/>
                </a:solidFill>
              </a:rPr>
              <a:t>Tiebiao</a:t>
            </a:r>
            <a:r>
              <a:rPr lang="en-US" dirty="0" smtClean="0">
                <a:solidFill>
                  <a:srgbClr val="FFC000"/>
                </a:solidFill>
              </a:rPr>
              <a:t> Zhao</a:t>
            </a:r>
            <a:endParaRPr lang="en-US" sz="2400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cap="all" spc="-15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gium" pitchFamily="82" charset="0"/>
              </a:rPr>
              <a:t>MESA </a:t>
            </a:r>
            <a:r>
              <a:rPr lang="en-US" sz="2400" b="1" dirty="0" smtClean="0"/>
              <a:t>(Mechatronics, Embedded Systems and Automation)</a:t>
            </a:r>
            <a:r>
              <a:rPr lang="en-US" sz="2400" b="1" cap="all" spc="-15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gium" pitchFamily="82" charset="0"/>
              </a:rPr>
              <a:t>Lab</a:t>
            </a:r>
            <a:endParaRPr lang="en-US" sz="2400" b="1" spc="300" dirty="0" smtClean="0">
              <a:solidFill>
                <a:srgbClr val="00FF00"/>
              </a:solidFill>
              <a:latin typeface="Mistral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School of Engineering,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University of California, Merced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E</a:t>
            </a:r>
            <a:r>
              <a:rPr lang="en-US" sz="2400" dirty="0" smtClean="0"/>
              <a:t>: </a:t>
            </a:r>
            <a:r>
              <a:rPr lang="en-US" sz="2400" dirty="0" smtClean="0">
                <a:latin typeface="Garamond" pitchFamily="18" charset="0"/>
                <a:hlinkClick r:id="rId3"/>
              </a:rPr>
              <a:t>tzhao3@ucmerced.edu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b="1" dirty="0" smtClean="0"/>
              <a:t>Phone:2092015212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ym typeface="Wingdings" pitchFamily="2" charset="2"/>
              </a:rPr>
              <a:t>Lab</a:t>
            </a:r>
            <a:r>
              <a:rPr lang="en-US" sz="2400" dirty="0" smtClean="0">
                <a:sym typeface="Wingdings" pitchFamily="2" charset="2"/>
              </a:rPr>
              <a:t>: CAS </a:t>
            </a:r>
            <a:r>
              <a:rPr lang="en-US" sz="2400" dirty="0" err="1" smtClean="0">
                <a:sym typeface="Wingdings" pitchFamily="2" charset="2"/>
              </a:rPr>
              <a:t>Eng</a:t>
            </a:r>
            <a:r>
              <a:rPr lang="en-US" sz="2400" dirty="0" smtClean="0">
                <a:sym typeface="Wingdings" pitchFamily="2" charset="2"/>
              </a:rPr>
              <a:t> 820 (</a:t>
            </a:r>
            <a:r>
              <a:rPr lang="en-US" sz="2400" b="1" dirty="0" smtClean="0">
                <a:sym typeface="Wingdings" pitchFamily="2" charset="2"/>
              </a:rPr>
              <a:t>T</a:t>
            </a:r>
            <a:r>
              <a:rPr lang="en-US" sz="2400" dirty="0" smtClean="0">
                <a:sym typeface="Wingdings" pitchFamily="2" charset="2"/>
              </a:rPr>
              <a:t>: 228-4398)</a:t>
            </a:r>
            <a:endParaRPr lang="en-US" sz="1800" b="1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-1588" y="5844173"/>
            <a:ext cx="91455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dirty="0" smtClean="0">
                <a:latin typeface="Times New Roman" pitchFamily="18" charset="0"/>
              </a:rPr>
              <a:t>Sep. 8, 2014. Monday 4:00-6:00 PM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</a:rPr>
              <a:t>Applied Fractional Calculus Workshop Series </a:t>
            </a:r>
            <a:r>
              <a:rPr lang="en-US" sz="2000" b="1" dirty="0" smtClean="0">
                <a:latin typeface="Times New Roman" pitchFamily="18" charset="0"/>
              </a:rPr>
              <a:t>@ MESA Lab @ </a:t>
            </a:r>
            <a:r>
              <a:rPr lang="en-US" sz="2000" b="1" dirty="0" err="1" smtClean="0">
                <a:latin typeface="Times New Roman" pitchFamily="18" charset="0"/>
              </a:rPr>
              <a:t>UCMerced</a:t>
            </a:r>
            <a:endParaRPr lang="en-US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4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Linear form of the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Slide-</a:t>
            </a:r>
            <a:fld id="{5364909A-3F3E-460A-BC82-B071F2D46A2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50586"/>
            <a:ext cx="4032448" cy="4199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92027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Parametric estimation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Slide-</a:t>
            </a:r>
            <a:fld id="{5364909A-3F3E-460A-BC82-B071F2D46A2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599569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540" y="4221088"/>
            <a:ext cx="41529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86797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Inversion of the variable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AFC Workshop Series @ MESALAB @ </a:t>
            </a:r>
            <a:r>
              <a:rPr lang="en-US" dirty="0" err="1" smtClean="0"/>
              <a:t>UCMerced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Slide-</a:t>
            </a:r>
            <a:fld id="{5364909A-3F3E-460A-BC82-B071F2D46A2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5689"/>
            <a:ext cx="687213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53329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Experiments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Slide-</a:t>
            </a:r>
            <a:fld id="{5364909A-3F3E-460A-BC82-B071F2D46A2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3891"/>
            <a:ext cx="41529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33891"/>
            <a:ext cx="413385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738" y="4381816"/>
            <a:ext cx="4563791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62319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Future work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 on </a:t>
            </a:r>
            <a:r>
              <a:rPr lang="en-US" dirty="0" err="1" smtClean="0"/>
              <a:t>Lipo</a:t>
            </a:r>
            <a:r>
              <a:rPr lang="en-US" dirty="0" smtClean="0"/>
              <a:t> battery</a:t>
            </a:r>
          </a:p>
          <a:p>
            <a:r>
              <a:rPr lang="en-US" dirty="0" smtClean="0"/>
              <a:t>Try different order</a:t>
            </a:r>
          </a:p>
          <a:p>
            <a:r>
              <a:rPr lang="en-US" dirty="0" smtClean="0"/>
              <a:t>Time-varying fractional order model of battery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Slide-</a:t>
            </a:r>
            <a:fld id="{5364909A-3F3E-460A-BC82-B071F2D46A2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4033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Equivalent </a:t>
            </a:r>
            <a:r>
              <a:rPr lang="en-US" dirty="0"/>
              <a:t>electrical circuit </a:t>
            </a:r>
            <a:r>
              <a:rPr lang="en-US" dirty="0" smtClean="0"/>
              <a:t>model</a:t>
            </a:r>
            <a:endParaRPr lang="en-US" dirty="0"/>
          </a:p>
          <a:p>
            <a:r>
              <a:rPr lang="en-US" dirty="0"/>
              <a:t>Fractional order model of fuel cell</a:t>
            </a:r>
          </a:p>
          <a:p>
            <a:r>
              <a:rPr lang="en-US" dirty="0"/>
              <a:t>Identification of fractional order model’s parameters</a:t>
            </a:r>
          </a:p>
          <a:p>
            <a:r>
              <a:rPr lang="en-US" dirty="0"/>
              <a:t>Experimentation and results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Slide-</a:t>
            </a:r>
            <a:fld id="{5364909A-3F3E-460A-BC82-B071F2D46A2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7330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1794"/>
            <a:ext cx="9144000" cy="93503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Equivalent </a:t>
            </a:r>
            <a:r>
              <a:rPr lang="en-US" b="1" dirty="0">
                <a:solidFill>
                  <a:srgbClr val="FF0000"/>
                </a:solidFill>
              </a:rPr>
              <a:t>electrical circuit model</a:t>
            </a: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Slide-</a:t>
            </a:r>
            <a:fld id="{5364909A-3F3E-460A-BC82-B071F2D46A2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01" y="2270729"/>
            <a:ext cx="4590453" cy="294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972818" y="4223173"/>
            <a:ext cx="3891771" cy="1710206"/>
            <a:chOff x="5122944" y="3374978"/>
            <a:chExt cx="3891771" cy="171020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2944" y="3374978"/>
              <a:ext cx="25717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226"/>
            <a:stretch/>
          </p:blipFill>
          <p:spPr bwMode="auto">
            <a:xfrm>
              <a:off x="5195190" y="4528026"/>
              <a:ext cx="3819525" cy="557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5190" y="3666605"/>
              <a:ext cx="2152650" cy="7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254" y="2276872"/>
            <a:ext cx="41529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36642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linearized model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9773" y="6524625"/>
            <a:ext cx="6335713" cy="3333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AFC Workshop Series @ MESALAB @ </a:t>
            </a:r>
            <a:r>
              <a:rPr lang="en-US" dirty="0" err="1" smtClean="0"/>
              <a:t>UCMerced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Slide-</a:t>
            </a:r>
            <a:fld id="{5364909A-3F3E-460A-BC82-B071F2D46A2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622" y="4032893"/>
            <a:ext cx="3600400" cy="645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5760640" cy="187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55173"/>
            <a:ext cx="24193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15616" y="4869160"/>
            <a:ext cx="72084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 </a:t>
            </a:r>
            <a:r>
              <a:rPr lang="en-US" dirty="0"/>
              <a:t>phase  shift  at  high  frequencies  is </a:t>
            </a:r>
          </a:p>
          <a:p>
            <a:r>
              <a:rPr lang="en-US" dirty="0"/>
              <a:t>multiple of </a:t>
            </a:r>
            <a:r>
              <a:rPr lang="en-US" dirty="0" smtClean="0"/>
              <a:t>90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dirty="0"/>
              <a:t>fuel </a:t>
            </a:r>
            <a:r>
              <a:rPr lang="en-US" dirty="0" smtClean="0"/>
              <a:t>cell  </a:t>
            </a:r>
            <a:r>
              <a:rPr lang="en-US" dirty="0"/>
              <a:t>impedance  at  high  frequencies  is  characterized  by  a </a:t>
            </a:r>
            <a:r>
              <a:rPr lang="en-US" dirty="0" smtClean="0"/>
              <a:t>phase  </a:t>
            </a:r>
            <a:r>
              <a:rPr lang="en-US" dirty="0"/>
              <a:t>shift  of  45°</a:t>
            </a:r>
          </a:p>
        </p:txBody>
      </p:sp>
    </p:spTree>
    <p:extLst>
      <p:ext uri="{BB962C8B-B14F-4D97-AF65-F5344CB8AC3E}">
        <p14:creationId xmlns:p14="http://schemas.microsoft.com/office/powerpoint/2010/main" val="332566564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Fractional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Slide-</a:t>
            </a:r>
            <a:fld id="{5364909A-3F3E-460A-BC82-B071F2D46A2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9"/>
          <a:stretch/>
        </p:blipFill>
        <p:spPr bwMode="auto">
          <a:xfrm>
            <a:off x="5364088" y="1772816"/>
            <a:ext cx="2625522" cy="667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20066"/>
            <a:ext cx="194421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549755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34048"/>
            <a:ext cx="2085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27859" y="1632257"/>
            <a:ext cx="878522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Gas diffusion phenomena</a:t>
            </a:r>
          </a:p>
          <a:p>
            <a:r>
              <a:rPr lang="en-US" dirty="0" smtClean="0"/>
              <a:t>Warburg </a:t>
            </a:r>
            <a:r>
              <a:rPr lang="en-US" dirty="0"/>
              <a:t>impedance</a:t>
            </a:r>
          </a:p>
          <a:p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2182902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Warburg impedance is then given by: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Taylor series approximation</a:t>
            </a:r>
          </a:p>
          <a:p>
            <a:endParaRPr lang="en-US" dirty="0"/>
          </a:p>
          <a:p>
            <a:r>
              <a:rPr lang="en-US" dirty="0" smtClean="0"/>
              <a:t>Fractional transfer function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Slide-</a:t>
            </a:r>
            <a:fld id="{5364909A-3F3E-460A-BC82-B071F2D46A2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17" y="2465591"/>
            <a:ext cx="1548171" cy="675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3016"/>
            <a:ext cx="4536504" cy="802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943560"/>
            <a:ext cx="5617411" cy="112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31693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Identification of fractional order model’s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first one involves  having  a prior knowledge of </a:t>
            </a:r>
            <a:r>
              <a:rPr lang="en-US" sz="2400" dirty="0" smtClean="0"/>
              <a:t> derivation  </a:t>
            </a:r>
            <a:r>
              <a:rPr lang="en-US" sz="2400" dirty="0"/>
              <a:t>orders  and  therefore  estimating  only  the </a:t>
            </a:r>
            <a:r>
              <a:rPr lang="en-US" sz="2400" dirty="0" smtClean="0"/>
              <a:t>coefficients  </a:t>
            </a:r>
            <a:r>
              <a:rPr lang="en-US" sz="2400" dirty="0"/>
              <a:t>of  the  derivative  operators  by  </a:t>
            </a:r>
            <a:r>
              <a:rPr lang="en-US" sz="2400" dirty="0" smtClean="0"/>
              <a:t>Least Square </a:t>
            </a:r>
            <a:r>
              <a:rPr lang="en-US" sz="2400" dirty="0"/>
              <a:t>method for </a:t>
            </a:r>
            <a:r>
              <a:rPr lang="en-US" sz="2400" dirty="0" smtClean="0"/>
              <a:t>example</a:t>
            </a:r>
          </a:p>
          <a:p>
            <a:r>
              <a:rPr lang="en-US" sz="2400" dirty="0"/>
              <a:t>The  second  approach  consists  in  estimating  the </a:t>
            </a:r>
            <a:r>
              <a:rPr lang="en-US" sz="2400" dirty="0" smtClean="0"/>
              <a:t>coefficients  </a:t>
            </a:r>
            <a:r>
              <a:rPr lang="en-US" sz="2400" dirty="0"/>
              <a:t>and  orders  of  the  derivative  operators</a:t>
            </a:r>
            <a:r>
              <a:rPr lang="en-US" sz="2400" dirty="0" smtClean="0"/>
              <a:t>, when </a:t>
            </a:r>
            <a:r>
              <a:rPr lang="en-US" sz="2400" dirty="0"/>
              <a:t>unknown, by non-linear algorithms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third method estimates the  derivative operators </a:t>
            </a:r>
            <a:r>
              <a:rPr lang="en-US" sz="2400" dirty="0" smtClean="0"/>
              <a:t>coefficients  </a:t>
            </a:r>
            <a:r>
              <a:rPr lang="en-US" sz="2400" dirty="0"/>
              <a:t>and  only  one  derivation  order  named </a:t>
            </a:r>
            <a:r>
              <a:rPr lang="en-US" sz="2400" dirty="0" smtClean="0"/>
              <a:t>“</a:t>
            </a:r>
            <a:r>
              <a:rPr lang="en-US" sz="2400" dirty="0"/>
              <a:t>commensurate fractional order”, as all other orders </a:t>
            </a:r>
            <a:r>
              <a:rPr lang="en-US" sz="2400" dirty="0" smtClean="0"/>
              <a:t>are </a:t>
            </a:r>
            <a:r>
              <a:rPr lang="en-US" sz="2400" dirty="0"/>
              <a:t>integer multiples of the commensurate order.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Slide-</a:t>
            </a:r>
            <a:fld id="{5364909A-3F3E-460A-BC82-B071F2D46A2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0926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Least square method adapted to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fractional order </a:t>
            </a:r>
            <a:r>
              <a:rPr lang="en-US" b="1" dirty="0" smtClean="0">
                <a:solidFill>
                  <a:srgbClr val="FF0000"/>
                </a:solidFill>
              </a:rPr>
              <a:t>model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Discretization  of  the  continuous  time  </a:t>
            </a:r>
            <a:r>
              <a:rPr lang="en-US" dirty="0" smtClean="0"/>
              <a:t>fractional model</a:t>
            </a:r>
          </a:p>
          <a:p>
            <a:r>
              <a:rPr lang="en-US" dirty="0"/>
              <a:t>Linear  formulation  of  the  model  by  a  change  of </a:t>
            </a:r>
            <a:r>
              <a:rPr lang="en-US" dirty="0" smtClean="0"/>
              <a:t>variables</a:t>
            </a:r>
          </a:p>
          <a:p>
            <a:r>
              <a:rPr lang="en-US" dirty="0"/>
              <a:t>Estimation  of  the  new  parameters  using  the  least </a:t>
            </a:r>
            <a:r>
              <a:rPr lang="en-US" dirty="0" smtClean="0"/>
              <a:t>square method</a:t>
            </a:r>
          </a:p>
          <a:p>
            <a:r>
              <a:rPr lang="en-US" dirty="0"/>
              <a:t>Return  to  the  initial  parameters  by  reversing  the </a:t>
            </a:r>
            <a:r>
              <a:rPr lang="en-US" dirty="0" smtClean="0"/>
              <a:t>variable </a:t>
            </a:r>
            <a:r>
              <a:rPr lang="en-US" dirty="0"/>
              <a:t>change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Slide-</a:t>
            </a:r>
            <a:fld id="{5364909A-3F3E-460A-BC82-B071F2D46A2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1069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Model discretization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AFC Workshop Series @ MESALAB @ UCMerced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Slide-</a:t>
            </a:r>
            <a:fld id="{5364909A-3F3E-460A-BC82-B071F2D46A2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616624" cy="298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963" y="5052031"/>
            <a:ext cx="2400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00976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11332</TotalTime>
  <Words>398</Words>
  <Application>Microsoft Office PowerPoint</Application>
  <PresentationFormat>On-screen Show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PEM fuel cell fractional order modeling and identification</vt:lpstr>
      <vt:lpstr>Outline</vt:lpstr>
      <vt:lpstr>Equivalent electrical circuit model </vt:lpstr>
      <vt:lpstr>The linearized model </vt:lpstr>
      <vt:lpstr>Fractional model</vt:lpstr>
      <vt:lpstr>PowerPoint Presentation</vt:lpstr>
      <vt:lpstr>Identification of fractional order model’s parameters</vt:lpstr>
      <vt:lpstr>Least square method adapted to  fractional order model</vt:lpstr>
      <vt:lpstr>Model discretization</vt:lpstr>
      <vt:lpstr>Linear form of the model</vt:lpstr>
      <vt:lpstr>Parametric estimation</vt:lpstr>
      <vt:lpstr>Inversion of the variable change</vt:lpstr>
      <vt:lpstr>Experiments</vt:lpstr>
      <vt:lpstr>Future work</vt:lpstr>
    </vt:vector>
  </TitlesOfParts>
  <Company>CSOIS, Utah State University</Company>
  <LinksUpToDate>false</LinksUpToDate>
  <SharedDoc>false</SharedDoc>
  <HyperlinkBase>http://fractionalcalculus.googlepages.com/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 Order Motion Control</dc:title>
  <dc:subject>Applied Fractional Calculus</dc:subject>
  <dc:creator>YangQuan Chen</dc:creator>
  <cp:lastModifiedBy>Tzhao</cp:lastModifiedBy>
  <cp:revision>654</cp:revision>
  <cp:lastPrinted>2004-07-08T02:38:27Z</cp:lastPrinted>
  <dcterms:created xsi:type="dcterms:W3CDTF">2003-12-02T17:03:49Z</dcterms:created>
  <dcterms:modified xsi:type="dcterms:W3CDTF">2014-09-08T23:03:01Z</dcterms:modified>
</cp:coreProperties>
</file>