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1"/>
  </p:sldMasterIdLst>
  <p:notesMasterIdLst>
    <p:notesMasterId r:id="rId84"/>
  </p:notesMasterIdLst>
  <p:handoutMasterIdLst>
    <p:handoutMasterId r:id="rId85"/>
  </p:handoutMasterIdLst>
  <p:sldIdLst>
    <p:sldId id="1081" r:id="rId2"/>
    <p:sldId id="258" r:id="rId3"/>
    <p:sldId id="1536" r:id="rId4"/>
    <p:sldId id="1442" r:id="rId5"/>
    <p:sldId id="1563" r:id="rId6"/>
    <p:sldId id="1453" r:id="rId7"/>
    <p:sldId id="1454" r:id="rId8"/>
    <p:sldId id="1561" r:id="rId9"/>
    <p:sldId id="1560" r:id="rId10"/>
    <p:sldId id="1549" r:id="rId11"/>
    <p:sldId id="1471" r:id="rId12"/>
    <p:sldId id="1551" r:id="rId13"/>
    <p:sldId id="1555" r:id="rId14"/>
    <p:sldId id="1480" r:id="rId15"/>
    <p:sldId id="1483" r:id="rId16"/>
    <p:sldId id="1484" r:id="rId17"/>
    <p:sldId id="1485" r:id="rId18"/>
    <p:sldId id="1569" r:id="rId19"/>
    <p:sldId id="1350" r:id="rId20"/>
    <p:sldId id="1351" r:id="rId21"/>
    <p:sldId id="1488" r:id="rId22"/>
    <p:sldId id="1586" r:id="rId23"/>
    <p:sldId id="1585" r:id="rId24"/>
    <p:sldId id="1587" r:id="rId25"/>
    <p:sldId id="1340" r:id="rId26"/>
    <p:sldId id="1462" r:id="rId27"/>
    <p:sldId id="1588" r:id="rId28"/>
    <p:sldId id="1584" r:id="rId29"/>
    <p:sldId id="1590" r:id="rId30"/>
    <p:sldId id="1591" r:id="rId31"/>
    <p:sldId id="1592" r:id="rId32"/>
    <p:sldId id="1497" r:id="rId33"/>
    <p:sldId id="1582" r:id="rId34"/>
    <p:sldId id="1523" r:id="rId35"/>
    <p:sldId id="1499" r:id="rId36"/>
    <p:sldId id="1502" r:id="rId37"/>
    <p:sldId id="1501" r:id="rId38"/>
    <p:sldId id="1573" r:id="rId39"/>
    <p:sldId id="1580" r:id="rId40"/>
    <p:sldId id="1581" r:id="rId41"/>
    <p:sldId id="1571" r:id="rId42"/>
    <p:sldId id="1576" r:id="rId43"/>
    <p:sldId id="1574" r:id="rId44"/>
    <p:sldId id="1577" r:id="rId45"/>
    <p:sldId id="1578" r:id="rId46"/>
    <p:sldId id="1579" r:id="rId47"/>
    <p:sldId id="1535" r:id="rId48"/>
    <p:sldId id="1503" r:id="rId49"/>
    <p:sldId id="1595" r:id="rId50"/>
    <p:sldId id="1596" r:id="rId51"/>
    <p:sldId id="1601" r:id="rId52"/>
    <p:sldId id="1609" r:id="rId53"/>
    <p:sldId id="1611" r:id="rId54"/>
    <p:sldId id="1597" r:id="rId55"/>
    <p:sldId id="1602" r:id="rId56"/>
    <p:sldId id="1504" r:id="rId57"/>
    <p:sldId id="1505" r:id="rId58"/>
    <p:sldId id="1508" r:id="rId59"/>
    <p:sldId id="1490" r:id="rId60"/>
    <p:sldId id="1491" r:id="rId61"/>
    <p:sldId id="1524" r:id="rId62"/>
    <p:sldId id="1512" r:id="rId63"/>
    <p:sldId id="1513" r:id="rId64"/>
    <p:sldId id="1603" r:id="rId65"/>
    <p:sldId id="1604" r:id="rId66"/>
    <p:sldId id="1605" r:id="rId67"/>
    <p:sldId id="1518" r:id="rId68"/>
    <p:sldId id="1520" r:id="rId69"/>
    <p:sldId id="1527" r:id="rId70"/>
    <p:sldId id="1528" r:id="rId71"/>
    <p:sldId id="1529" r:id="rId72"/>
    <p:sldId id="1530" r:id="rId73"/>
    <p:sldId id="1532" r:id="rId74"/>
    <p:sldId id="1606" r:id="rId75"/>
    <p:sldId id="1607" r:id="rId76"/>
    <p:sldId id="1608" r:id="rId77"/>
    <p:sldId id="1437" r:id="rId78"/>
    <p:sldId id="1542" r:id="rId79"/>
    <p:sldId id="1337" r:id="rId80"/>
    <p:sldId id="1456" r:id="rId81"/>
    <p:sldId id="1457" r:id="rId82"/>
    <p:sldId id="1416" r:id="rId83"/>
  </p:sldIdLst>
  <p:sldSz cx="9144000" cy="6858000" type="screen4x3"/>
  <p:notesSz cx="6858000" cy="9144000"/>
  <p:custDataLst>
    <p:tags r:id="rId86"/>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DDDDDD"/>
    <a:srgbClr val="FF99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5" autoAdjust="0"/>
    <p:restoredTop sz="92255" autoAdjust="0"/>
  </p:normalViewPr>
  <p:slideViewPr>
    <p:cSldViewPr>
      <p:cViewPr varScale="1">
        <p:scale>
          <a:sx n="60" d="100"/>
          <a:sy n="60" d="100"/>
        </p:scale>
        <p:origin x="1328" y="56"/>
      </p:cViewPr>
      <p:guideLst>
        <p:guide orient="horz" pos="2160"/>
        <p:guide pos="2880"/>
      </p:guideLst>
    </p:cSldViewPr>
  </p:slideViewPr>
  <p:outlineViewPr>
    <p:cViewPr>
      <p:scale>
        <a:sx n="33" d="100"/>
        <a:sy n="33" d="100"/>
      </p:scale>
      <p:origin x="0" y="-12989"/>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p:scale>
          <a:sx n="95" d="100"/>
          <a:sy n="95" d="100"/>
        </p:scale>
        <p:origin x="1003" y="-114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gs" Target="tags/tag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a:t>1/5/19</a:t>
            </a: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01AB2D-4A64-414E-B00A-EE29104BCBED}" type="slidenum">
              <a:rPr lang="en-US" smtClean="0"/>
              <a:t>‹#›</a:t>
            </a:fld>
            <a:endParaRPr lang="en-US"/>
          </a:p>
        </p:txBody>
      </p:sp>
    </p:spTree>
    <p:extLst>
      <p:ext uri="{BB962C8B-B14F-4D97-AF65-F5344CB8AC3E}">
        <p14:creationId xmlns:p14="http://schemas.microsoft.com/office/powerpoint/2010/main" val="215175285"/>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2068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r>
              <a:rPr lang="en-US"/>
              <a:t>1/5/19</a:t>
            </a:r>
          </a:p>
        </p:txBody>
      </p:sp>
      <p:sp>
        <p:nvSpPr>
          <p:cNvPr id="645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68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2068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75C05DA3-64FB-4CB0-8B4B-A18091FEAF1E}" type="slidenum">
              <a:rPr lang="en-US"/>
              <a:pPr>
                <a:defRPr/>
              </a:pPr>
              <a:t>‹#›</a:t>
            </a:fld>
            <a:endParaRPr lang="en-US"/>
          </a:p>
        </p:txBody>
      </p:sp>
    </p:spTree>
    <p:extLst>
      <p:ext uri="{BB962C8B-B14F-4D97-AF65-F5344CB8AC3E}">
        <p14:creationId xmlns:p14="http://schemas.microsoft.com/office/powerpoint/2010/main" val="3156532296"/>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a:solidFill>
                  <a:schemeClr val="tx1"/>
                </a:solidFill>
                <a:latin typeface="Tahoma" pitchFamily="34" charset="0"/>
              </a:defRPr>
            </a:lvl1pPr>
            <a:lvl2pPr marL="702756" indent="-270291" defTabSz="912983" eaLnBrk="0" hangingPunct="0">
              <a:defRPr sz="2300">
                <a:solidFill>
                  <a:schemeClr val="tx1"/>
                </a:solidFill>
                <a:latin typeface="Tahoma" pitchFamily="34" charset="0"/>
              </a:defRPr>
            </a:lvl2pPr>
            <a:lvl3pPr marL="1081164" indent="-216233" defTabSz="912983" eaLnBrk="0" hangingPunct="0">
              <a:defRPr sz="2300">
                <a:solidFill>
                  <a:schemeClr val="tx1"/>
                </a:solidFill>
                <a:latin typeface="Tahoma" pitchFamily="34" charset="0"/>
              </a:defRPr>
            </a:lvl3pPr>
            <a:lvl4pPr marL="1513629" indent="-216233" defTabSz="912983" eaLnBrk="0" hangingPunct="0">
              <a:defRPr sz="2300">
                <a:solidFill>
                  <a:schemeClr val="tx1"/>
                </a:solidFill>
                <a:latin typeface="Tahoma" pitchFamily="34" charset="0"/>
              </a:defRPr>
            </a:lvl4pPr>
            <a:lvl5pPr marL="1946095" indent="-216233" defTabSz="912983" eaLnBrk="0" hangingPunct="0">
              <a:defRPr sz="2300">
                <a:solidFill>
                  <a:schemeClr val="tx1"/>
                </a:solidFill>
                <a:latin typeface="Tahoma" pitchFamily="34" charset="0"/>
              </a:defRPr>
            </a:lvl5pPr>
            <a:lvl6pPr marL="2378560" indent="-216233" defTabSz="912983" eaLnBrk="0" fontAlgn="base" hangingPunct="0">
              <a:spcBef>
                <a:spcPct val="0"/>
              </a:spcBef>
              <a:spcAft>
                <a:spcPct val="0"/>
              </a:spcAft>
              <a:defRPr sz="2300">
                <a:solidFill>
                  <a:schemeClr val="tx1"/>
                </a:solidFill>
                <a:latin typeface="Tahoma" pitchFamily="34" charset="0"/>
              </a:defRPr>
            </a:lvl6pPr>
            <a:lvl7pPr marL="2811026" indent="-216233" defTabSz="912983" eaLnBrk="0" fontAlgn="base" hangingPunct="0">
              <a:spcBef>
                <a:spcPct val="0"/>
              </a:spcBef>
              <a:spcAft>
                <a:spcPct val="0"/>
              </a:spcAft>
              <a:defRPr sz="2300">
                <a:solidFill>
                  <a:schemeClr val="tx1"/>
                </a:solidFill>
                <a:latin typeface="Tahoma" pitchFamily="34" charset="0"/>
              </a:defRPr>
            </a:lvl7pPr>
            <a:lvl8pPr marL="3243491" indent="-216233" defTabSz="912983" eaLnBrk="0" fontAlgn="base" hangingPunct="0">
              <a:spcBef>
                <a:spcPct val="0"/>
              </a:spcBef>
              <a:spcAft>
                <a:spcPct val="0"/>
              </a:spcAft>
              <a:defRPr sz="2300">
                <a:solidFill>
                  <a:schemeClr val="tx1"/>
                </a:solidFill>
                <a:latin typeface="Tahoma" pitchFamily="34" charset="0"/>
              </a:defRPr>
            </a:lvl8pPr>
            <a:lvl9pPr marL="3675957" indent="-216233" defTabSz="912983" eaLnBrk="0" fontAlgn="base" hangingPunct="0">
              <a:spcBef>
                <a:spcPct val="0"/>
              </a:spcBef>
              <a:spcAft>
                <a:spcPct val="0"/>
              </a:spcAft>
              <a:defRPr sz="2300">
                <a:solidFill>
                  <a:schemeClr val="tx1"/>
                </a:solidFill>
                <a:latin typeface="Tahoma" pitchFamily="34" charset="0"/>
              </a:defRPr>
            </a:lvl9pPr>
          </a:lstStyle>
          <a:p>
            <a:pPr eaLnBrk="1" hangingPunct="1"/>
            <a:fld id="{DC4D7898-987A-4F4C-9326-8AB5622F02F6}" type="slidenum">
              <a:rPr lang="en-US" sz="1200">
                <a:latin typeface="Times New Roman" pitchFamily="18" charset="0"/>
              </a:rPr>
              <a:pPr eaLnBrk="1" hangingPunct="1"/>
              <a:t>1</a:t>
            </a:fld>
            <a:endParaRPr lang="en-US" sz="1200">
              <a:latin typeface="Times New Roman" pitchFamily="18"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Date Placeholder 1"/>
          <p:cNvSpPr>
            <a:spLocks noGrp="1"/>
          </p:cNvSpPr>
          <p:nvPr>
            <p:ph type="dt" idx="10"/>
          </p:nvPr>
        </p:nvSpPr>
        <p:spPr/>
        <p:txBody>
          <a:bodyPr/>
          <a:lstStyle/>
          <a:p>
            <a:pPr>
              <a:defRPr/>
            </a:pPr>
            <a:r>
              <a:rPr lang="en-US"/>
              <a:t>1/5/19</a:t>
            </a:r>
          </a:p>
        </p:txBody>
      </p:sp>
      <p:sp>
        <p:nvSpPr>
          <p:cNvPr id="3" name="Footer Placeholder 2"/>
          <p:cNvSpPr>
            <a:spLocks noGrp="1"/>
          </p:cNvSpPr>
          <p:nvPr>
            <p:ph type="ftr" sz="quarter" idx="11"/>
          </p:nvPr>
        </p:nvSpPr>
        <p:spPr/>
        <p:txBody>
          <a:bodyPr/>
          <a:lstStyle/>
          <a:p>
            <a:pPr>
              <a:defRPr/>
            </a:pPr>
            <a:endParaRPr lang="en-US"/>
          </a:p>
        </p:txBody>
      </p:sp>
      <p:sp>
        <p:nvSpPr>
          <p:cNvPr id="4" name="Header Placeholder 3"/>
          <p:cNvSpPr>
            <a:spLocks noGrp="1"/>
          </p:cNvSpPr>
          <p:nvPr>
            <p:ph type="hdr" sz="quarter" idx="12"/>
          </p:nvPr>
        </p:nvSpPr>
        <p:spPr/>
        <p:txBody>
          <a:bodyPr/>
          <a:lstStyle/>
          <a:p>
            <a:pPr>
              <a:defRPr/>
            </a:pPr>
            <a:endParaRPr lang="en-US"/>
          </a:p>
        </p:txBody>
      </p:sp>
    </p:spTree>
    <p:extLst>
      <p:ext uri="{BB962C8B-B14F-4D97-AF65-F5344CB8AC3E}">
        <p14:creationId xmlns:p14="http://schemas.microsoft.com/office/powerpoint/2010/main" val="1494605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页眉占位符 3"/>
          <p:cNvSpPr>
            <a:spLocks noGrp="1"/>
          </p:cNvSpPr>
          <p:nvPr>
            <p:ph type="hdr" sz="quarter"/>
          </p:nvPr>
        </p:nvSpPr>
        <p:spPr/>
        <p:txBody>
          <a:bodyPr/>
          <a:lstStyle/>
          <a:p>
            <a:pPr>
              <a:defRPr/>
            </a:pPr>
            <a:endParaRPr lang="en-US"/>
          </a:p>
        </p:txBody>
      </p:sp>
      <p:sp>
        <p:nvSpPr>
          <p:cNvPr id="5" name="日期占位符 4"/>
          <p:cNvSpPr>
            <a:spLocks noGrp="1"/>
          </p:cNvSpPr>
          <p:nvPr>
            <p:ph type="dt" idx="1"/>
          </p:nvPr>
        </p:nvSpPr>
        <p:spPr/>
        <p:txBody>
          <a:bodyPr/>
          <a:lstStyle/>
          <a:p>
            <a:pPr>
              <a:defRPr/>
            </a:pPr>
            <a:r>
              <a:rPr lang="en-US"/>
              <a:t>1/5/19</a:t>
            </a:r>
          </a:p>
        </p:txBody>
      </p:sp>
      <p:sp>
        <p:nvSpPr>
          <p:cNvPr id="6" name="页脚占位符 5"/>
          <p:cNvSpPr>
            <a:spLocks noGrp="1"/>
          </p:cNvSpPr>
          <p:nvPr>
            <p:ph type="ftr" sz="quarter" idx="4"/>
          </p:nvPr>
        </p:nvSpPr>
        <p:spPr/>
        <p:txBody>
          <a:bodyPr/>
          <a:lstStyle/>
          <a:p>
            <a:pPr>
              <a:defRPr/>
            </a:pPr>
            <a:endParaRPr lang="en-US"/>
          </a:p>
        </p:txBody>
      </p:sp>
      <p:sp>
        <p:nvSpPr>
          <p:cNvPr id="7" name="灯片编号占位符 6"/>
          <p:cNvSpPr>
            <a:spLocks noGrp="1"/>
          </p:cNvSpPr>
          <p:nvPr>
            <p:ph type="sldNum" sz="quarter" idx="5"/>
          </p:nvPr>
        </p:nvSpPr>
        <p:spPr/>
        <p:txBody>
          <a:bodyPr/>
          <a:lstStyle/>
          <a:p>
            <a:pPr>
              <a:defRPr/>
            </a:pPr>
            <a:fld id="{75C05DA3-64FB-4CB0-8B4B-A18091FEAF1E}" type="slidenum">
              <a:rPr lang="en-US" smtClean="0"/>
              <a:pPr>
                <a:defRPr/>
              </a:pPr>
              <a:t>4</a:t>
            </a:fld>
            <a:endParaRPr lang="en-US"/>
          </a:p>
        </p:txBody>
      </p:sp>
    </p:spTree>
    <p:extLst>
      <p:ext uri="{BB962C8B-B14F-4D97-AF65-F5344CB8AC3E}">
        <p14:creationId xmlns:p14="http://schemas.microsoft.com/office/powerpoint/2010/main" val="1165181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页眉占位符 3"/>
          <p:cNvSpPr>
            <a:spLocks noGrp="1"/>
          </p:cNvSpPr>
          <p:nvPr>
            <p:ph type="hdr" sz="quarter"/>
          </p:nvPr>
        </p:nvSpPr>
        <p:spPr/>
        <p:txBody>
          <a:bodyPr/>
          <a:lstStyle/>
          <a:p>
            <a:pPr>
              <a:defRPr/>
            </a:pPr>
            <a:endParaRPr lang="en-US"/>
          </a:p>
        </p:txBody>
      </p:sp>
      <p:sp>
        <p:nvSpPr>
          <p:cNvPr id="5" name="日期占位符 4"/>
          <p:cNvSpPr>
            <a:spLocks noGrp="1"/>
          </p:cNvSpPr>
          <p:nvPr>
            <p:ph type="dt" idx="1"/>
          </p:nvPr>
        </p:nvSpPr>
        <p:spPr/>
        <p:txBody>
          <a:bodyPr/>
          <a:lstStyle/>
          <a:p>
            <a:pPr>
              <a:defRPr/>
            </a:pPr>
            <a:r>
              <a:rPr lang="en-US"/>
              <a:t>1/5/19</a:t>
            </a:r>
          </a:p>
        </p:txBody>
      </p:sp>
      <p:sp>
        <p:nvSpPr>
          <p:cNvPr id="6" name="页脚占位符 5"/>
          <p:cNvSpPr>
            <a:spLocks noGrp="1"/>
          </p:cNvSpPr>
          <p:nvPr>
            <p:ph type="ftr" sz="quarter" idx="4"/>
          </p:nvPr>
        </p:nvSpPr>
        <p:spPr/>
        <p:txBody>
          <a:bodyPr/>
          <a:lstStyle/>
          <a:p>
            <a:pPr>
              <a:defRPr/>
            </a:pPr>
            <a:endParaRPr lang="en-US"/>
          </a:p>
        </p:txBody>
      </p:sp>
      <p:sp>
        <p:nvSpPr>
          <p:cNvPr id="7" name="灯片编号占位符 6"/>
          <p:cNvSpPr>
            <a:spLocks noGrp="1"/>
          </p:cNvSpPr>
          <p:nvPr>
            <p:ph type="sldNum" sz="quarter" idx="5"/>
          </p:nvPr>
        </p:nvSpPr>
        <p:spPr/>
        <p:txBody>
          <a:bodyPr/>
          <a:lstStyle/>
          <a:p>
            <a:pPr>
              <a:defRPr/>
            </a:pPr>
            <a:fld id="{75C05DA3-64FB-4CB0-8B4B-A18091FEAF1E}" type="slidenum">
              <a:rPr lang="en-US" smtClean="0"/>
              <a:pPr>
                <a:defRPr/>
              </a:pPr>
              <a:t>5</a:t>
            </a:fld>
            <a:endParaRPr lang="en-US"/>
          </a:p>
        </p:txBody>
      </p:sp>
    </p:spTree>
    <p:extLst>
      <p:ext uri="{BB962C8B-B14F-4D97-AF65-F5344CB8AC3E}">
        <p14:creationId xmlns:p14="http://schemas.microsoft.com/office/powerpoint/2010/main" val="3633029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页眉占位符 3"/>
          <p:cNvSpPr>
            <a:spLocks noGrp="1"/>
          </p:cNvSpPr>
          <p:nvPr>
            <p:ph type="hdr" sz="quarter"/>
          </p:nvPr>
        </p:nvSpPr>
        <p:spPr/>
        <p:txBody>
          <a:bodyPr/>
          <a:lstStyle/>
          <a:p>
            <a:pPr>
              <a:defRPr/>
            </a:pPr>
            <a:endParaRPr lang="en-US"/>
          </a:p>
        </p:txBody>
      </p:sp>
      <p:sp>
        <p:nvSpPr>
          <p:cNvPr id="5" name="日期占位符 4"/>
          <p:cNvSpPr>
            <a:spLocks noGrp="1"/>
          </p:cNvSpPr>
          <p:nvPr>
            <p:ph type="dt" idx="1"/>
          </p:nvPr>
        </p:nvSpPr>
        <p:spPr/>
        <p:txBody>
          <a:bodyPr/>
          <a:lstStyle/>
          <a:p>
            <a:pPr>
              <a:defRPr/>
            </a:pPr>
            <a:r>
              <a:rPr lang="en-US"/>
              <a:t>1/5/19</a:t>
            </a:r>
          </a:p>
        </p:txBody>
      </p:sp>
      <p:sp>
        <p:nvSpPr>
          <p:cNvPr id="6" name="页脚占位符 5"/>
          <p:cNvSpPr>
            <a:spLocks noGrp="1"/>
          </p:cNvSpPr>
          <p:nvPr>
            <p:ph type="ftr" sz="quarter" idx="4"/>
          </p:nvPr>
        </p:nvSpPr>
        <p:spPr/>
        <p:txBody>
          <a:bodyPr/>
          <a:lstStyle/>
          <a:p>
            <a:pPr>
              <a:defRPr/>
            </a:pPr>
            <a:endParaRPr lang="en-US"/>
          </a:p>
        </p:txBody>
      </p:sp>
      <p:sp>
        <p:nvSpPr>
          <p:cNvPr id="7" name="灯片编号占位符 6"/>
          <p:cNvSpPr>
            <a:spLocks noGrp="1"/>
          </p:cNvSpPr>
          <p:nvPr>
            <p:ph type="sldNum" sz="quarter" idx="5"/>
          </p:nvPr>
        </p:nvSpPr>
        <p:spPr/>
        <p:txBody>
          <a:bodyPr/>
          <a:lstStyle/>
          <a:p>
            <a:pPr>
              <a:defRPr/>
            </a:pPr>
            <a:fld id="{75C05DA3-64FB-4CB0-8B4B-A18091FEAF1E}" type="slidenum">
              <a:rPr lang="en-US" smtClean="0"/>
              <a:pPr>
                <a:defRPr/>
              </a:pPr>
              <a:t>8</a:t>
            </a:fld>
            <a:endParaRPr lang="en-US"/>
          </a:p>
        </p:txBody>
      </p:sp>
    </p:spTree>
    <p:extLst>
      <p:ext uri="{BB962C8B-B14F-4D97-AF65-F5344CB8AC3E}">
        <p14:creationId xmlns:p14="http://schemas.microsoft.com/office/powerpoint/2010/main" val="12532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页眉占位符 3"/>
          <p:cNvSpPr>
            <a:spLocks noGrp="1"/>
          </p:cNvSpPr>
          <p:nvPr>
            <p:ph type="hdr" sz="quarter"/>
          </p:nvPr>
        </p:nvSpPr>
        <p:spPr/>
        <p:txBody>
          <a:bodyPr/>
          <a:lstStyle/>
          <a:p>
            <a:pPr>
              <a:defRPr/>
            </a:pPr>
            <a:endParaRPr lang="en-US"/>
          </a:p>
        </p:txBody>
      </p:sp>
      <p:sp>
        <p:nvSpPr>
          <p:cNvPr id="5" name="日期占位符 4"/>
          <p:cNvSpPr>
            <a:spLocks noGrp="1"/>
          </p:cNvSpPr>
          <p:nvPr>
            <p:ph type="dt" idx="1"/>
          </p:nvPr>
        </p:nvSpPr>
        <p:spPr/>
        <p:txBody>
          <a:bodyPr/>
          <a:lstStyle/>
          <a:p>
            <a:pPr>
              <a:defRPr/>
            </a:pPr>
            <a:r>
              <a:rPr lang="en-US"/>
              <a:t>1/5/19</a:t>
            </a:r>
          </a:p>
        </p:txBody>
      </p:sp>
      <p:sp>
        <p:nvSpPr>
          <p:cNvPr id="6" name="页脚占位符 5"/>
          <p:cNvSpPr>
            <a:spLocks noGrp="1"/>
          </p:cNvSpPr>
          <p:nvPr>
            <p:ph type="ftr" sz="quarter" idx="4"/>
          </p:nvPr>
        </p:nvSpPr>
        <p:spPr/>
        <p:txBody>
          <a:bodyPr/>
          <a:lstStyle/>
          <a:p>
            <a:pPr>
              <a:defRPr/>
            </a:pPr>
            <a:endParaRPr lang="en-US"/>
          </a:p>
        </p:txBody>
      </p:sp>
      <p:sp>
        <p:nvSpPr>
          <p:cNvPr id="7" name="灯片编号占位符 6"/>
          <p:cNvSpPr>
            <a:spLocks noGrp="1"/>
          </p:cNvSpPr>
          <p:nvPr>
            <p:ph type="sldNum" sz="quarter" idx="5"/>
          </p:nvPr>
        </p:nvSpPr>
        <p:spPr/>
        <p:txBody>
          <a:bodyPr/>
          <a:lstStyle/>
          <a:p>
            <a:pPr>
              <a:defRPr/>
            </a:pPr>
            <a:fld id="{75C05DA3-64FB-4CB0-8B4B-A18091FEAF1E}" type="slidenum">
              <a:rPr lang="en-US" smtClean="0"/>
              <a:pPr>
                <a:defRPr/>
              </a:pPr>
              <a:t>21</a:t>
            </a:fld>
            <a:endParaRPr lang="en-US"/>
          </a:p>
        </p:txBody>
      </p:sp>
    </p:spTree>
    <p:extLst>
      <p:ext uri="{BB962C8B-B14F-4D97-AF65-F5344CB8AC3E}">
        <p14:creationId xmlns:p14="http://schemas.microsoft.com/office/powerpoint/2010/main" val="2290309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页眉占位符 3"/>
          <p:cNvSpPr>
            <a:spLocks noGrp="1"/>
          </p:cNvSpPr>
          <p:nvPr>
            <p:ph type="hdr" sz="quarter"/>
          </p:nvPr>
        </p:nvSpPr>
        <p:spPr/>
        <p:txBody>
          <a:bodyPr/>
          <a:lstStyle/>
          <a:p>
            <a:pPr>
              <a:defRPr/>
            </a:pPr>
            <a:endParaRPr lang="en-US"/>
          </a:p>
        </p:txBody>
      </p:sp>
      <p:sp>
        <p:nvSpPr>
          <p:cNvPr id="5" name="日期占位符 4"/>
          <p:cNvSpPr>
            <a:spLocks noGrp="1"/>
          </p:cNvSpPr>
          <p:nvPr>
            <p:ph type="dt" idx="1"/>
          </p:nvPr>
        </p:nvSpPr>
        <p:spPr/>
        <p:txBody>
          <a:bodyPr/>
          <a:lstStyle/>
          <a:p>
            <a:pPr>
              <a:defRPr/>
            </a:pPr>
            <a:r>
              <a:rPr lang="en-US"/>
              <a:t>1/5/19</a:t>
            </a:r>
          </a:p>
        </p:txBody>
      </p:sp>
      <p:sp>
        <p:nvSpPr>
          <p:cNvPr id="6" name="页脚占位符 5"/>
          <p:cNvSpPr>
            <a:spLocks noGrp="1"/>
          </p:cNvSpPr>
          <p:nvPr>
            <p:ph type="ftr" sz="quarter" idx="4"/>
          </p:nvPr>
        </p:nvSpPr>
        <p:spPr/>
        <p:txBody>
          <a:bodyPr/>
          <a:lstStyle/>
          <a:p>
            <a:pPr>
              <a:defRPr/>
            </a:pPr>
            <a:endParaRPr lang="en-US"/>
          </a:p>
        </p:txBody>
      </p:sp>
      <p:sp>
        <p:nvSpPr>
          <p:cNvPr id="7" name="灯片编号占位符 6"/>
          <p:cNvSpPr>
            <a:spLocks noGrp="1"/>
          </p:cNvSpPr>
          <p:nvPr>
            <p:ph type="sldNum" sz="quarter" idx="5"/>
          </p:nvPr>
        </p:nvSpPr>
        <p:spPr/>
        <p:txBody>
          <a:bodyPr/>
          <a:lstStyle/>
          <a:p>
            <a:pPr>
              <a:defRPr/>
            </a:pPr>
            <a:fld id="{75C05DA3-64FB-4CB0-8B4B-A18091FEAF1E}" type="slidenum">
              <a:rPr lang="en-US" smtClean="0"/>
              <a:pPr>
                <a:defRPr/>
              </a:pPr>
              <a:t>59</a:t>
            </a:fld>
            <a:endParaRPr lang="en-US"/>
          </a:p>
        </p:txBody>
      </p:sp>
    </p:spTree>
    <p:extLst>
      <p:ext uri="{BB962C8B-B14F-4D97-AF65-F5344CB8AC3E}">
        <p14:creationId xmlns:p14="http://schemas.microsoft.com/office/powerpoint/2010/main" val="1517294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页眉占位符 3"/>
          <p:cNvSpPr>
            <a:spLocks noGrp="1"/>
          </p:cNvSpPr>
          <p:nvPr>
            <p:ph type="hdr" sz="quarter"/>
          </p:nvPr>
        </p:nvSpPr>
        <p:spPr/>
        <p:txBody>
          <a:bodyPr/>
          <a:lstStyle/>
          <a:p>
            <a:pPr>
              <a:defRPr/>
            </a:pPr>
            <a:endParaRPr lang="en-US"/>
          </a:p>
        </p:txBody>
      </p:sp>
      <p:sp>
        <p:nvSpPr>
          <p:cNvPr id="5" name="日期占位符 4"/>
          <p:cNvSpPr>
            <a:spLocks noGrp="1"/>
          </p:cNvSpPr>
          <p:nvPr>
            <p:ph type="dt" idx="1"/>
          </p:nvPr>
        </p:nvSpPr>
        <p:spPr/>
        <p:txBody>
          <a:bodyPr/>
          <a:lstStyle/>
          <a:p>
            <a:pPr>
              <a:defRPr/>
            </a:pPr>
            <a:r>
              <a:rPr lang="en-US"/>
              <a:t>1/5/19</a:t>
            </a:r>
          </a:p>
        </p:txBody>
      </p:sp>
      <p:sp>
        <p:nvSpPr>
          <p:cNvPr id="6" name="页脚占位符 5"/>
          <p:cNvSpPr>
            <a:spLocks noGrp="1"/>
          </p:cNvSpPr>
          <p:nvPr>
            <p:ph type="ftr" sz="quarter" idx="4"/>
          </p:nvPr>
        </p:nvSpPr>
        <p:spPr/>
        <p:txBody>
          <a:bodyPr/>
          <a:lstStyle/>
          <a:p>
            <a:pPr>
              <a:defRPr/>
            </a:pPr>
            <a:endParaRPr lang="en-US"/>
          </a:p>
        </p:txBody>
      </p:sp>
      <p:sp>
        <p:nvSpPr>
          <p:cNvPr id="7" name="灯片编号占位符 6"/>
          <p:cNvSpPr>
            <a:spLocks noGrp="1"/>
          </p:cNvSpPr>
          <p:nvPr>
            <p:ph type="sldNum" sz="quarter" idx="5"/>
          </p:nvPr>
        </p:nvSpPr>
        <p:spPr/>
        <p:txBody>
          <a:bodyPr/>
          <a:lstStyle/>
          <a:p>
            <a:pPr>
              <a:defRPr/>
            </a:pPr>
            <a:fld id="{75C05DA3-64FB-4CB0-8B4B-A18091FEAF1E}" type="slidenum">
              <a:rPr lang="en-US" smtClean="0"/>
              <a:pPr>
                <a:defRPr/>
              </a:pPr>
              <a:t>76</a:t>
            </a:fld>
            <a:endParaRPr lang="en-US"/>
          </a:p>
        </p:txBody>
      </p:sp>
    </p:spTree>
    <p:extLst>
      <p:ext uri="{BB962C8B-B14F-4D97-AF65-F5344CB8AC3E}">
        <p14:creationId xmlns:p14="http://schemas.microsoft.com/office/powerpoint/2010/main" val="3171897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t>8/8/2019</a:t>
            </a:r>
          </a:p>
        </p:txBody>
      </p:sp>
      <p:sp>
        <p:nvSpPr>
          <p:cNvPr id="5" name="Rectangle 5"/>
          <p:cNvSpPr>
            <a:spLocks noGrp="1" noChangeArrowheads="1"/>
          </p:cNvSpPr>
          <p:nvPr>
            <p:ph type="ftr" sz="quarter" idx="11"/>
          </p:nvPr>
        </p:nvSpPr>
        <p:spPr>
          <a:ln/>
        </p:spPr>
        <p:txBody>
          <a:bodyPr/>
          <a:lstStyle>
            <a:lvl1pPr>
              <a:defRPr/>
            </a:lvl1pPr>
          </a:lstStyle>
          <a:p>
            <a:pPr>
              <a:defRPr/>
            </a:pPr>
            <a:r>
              <a:rPr lang="zh-CN" altLang="en-US"/>
              <a:t>纪念陈文教授研讨会</a:t>
            </a:r>
            <a:r>
              <a:rPr lang="en-US" altLang="zh-CN"/>
              <a:t>2019</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a:t>
            </a:r>
            <a:fld id="{83FC9145-8351-46A6-8F8A-FB107918D2A6}" type="slidenum">
              <a:rPr lang="en-US"/>
              <a:pPr>
                <a:defRPr/>
              </a:pPr>
              <a:t>‹#›</a:t>
            </a:fld>
            <a:r>
              <a:rPr lang="en-US"/>
              <a:t>/1024</a:t>
            </a:r>
          </a:p>
        </p:txBody>
      </p:sp>
    </p:spTree>
    <p:extLst>
      <p:ext uri="{BB962C8B-B14F-4D97-AF65-F5344CB8AC3E}">
        <p14:creationId xmlns:p14="http://schemas.microsoft.com/office/powerpoint/2010/main" val="65830021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8/8/2019</a:t>
            </a:r>
          </a:p>
        </p:txBody>
      </p:sp>
      <p:sp>
        <p:nvSpPr>
          <p:cNvPr id="5" name="Rectangle 5"/>
          <p:cNvSpPr>
            <a:spLocks noGrp="1" noChangeArrowheads="1"/>
          </p:cNvSpPr>
          <p:nvPr>
            <p:ph type="ftr" sz="quarter" idx="11"/>
          </p:nvPr>
        </p:nvSpPr>
        <p:spPr>
          <a:ln/>
        </p:spPr>
        <p:txBody>
          <a:bodyPr/>
          <a:lstStyle>
            <a:lvl1pPr>
              <a:defRPr/>
            </a:lvl1pPr>
          </a:lstStyle>
          <a:p>
            <a:pPr>
              <a:defRPr/>
            </a:pPr>
            <a:r>
              <a:rPr lang="zh-CN" altLang="en-US"/>
              <a:t>纪念陈文教授研讨会</a:t>
            </a:r>
            <a:r>
              <a:rPr lang="en-US" altLang="zh-CN"/>
              <a:t>2019</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a:t>
            </a:r>
            <a:fld id="{80BFFA06-65BA-473E-9D20-EBAE86FC8A45}" type="slidenum">
              <a:rPr lang="en-US"/>
              <a:pPr>
                <a:defRPr/>
              </a:pPr>
              <a:t>‹#›</a:t>
            </a:fld>
            <a:r>
              <a:rPr lang="en-US"/>
              <a:t>/1024</a:t>
            </a:r>
          </a:p>
        </p:txBody>
      </p:sp>
    </p:spTree>
    <p:extLst>
      <p:ext uri="{BB962C8B-B14F-4D97-AF65-F5344CB8AC3E}">
        <p14:creationId xmlns:p14="http://schemas.microsoft.com/office/powerpoint/2010/main" val="76921173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5175"/>
            <a:ext cx="2286000" cy="54721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765175"/>
            <a:ext cx="6705600" cy="54721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8/8/2019</a:t>
            </a:r>
          </a:p>
        </p:txBody>
      </p:sp>
      <p:sp>
        <p:nvSpPr>
          <p:cNvPr id="5" name="Rectangle 5"/>
          <p:cNvSpPr>
            <a:spLocks noGrp="1" noChangeArrowheads="1"/>
          </p:cNvSpPr>
          <p:nvPr>
            <p:ph type="ftr" sz="quarter" idx="11"/>
          </p:nvPr>
        </p:nvSpPr>
        <p:spPr>
          <a:ln/>
        </p:spPr>
        <p:txBody>
          <a:bodyPr/>
          <a:lstStyle>
            <a:lvl1pPr>
              <a:defRPr/>
            </a:lvl1pPr>
          </a:lstStyle>
          <a:p>
            <a:pPr>
              <a:defRPr/>
            </a:pPr>
            <a:r>
              <a:rPr lang="zh-CN" altLang="en-US"/>
              <a:t>纪念陈文教授研讨会</a:t>
            </a:r>
            <a:r>
              <a:rPr lang="en-US" altLang="zh-CN"/>
              <a:t>2019</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a:t>
            </a:r>
            <a:fld id="{8FCEAF0B-FED2-40BF-A106-6BAC84FE6E0E}" type="slidenum">
              <a:rPr lang="en-US"/>
              <a:pPr>
                <a:defRPr/>
              </a:pPr>
              <a:t>‹#›</a:t>
            </a:fld>
            <a:r>
              <a:rPr lang="en-US"/>
              <a:t>/1024</a:t>
            </a:r>
          </a:p>
        </p:txBody>
      </p:sp>
    </p:spTree>
    <p:extLst>
      <p:ext uri="{BB962C8B-B14F-4D97-AF65-F5344CB8AC3E}">
        <p14:creationId xmlns:p14="http://schemas.microsoft.com/office/powerpoint/2010/main" val="247084793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765175"/>
            <a:ext cx="9144000" cy="5472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r>
              <a:rPr lang="en-US"/>
              <a:t>8/8/2019</a:t>
            </a:r>
          </a:p>
        </p:txBody>
      </p:sp>
      <p:sp>
        <p:nvSpPr>
          <p:cNvPr id="4" name="Rectangle 5"/>
          <p:cNvSpPr>
            <a:spLocks noGrp="1" noChangeArrowheads="1"/>
          </p:cNvSpPr>
          <p:nvPr>
            <p:ph type="ftr" sz="quarter" idx="11"/>
          </p:nvPr>
        </p:nvSpPr>
        <p:spPr>
          <a:ln/>
        </p:spPr>
        <p:txBody>
          <a:bodyPr/>
          <a:lstStyle>
            <a:lvl1pPr>
              <a:defRPr/>
            </a:lvl1pPr>
          </a:lstStyle>
          <a:p>
            <a:pPr>
              <a:defRPr/>
            </a:pPr>
            <a:r>
              <a:rPr lang="zh-CN" altLang="en-US"/>
              <a:t>纪念陈文教授研讨会</a:t>
            </a:r>
            <a:r>
              <a:rPr lang="en-US" altLang="zh-CN"/>
              <a:t>2019</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r>
              <a:rPr lang="en-US"/>
              <a:t>Slide-</a:t>
            </a:r>
            <a:fld id="{BE211141-8E04-42A2-9B34-77C8D7BF287A}" type="slidenum">
              <a:rPr lang="en-US"/>
              <a:pPr>
                <a:defRPr/>
              </a:pPr>
              <a:t>‹#›</a:t>
            </a:fld>
            <a:r>
              <a:rPr lang="en-US"/>
              <a:t>/1024</a:t>
            </a:r>
          </a:p>
        </p:txBody>
      </p:sp>
    </p:spTree>
    <p:extLst>
      <p:ext uri="{BB962C8B-B14F-4D97-AF65-F5344CB8AC3E}">
        <p14:creationId xmlns:p14="http://schemas.microsoft.com/office/powerpoint/2010/main" val="182499875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5175"/>
            <a:ext cx="9144000" cy="935038"/>
          </a:xfrm>
        </p:spPr>
        <p:txBody>
          <a:bodyPr/>
          <a:lstStyle/>
          <a:p>
            <a:r>
              <a:rPr lang="en-US"/>
              <a:t>Click to edit Master title style</a:t>
            </a:r>
          </a:p>
        </p:txBody>
      </p:sp>
      <p:sp>
        <p:nvSpPr>
          <p:cNvPr id="3" name="Text Placeholder 2"/>
          <p:cNvSpPr>
            <a:spLocks noGrp="1"/>
          </p:cNvSpPr>
          <p:nvPr>
            <p:ph type="body" sz="half" idx="1"/>
          </p:nvPr>
        </p:nvSpPr>
        <p:spPr>
          <a:xfrm>
            <a:off x="179388" y="1916113"/>
            <a:ext cx="4316412" cy="432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16113"/>
            <a:ext cx="4316413" cy="2084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52900"/>
            <a:ext cx="4316413" cy="2084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r>
              <a:rPr lang="en-US"/>
              <a:t>8/8/2019</a:t>
            </a:r>
          </a:p>
        </p:txBody>
      </p:sp>
      <p:sp>
        <p:nvSpPr>
          <p:cNvPr id="7" name="Rectangle 5"/>
          <p:cNvSpPr>
            <a:spLocks noGrp="1" noChangeArrowheads="1"/>
          </p:cNvSpPr>
          <p:nvPr>
            <p:ph type="ftr" sz="quarter" idx="11"/>
          </p:nvPr>
        </p:nvSpPr>
        <p:spPr>
          <a:ln/>
        </p:spPr>
        <p:txBody>
          <a:bodyPr/>
          <a:lstStyle>
            <a:lvl1pPr>
              <a:defRPr/>
            </a:lvl1pPr>
          </a:lstStyle>
          <a:p>
            <a:pPr>
              <a:defRPr/>
            </a:pPr>
            <a:r>
              <a:rPr lang="zh-CN" altLang="en-US"/>
              <a:t>纪念陈文教授研讨会</a:t>
            </a:r>
            <a:r>
              <a:rPr lang="en-US" altLang="zh-CN"/>
              <a:t>2019</a:t>
            </a: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r>
              <a:rPr lang="en-US"/>
              <a:t>Slide-</a:t>
            </a:r>
            <a:fld id="{5004596C-9E30-4EC0-8868-BBCC3108F851}" type="slidenum">
              <a:rPr lang="en-US"/>
              <a:pPr>
                <a:defRPr/>
              </a:pPr>
              <a:t>‹#›</a:t>
            </a:fld>
            <a:r>
              <a:rPr lang="en-US"/>
              <a:t>/1024</a:t>
            </a:r>
          </a:p>
        </p:txBody>
      </p:sp>
    </p:spTree>
    <p:extLst>
      <p:ext uri="{BB962C8B-B14F-4D97-AF65-F5344CB8AC3E}">
        <p14:creationId xmlns:p14="http://schemas.microsoft.com/office/powerpoint/2010/main" val="156182752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8/8/2019</a:t>
            </a:r>
          </a:p>
        </p:txBody>
      </p:sp>
      <p:sp>
        <p:nvSpPr>
          <p:cNvPr id="5" name="Rectangle 5"/>
          <p:cNvSpPr>
            <a:spLocks noGrp="1" noChangeArrowheads="1"/>
          </p:cNvSpPr>
          <p:nvPr>
            <p:ph type="ftr" sz="quarter" idx="11"/>
          </p:nvPr>
        </p:nvSpPr>
        <p:spPr>
          <a:xfrm>
            <a:off x="1908175" y="6524625"/>
            <a:ext cx="6696273" cy="333375"/>
          </a:xfrm>
          <a:ln/>
        </p:spPr>
        <p:txBody>
          <a:bodyPr/>
          <a:lstStyle>
            <a:lvl1pPr>
              <a:defRPr/>
            </a:lvl1pPr>
          </a:lstStyle>
          <a:p>
            <a:pPr>
              <a:defRPr/>
            </a:pPr>
            <a:r>
              <a:rPr lang="zh-CN" altLang="en-US"/>
              <a:t>纪念陈文教授研讨会</a:t>
            </a:r>
            <a:r>
              <a:rPr lang="en-US" altLang="zh-CN"/>
              <a:t>2019</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a:t>
            </a:r>
            <a:fld id="{5364909A-3F3E-460A-BC82-B071F2D46A2C}" type="slidenum">
              <a:rPr lang="en-US"/>
              <a:pPr>
                <a:defRPr/>
              </a:pPr>
              <a:t>‹#›</a:t>
            </a:fld>
            <a:r>
              <a:rPr lang="en-US"/>
              <a:t>/1024</a:t>
            </a:r>
          </a:p>
        </p:txBody>
      </p:sp>
    </p:spTree>
    <p:extLst>
      <p:ext uri="{BB962C8B-B14F-4D97-AF65-F5344CB8AC3E}">
        <p14:creationId xmlns:p14="http://schemas.microsoft.com/office/powerpoint/2010/main" val="252145101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8/8/2019</a:t>
            </a:r>
          </a:p>
        </p:txBody>
      </p:sp>
      <p:sp>
        <p:nvSpPr>
          <p:cNvPr id="5" name="Rectangle 5"/>
          <p:cNvSpPr>
            <a:spLocks noGrp="1" noChangeArrowheads="1"/>
          </p:cNvSpPr>
          <p:nvPr>
            <p:ph type="ftr" sz="quarter" idx="11"/>
          </p:nvPr>
        </p:nvSpPr>
        <p:spPr>
          <a:ln/>
        </p:spPr>
        <p:txBody>
          <a:bodyPr/>
          <a:lstStyle>
            <a:lvl1pPr>
              <a:defRPr/>
            </a:lvl1pPr>
          </a:lstStyle>
          <a:p>
            <a:pPr>
              <a:defRPr/>
            </a:pPr>
            <a:r>
              <a:rPr lang="zh-CN" altLang="en-US"/>
              <a:t>纪念陈文教授研讨会</a:t>
            </a:r>
            <a:r>
              <a:rPr lang="en-US" altLang="zh-CN"/>
              <a:t>2019</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a:t>
            </a:r>
            <a:fld id="{0254734B-5D0A-40C3-8863-FF051BE4ED94}" type="slidenum">
              <a:rPr lang="en-US"/>
              <a:pPr>
                <a:defRPr/>
              </a:pPr>
              <a:t>‹#›</a:t>
            </a:fld>
            <a:r>
              <a:rPr lang="en-US"/>
              <a:t>/1024</a:t>
            </a:r>
          </a:p>
        </p:txBody>
      </p:sp>
    </p:spTree>
    <p:extLst>
      <p:ext uri="{BB962C8B-B14F-4D97-AF65-F5344CB8AC3E}">
        <p14:creationId xmlns:p14="http://schemas.microsoft.com/office/powerpoint/2010/main" val="420504643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9388" y="1916113"/>
            <a:ext cx="4316412" cy="4321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16113"/>
            <a:ext cx="4316413" cy="4321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8/8/2019</a:t>
            </a:r>
          </a:p>
        </p:txBody>
      </p:sp>
      <p:sp>
        <p:nvSpPr>
          <p:cNvPr id="6" name="Rectangle 5"/>
          <p:cNvSpPr>
            <a:spLocks noGrp="1" noChangeArrowheads="1"/>
          </p:cNvSpPr>
          <p:nvPr>
            <p:ph type="ftr" sz="quarter" idx="11"/>
          </p:nvPr>
        </p:nvSpPr>
        <p:spPr>
          <a:xfrm>
            <a:off x="1905000" y="6554429"/>
            <a:ext cx="6555432" cy="333375"/>
          </a:xfrm>
          <a:ln/>
        </p:spPr>
        <p:txBody>
          <a:bodyPr/>
          <a:lstStyle>
            <a:lvl1pPr>
              <a:defRPr/>
            </a:lvl1pPr>
          </a:lstStyle>
          <a:p>
            <a:pPr>
              <a:defRPr/>
            </a:pPr>
            <a:r>
              <a:rPr lang="zh-CN" altLang="en-US"/>
              <a:t>纪念陈文教授研讨会</a:t>
            </a:r>
            <a:r>
              <a:rPr lang="en-US" altLang="zh-CN"/>
              <a:t>2019</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r>
              <a:rPr lang="en-US"/>
              <a:t>Slide-</a:t>
            </a:r>
            <a:fld id="{47E4B34B-EFB3-4EC0-A852-286E823A50D8}" type="slidenum">
              <a:rPr lang="en-US"/>
              <a:pPr>
                <a:defRPr/>
              </a:pPr>
              <a:t>‹#›</a:t>
            </a:fld>
            <a:r>
              <a:rPr lang="en-US"/>
              <a:t>/1024</a:t>
            </a:r>
          </a:p>
        </p:txBody>
      </p:sp>
    </p:spTree>
    <p:extLst>
      <p:ext uri="{BB962C8B-B14F-4D97-AF65-F5344CB8AC3E}">
        <p14:creationId xmlns:p14="http://schemas.microsoft.com/office/powerpoint/2010/main" val="41187424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8/8/2019</a:t>
            </a:r>
          </a:p>
        </p:txBody>
      </p:sp>
      <p:sp>
        <p:nvSpPr>
          <p:cNvPr id="8" name="Rectangle 5"/>
          <p:cNvSpPr>
            <a:spLocks noGrp="1" noChangeArrowheads="1"/>
          </p:cNvSpPr>
          <p:nvPr>
            <p:ph type="ftr" sz="quarter" idx="11"/>
          </p:nvPr>
        </p:nvSpPr>
        <p:spPr>
          <a:ln/>
        </p:spPr>
        <p:txBody>
          <a:bodyPr/>
          <a:lstStyle>
            <a:lvl1pPr>
              <a:defRPr/>
            </a:lvl1pPr>
          </a:lstStyle>
          <a:p>
            <a:pPr>
              <a:defRPr/>
            </a:pPr>
            <a:r>
              <a:rPr lang="zh-CN" altLang="en-US"/>
              <a:t>纪念陈文教授研讨会</a:t>
            </a:r>
            <a:r>
              <a:rPr lang="en-US" altLang="zh-CN"/>
              <a:t>2019</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r>
              <a:rPr lang="en-US"/>
              <a:t>Slide-</a:t>
            </a:r>
            <a:fld id="{C6456EF7-20E0-4712-BAF0-1E6C2709ABB8}" type="slidenum">
              <a:rPr lang="en-US"/>
              <a:pPr>
                <a:defRPr/>
              </a:pPr>
              <a:t>‹#›</a:t>
            </a:fld>
            <a:r>
              <a:rPr lang="en-US"/>
              <a:t>/1024</a:t>
            </a:r>
          </a:p>
        </p:txBody>
      </p:sp>
    </p:spTree>
    <p:extLst>
      <p:ext uri="{BB962C8B-B14F-4D97-AF65-F5344CB8AC3E}">
        <p14:creationId xmlns:p14="http://schemas.microsoft.com/office/powerpoint/2010/main" val="185029035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8/8/2019</a:t>
            </a:r>
          </a:p>
        </p:txBody>
      </p:sp>
      <p:sp>
        <p:nvSpPr>
          <p:cNvPr id="4" name="Rectangle 5"/>
          <p:cNvSpPr>
            <a:spLocks noGrp="1" noChangeArrowheads="1"/>
          </p:cNvSpPr>
          <p:nvPr>
            <p:ph type="ftr" sz="quarter" idx="11"/>
          </p:nvPr>
        </p:nvSpPr>
        <p:spPr>
          <a:ln/>
        </p:spPr>
        <p:txBody>
          <a:bodyPr/>
          <a:lstStyle>
            <a:lvl1pPr>
              <a:defRPr/>
            </a:lvl1pPr>
          </a:lstStyle>
          <a:p>
            <a:pPr>
              <a:defRPr/>
            </a:pPr>
            <a:r>
              <a:rPr lang="zh-CN" altLang="en-US"/>
              <a:t>纪念陈文教授研讨会</a:t>
            </a:r>
            <a:r>
              <a:rPr lang="en-US" altLang="zh-CN"/>
              <a:t>2019</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r>
              <a:rPr lang="en-US"/>
              <a:t>Slide-</a:t>
            </a:r>
            <a:fld id="{A78412A7-FE0C-40B4-8F03-2EA01F9D14AF}" type="slidenum">
              <a:rPr lang="en-US"/>
              <a:pPr>
                <a:defRPr/>
              </a:pPr>
              <a:t>‹#›</a:t>
            </a:fld>
            <a:r>
              <a:rPr lang="en-US"/>
              <a:t>/1024</a:t>
            </a:r>
          </a:p>
        </p:txBody>
      </p:sp>
    </p:spTree>
    <p:extLst>
      <p:ext uri="{BB962C8B-B14F-4D97-AF65-F5344CB8AC3E}">
        <p14:creationId xmlns:p14="http://schemas.microsoft.com/office/powerpoint/2010/main" val="309523224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0" y="6597352"/>
            <a:ext cx="1905000" cy="260648"/>
          </a:xfrm>
          <a:ln/>
        </p:spPr>
        <p:txBody>
          <a:bodyPr/>
          <a:lstStyle>
            <a:lvl1pPr>
              <a:defRPr/>
            </a:lvl1pPr>
          </a:lstStyle>
          <a:p>
            <a:pPr>
              <a:defRPr/>
            </a:pPr>
            <a:r>
              <a:rPr lang="en-US"/>
              <a:t>8/8/2019</a:t>
            </a: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zh-CN" altLang="en-US"/>
              <a:t>纪念陈文教授研讨会</a:t>
            </a:r>
            <a:r>
              <a:rPr lang="en-US" altLang="zh-CN"/>
              <a:t>2019</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r>
              <a:rPr lang="en-US"/>
              <a:t>Slide-</a:t>
            </a:r>
            <a:fld id="{1C0ECAE8-15F8-4A6D-A083-4F433EA04F2E}" type="slidenum">
              <a:rPr lang="en-US"/>
              <a:pPr>
                <a:defRPr/>
              </a:pPr>
              <a:t>‹#›</a:t>
            </a:fld>
            <a:r>
              <a:rPr lang="en-US"/>
              <a:t>/1024</a:t>
            </a:r>
          </a:p>
        </p:txBody>
      </p:sp>
    </p:spTree>
    <p:extLst>
      <p:ext uri="{BB962C8B-B14F-4D97-AF65-F5344CB8AC3E}">
        <p14:creationId xmlns:p14="http://schemas.microsoft.com/office/powerpoint/2010/main" val="54465040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8/8/2019</a:t>
            </a:r>
          </a:p>
        </p:txBody>
      </p:sp>
      <p:sp>
        <p:nvSpPr>
          <p:cNvPr id="6" name="Rectangle 5"/>
          <p:cNvSpPr>
            <a:spLocks noGrp="1" noChangeArrowheads="1"/>
          </p:cNvSpPr>
          <p:nvPr>
            <p:ph type="ftr" sz="quarter" idx="11"/>
          </p:nvPr>
        </p:nvSpPr>
        <p:spPr>
          <a:ln/>
        </p:spPr>
        <p:txBody>
          <a:bodyPr/>
          <a:lstStyle>
            <a:lvl1pPr>
              <a:defRPr/>
            </a:lvl1pPr>
          </a:lstStyle>
          <a:p>
            <a:pPr>
              <a:defRPr/>
            </a:pPr>
            <a:r>
              <a:rPr lang="zh-CN" altLang="en-US"/>
              <a:t>纪念陈文教授研讨会</a:t>
            </a:r>
            <a:r>
              <a:rPr lang="en-US" altLang="zh-CN"/>
              <a:t>2019</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r>
              <a:rPr lang="en-US"/>
              <a:t>Slide-</a:t>
            </a:r>
            <a:fld id="{242A4E4F-4426-455A-8C56-2BC550D6836A}" type="slidenum">
              <a:rPr lang="en-US"/>
              <a:pPr>
                <a:defRPr/>
              </a:pPr>
              <a:t>‹#›</a:t>
            </a:fld>
            <a:r>
              <a:rPr lang="en-US"/>
              <a:t>/1024</a:t>
            </a:r>
          </a:p>
        </p:txBody>
      </p:sp>
    </p:spTree>
    <p:extLst>
      <p:ext uri="{BB962C8B-B14F-4D97-AF65-F5344CB8AC3E}">
        <p14:creationId xmlns:p14="http://schemas.microsoft.com/office/powerpoint/2010/main" val="369892856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8/8/2019</a:t>
            </a:r>
          </a:p>
        </p:txBody>
      </p:sp>
      <p:sp>
        <p:nvSpPr>
          <p:cNvPr id="6" name="Rectangle 5"/>
          <p:cNvSpPr>
            <a:spLocks noGrp="1" noChangeArrowheads="1"/>
          </p:cNvSpPr>
          <p:nvPr>
            <p:ph type="ftr" sz="quarter" idx="11"/>
          </p:nvPr>
        </p:nvSpPr>
        <p:spPr>
          <a:ln/>
        </p:spPr>
        <p:txBody>
          <a:bodyPr/>
          <a:lstStyle>
            <a:lvl1pPr>
              <a:defRPr/>
            </a:lvl1pPr>
          </a:lstStyle>
          <a:p>
            <a:pPr>
              <a:defRPr/>
            </a:pPr>
            <a:r>
              <a:rPr lang="zh-CN" altLang="en-US"/>
              <a:t>纪念陈文教授研讨会</a:t>
            </a:r>
            <a:r>
              <a:rPr lang="en-US" altLang="zh-CN"/>
              <a:t>2019</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r>
              <a:rPr lang="en-US"/>
              <a:t>Slide-</a:t>
            </a:r>
            <a:fld id="{E753B980-2B01-4E5D-B5E2-A563F58A2EE6}" type="slidenum">
              <a:rPr lang="en-US"/>
              <a:pPr>
                <a:defRPr/>
              </a:pPr>
              <a:t>‹#›</a:t>
            </a:fld>
            <a:r>
              <a:rPr lang="en-US"/>
              <a:t>/1024</a:t>
            </a:r>
          </a:p>
        </p:txBody>
      </p:sp>
    </p:spTree>
    <p:extLst>
      <p:ext uri="{BB962C8B-B14F-4D97-AF65-F5344CB8AC3E}">
        <p14:creationId xmlns:p14="http://schemas.microsoft.com/office/powerpoint/2010/main" val="175345688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765175"/>
            <a:ext cx="91440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79388" y="1916113"/>
            <a:ext cx="878522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548" name="Rectangle 4"/>
          <p:cNvSpPr>
            <a:spLocks noGrp="1" noChangeArrowheads="1"/>
          </p:cNvSpPr>
          <p:nvPr>
            <p:ph type="dt" sz="half" idx="2"/>
          </p:nvPr>
        </p:nvSpPr>
        <p:spPr bwMode="auto">
          <a:xfrm>
            <a:off x="0" y="6453188"/>
            <a:ext cx="1905000" cy="4048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smtClean="0">
                <a:latin typeface="+mn-lt"/>
              </a:defRPr>
            </a:lvl1pPr>
          </a:lstStyle>
          <a:p>
            <a:pPr>
              <a:defRPr/>
            </a:pPr>
            <a:r>
              <a:rPr lang="en-US"/>
              <a:t>8/8/2019</a:t>
            </a:r>
          </a:p>
        </p:txBody>
      </p:sp>
      <p:sp>
        <p:nvSpPr>
          <p:cNvPr id="236549" name="Rectangle 5"/>
          <p:cNvSpPr>
            <a:spLocks noGrp="1" noChangeArrowheads="1"/>
          </p:cNvSpPr>
          <p:nvPr>
            <p:ph type="ftr" sz="quarter" idx="3"/>
          </p:nvPr>
        </p:nvSpPr>
        <p:spPr bwMode="auto">
          <a:xfrm>
            <a:off x="1908175" y="6524625"/>
            <a:ext cx="6335713"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smtClean="0">
                <a:latin typeface="+mn-lt"/>
              </a:defRPr>
            </a:lvl1pPr>
          </a:lstStyle>
          <a:p>
            <a:pPr>
              <a:defRPr/>
            </a:pPr>
            <a:r>
              <a:rPr lang="zh-CN" altLang="en-US"/>
              <a:t>纪念陈文教授研讨会</a:t>
            </a:r>
            <a:r>
              <a:rPr lang="en-US" altLang="zh-CN"/>
              <a:t>2019</a:t>
            </a:r>
            <a:endParaRPr lang="en-US"/>
          </a:p>
        </p:txBody>
      </p:sp>
      <p:sp>
        <p:nvSpPr>
          <p:cNvPr id="236550" name="Rectangle 6"/>
          <p:cNvSpPr>
            <a:spLocks noGrp="1" noChangeArrowheads="1"/>
          </p:cNvSpPr>
          <p:nvPr>
            <p:ph type="sldNum" sz="quarter" idx="4"/>
          </p:nvPr>
        </p:nvSpPr>
        <p:spPr bwMode="auto">
          <a:xfrm>
            <a:off x="3348038" y="188913"/>
            <a:ext cx="2303462" cy="431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r>
              <a:rPr lang="en-US"/>
              <a:t>Slide-</a:t>
            </a:r>
            <a:fld id="{EC9B487B-4EA1-4D58-A1EA-4DD2E24D5EB2}" type="slidenum">
              <a:rPr lang="en-US"/>
              <a:pPr>
                <a:defRPr/>
              </a:pPr>
              <a:t>‹#›</a:t>
            </a:fld>
            <a:r>
              <a:rPr lang="en-US"/>
              <a:t>/1024</a:t>
            </a:r>
          </a:p>
        </p:txBody>
      </p:sp>
      <p:sp>
        <p:nvSpPr>
          <p:cNvPr id="9" name="TextBox 8"/>
          <p:cNvSpPr txBox="1"/>
          <p:nvPr userDrawn="1"/>
        </p:nvSpPr>
        <p:spPr>
          <a:xfrm>
            <a:off x="6911753" y="0"/>
            <a:ext cx="2232247"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cap="all" spc="-150" baseline="0" dirty="0">
                <a:solidFill>
                  <a:srgbClr val="00FF00"/>
                </a:solidFill>
                <a:effectLst>
                  <a:outerShdw blurRad="38100" dist="38100" dir="2700000" algn="tl">
                    <a:srgbClr val="000000">
                      <a:alpha val="43137"/>
                    </a:srgbClr>
                  </a:outerShdw>
                </a:effectLst>
                <a:latin typeface="Belgium" pitchFamily="82" charset="0"/>
              </a:rPr>
              <a:t>MESA Lab</a:t>
            </a:r>
          </a:p>
        </p:txBody>
      </p:sp>
      <p:pic>
        <p:nvPicPr>
          <p:cNvPr id="8" name="Picture 14" descr="UC Merced logo in blue"/>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26537" y="99814"/>
            <a:ext cx="3005303" cy="66489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Lst>
  <p:transition/>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hyperlink" Target="https://www.mathworks.com/matlabcentral/fileexchange/71758-optimal-randomness-in-swarm-based-search"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53.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jp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25168" y="2858097"/>
            <a:ext cx="9144000" cy="2659135"/>
          </a:xfrm>
        </p:spPr>
        <p:txBody>
          <a:bodyPr/>
          <a:lstStyle/>
          <a:p>
            <a:pPr eaLnBrk="1" hangingPunct="1">
              <a:lnSpc>
                <a:spcPct val="90000"/>
              </a:lnSpc>
            </a:pPr>
            <a:r>
              <a:rPr lang="en-US" dirty="0"/>
              <a:t>Presenter: YangQuan Chen, Ph.D., Director, </a:t>
            </a:r>
          </a:p>
          <a:p>
            <a:pPr eaLnBrk="1" hangingPunct="1">
              <a:lnSpc>
                <a:spcPct val="90000"/>
              </a:lnSpc>
            </a:pPr>
            <a:r>
              <a:rPr lang="en-US" dirty="0"/>
              <a:t>Joint work with Jiamin Wei, Ph.D. Candidate</a:t>
            </a:r>
          </a:p>
          <a:p>
            <a:pPr eaLnBrk="1" hangingPunct="1">
              <a:lnSpc>
                <a:spcPct val="90000"/>
              </a:lnSpc>
            </a:pPr>
            <a:endParaRPr lang="en-US" sz="2400" dirty="0"/>
          </a:p>
          <a:p>
            <a:pPr eaLnBrk="1" hangingPunct="1">
              <a:lnSpc>
                <a:spcPct val="90000"/>
              </a:lnSpc>
            </a:pPr>
            <a:r>
              <a:rPr lang="en-US" sz="2400" b="1" cap="all" spc="-150" dirty="0">
                <a:solidFill>
                  <a:srgbClr val="00FF00"/>
                </a:solidFill>
                <a:effectLst>
                  <a:outerShdw blurRad="38100" dist="38100" dir="2700000" algn="tl">
                    <a:srgbClr val="000000">
                      <a:alpha val="43137"/>
                    </a:srgbClr>
                  </a:outerShdw>
                </a:effectLst>
                <a:latin typeface="Belgium" pitchFamily="82" charset="0"/>
              </a:rPr>
              <a:t>MESA </a:t>
            </a:r>
            <a:r>
              <a:rPr lang="en-US" sz="2400" b="1" dirty="0"/>
              <a:t>(Mechatronics, Embedded Systems and Automation)</a:t>
            </a:r>
            <a:r>
              <a:rPr lang="en-US" sz="2400" b="1" cap="all" spc="-150" dirty="0">
                <a:solidFill>
                  <a:srgbClr val="00FF00"/>
                </a:solidFill>
                <a:effectLst>
                  <a:outerShdw blurRad="38100" dist="38100" dir="2700000" algn="tl">
                    <a:srgbClr val="000000">
                      <a:alpha val="43137"/>
                    </a:srgbClr>
                  </a:outerShdw>
                </a:effectLst>
                <a:latin typeface="Belgium" pitchFamily="82" charset="0"/>
              </a:rPr>
              <a:t>Lab</a:t>
            </a:r>
            <a:endParaRPr lang="en-US" sz="2400" b="1" spc="300" dirty="0">
              <a:solidFill>
                <a:srgbClr val="00FF00"/>
              </a:solidFill>
              <a:latin typeface="Mistral" pitchFamily="66" charset="0"/>
            </a:endParaRPr>
          </a:p>
          <a:p>
            <a:pPr eaLnBrk="1" hangingPunct="1">
              <a:lnSpc>
                <a:spcPct val="90000"/>
              </a:lnSpc>
            </a:pPr>
            <a:r>
              <a:rPr lang="en-US" sz="2400" b="1" dirty="0"/>
              <a:t>ME/EECS/SNRI/HSRI/CITRIS, School of Engineering,</a:t>
            </a:r>
          </a:p>
          <a:p>
            <a:pPr eaLnBrk="1" hangingPunct="1">
              <a:lnSpc>
                <a:spcPct val="90000"/>
              </a:lnSpc>
            </a:pPr>
            <a:r>
              <a:rPr lang="en-US" sz="2400" b="1" dirty="0"/>
              <a:t>University of California, Merced</a:t>
            </a:r>
            <a:endParaRPr lang="en-US" sz="2400" dirty="0"/>
          </a:p>
          <a:p>
            <a:pPr eaLnBrk="1" hangingPunct="1">
              <a:lnSpc>
                <a:spcPct val="90000"/>
              </a:lnSpc>
            </a:pPr>
            <a:r>
              <a:rPr lang="en-US" sz="2400" b="1" dirty="0"/>
              <a:t>E</a:t>
            </a:r>
            <a:r>
              <a:rPr lang="en-US" sz="2400" dirty="0"/>
              <a:t>: </a:t>
            </a:r>
            <a:r>
              <a:rPr lang="en-US" sz="2400" dirty="0">
                <a:latin typeface="Garamond" pitchFamily="18" charset="0"/>
              </a:rPr>
              <a:t>yqchen@ieee.org</a:t>
            </a:r>
            <a:r>
              <a:rPr lang="en-US" sz="2400" dirty="0"/>
              <a:t>; </a:t>
            </a:r>
            <a:r>
              <a:rPr lang="en-US" sz="2400" i="1" dirty="0"/>
              <a:t>or</a:t>
            </a:r>
            <a:r>
              <a:rPr lang="en-US" sz="2400" dirty="0"/>
              <a:t>, yangquan.chen@ucmerced.edu</a:t>
            </a:r>
          </a:p>
          <a:p>
            <a:pPr eaLnBrk="1" hangingPunct="1">
              <a:lnSpc>
                <a:spcPct val="90000"/>
              </a:lnSpc>
            </a:pPr>
            <a:r>
              <a:rPr lang="en-US" sz="2400" b="1" dirty="0"/>
              <a:t>T</a:t>
            </a:r>
            <a:r>
              <a:rPr lang="en-US" sz="2400" dirty="0"/>
              <a:t>: (</a:t>
            </a:r>
            <a:r>
              <a:rPr lang="en-US" sz="2400" dirty="0">
                <a:sym typeface="Wingdings" pitchFamily="2" charset="2"/>
              </a:rPr>
              <a:t>209)228-4672; </a:t>
            </a:r>
            <a:r>
              <a:rPr lang="en-US" sz="2400" b="1" dirty="0">
                <a:sym typeface="Wingdings" pitchFamily="2" charset="2"/>
              </a:rPr>
              <a:t>O</a:t>
            </a:r>
            <a:r>
              <a:rPr lang="en-US" sz="2400" dirty="0">
                <a:sym typeface="Wingdings" pitchFamily="2" charset="2"/>
              </a:rPr>
              <a:t>: SE2-273; </a:t>
            </a:r>
            <a:r>
              <a:rPr lang="en-US" sz="2400" b="1" dirty="0">
                <a:sym typeface="Wingdings" pitchFamily="2" charset="2"/>
              </a:rPr>
              <a:t>Lab</a:t>
            </a:r>
            <a:r>
              <a:rPr lang="en-US" sz="2400" dirty="0">
                <a:sym typeface="Wingdings" pitchFamily="2" charset="2"/>
              </a:rPr>
              <a:t>: Castle #22 (</a:t>
            </a:r>
            <a:r>
              <a:rPr lang="en-US" sz="2400" b="1" dirty="0">
                <a:sym typeface="Wingdings" pitchFamily="2" charset="2"/>
              </a:rPr>
              <a:t>T</a:t>
            </a:r>
            <a:r>
              <a:rPr lang="en-US" sz="2400" dirty="0">
                <a:sym typeface="Wingdings" pitchFamily="2" charset="2"/>
              </a:rPr>
              <a:t>: 228-4398)</a:t>
            </a:r>
            <a:endParaRPr lang="en-US" sz="1800" b="1" dirty="0"/>
          </a:p>
        </p:txBody>
      </p:sp>
      <p:sp>
        <p:nvSpPr>
          <p:cNvPr id="8" name="Rectangle 3"/>
          <p:cNvSpPr txBox="1">
            <a:spLocks noChangeArrowheads="1"/>
          </p:cNvSpPr>
          <p:nvPr/>
        </p:nvSpPr>
        <p:spPr bwMode="auto">
          <a:xfrm>
            <a:off x="-26756" y="764704"/>
            <a:ext cx="914558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en-US" sz="4000" b="1" dirty="0">
                <a:solidFill>
                  <a:srgbClr val="FF0000"/>
                </a:solidFill>
              </a:rPr>
              <a:t>Optimal way to optimize using optimized randomness and its connection to fractional calculus</a:t>
            </a:r>
          </a:p>
        </p:txBody>
      </p:sp>
      <p:sp>
        <p:nvSpPr>
          <p:cNvPr id="4" name="Rectangle 3">
            <a:extLst>
              <a:ext uri="{FF2B5EF4-FFF2-40B4-BE49-F238E27FC236}">
                <a16:creationId xmlns:a16="http://schemas.microsoft.com/office/drawing/2014/main" id="{D693A293-EC46-41FB-A6E0-8E0F5A2B0AA6}"/>
              </a:ext>
            </a:extLst>
          </p:cNvPr>
          <p:cNvSpPr txBox="1">
            <a:spLocks noChangeArrowheads="1"/>
          </p:cNvSpPr>
          <p:nvPr/>
        </p:nvSpPr>
        <p:spPr bwMode="auto">
          <a:xfrm>
            <a:off x="1547664" y="6353944"/>
            <a:ext cx="676716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lnSpc>
                <a:spcPct val="90000"/>
              </a:lnSpc>
            </a:pPr>
            <a:r>
              <a:rPr lang="en-US" sz="2400" b="1" kern="0" dirty="0" err="1"/>
              <a:t>Hohai</a:t>
            </a:r>
            <a:r>
              <a:rPr lang="en-US" sz="2400" b="1" kern="0" dirty="0"/>
              <a:t> University, Thursday, August 8</a:t>
            </a:r>
            <a:r>
              <a:rPr lang="en-US" sz="2400" b="1" kern="0" baseline="30000" dirty="0"/>
              <a:t>th</a:t>
            </a:r>
            <a:r>
              <a:rPr lang="en-US" sz="2400" b="1" kern="0" dirty="0"/>
              <a:t>, 2019</a:t>
            </a:r>
            <a:endParaRPr lang="en-US" sz="1800" b="1" kern="0" dirty="0"/>
          </a:p>
        </p:txBody>
      </p:sp>
      <p:pic>
        <p:nvPicPr>
          <p:cNvPr id="5" name="Picture 4">
            <a:extLst>
              <a:ext uri="{FF2B5EF4-FFF2-40B4-BE49-F238E27FC236}">
                <a16:creationId xmlns:a16="http://schemas.microsoft.com/office/drawing/2014/main" id="{28D24E80-1B7E-479A-B4A2-95B649A835C8}"/>
              </a:ext>
            </a:extLst>
          </p:cNvPr>
          <p:cNvPicPr>
            <a:picLocks noChangeAspect="1"/>
          </p:cNvPicPr>
          <p:nvPr/>
        </p:nvPicPr>
        <p:blipFill>
          <a:blip r:embed="rId3"/>
          <a:stretch>
            <a:fillRect/>
          </a:stretch>
        </p:blipFill>
        <p:spPr>
          <a:xfrm>
            <a:off x="3419872" y="0"/>
            <a:ext cx="2695575" cy="866775"/>
          </a:xfrm>
          <a:prstGeom prst="rect">
            <a:avLst/>
          </a:prstGeom>
        </p:spPr>
      </p:pic>
    </p:spTree>
    <p:extLst>
      <p:ext uri="{BB962C8B-B14F-4D97-AF65-F5344CB8AC3E}">
        <p14:creationId xmlns:p14="http://schemas.microsoft.com/office/powerpoint/2010/main" val="4021038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627D2468-5F84-49F5-ADA6-4637205D2498}"/>
              </a:ext>
            </a:extLst>
          </p:cNvPr>
          <p:cNvSpPr>
            <a:spLocks noGrp="1"/>
          </p:cNvSpPr>
          <p:nvPr>
            <p:ph type="title"/>
          </p:nvPr>
        </p:nvSpPr>
        <p:spPr>
          <a:xfrm>
            <a:off x="154969" y="842471"/>
            <a:ext cx="2843808" cy="683419"/>
          </a:xfrm>
        </p:spPr>
        <p:txBody>
          <a:bodyPr/>
          <a:lstStyle/>
          <a:p>
            <a:pPr algn="l"/>
            <a:r>
              <a:rPr lang="en-US" sz="3200" b="1" dirty="0"/>
              <a:t>1. B</a:t>
            </a:r>
            <a:r>
              <a:rPr lang="en-US" altLang="zh-CN" sz="3200" b="1" dirty="0"/>
              <a:t>ackground</a:t>
            </a:r>
            <a:endParaRPr lang="en-US" b="1" dirty="0"/>
          </a:p>
        </p:txBody>
      </p:sp>
      <p:pic>
        <p:nvPicPr>
          <p:cNvPr id="10" name="内容占位符 9" descr="图片包含 屏幕截图&#10;&#10;描述已自动生成">
            <a:extLst>
              <a:ext uri="{FF2B5EF4-FFF2-40B4-BE49-F238E27FC236}">
                <a16:creationId xmlns:a16="http://schemas.microsoft.com/office/drawing/2014/main" id="{06FF2440-89FF-4933-AA33-323CABEF581F}"/>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62834" y="1631435"/>
            <a:ext cx="4316412" cy="3345620"/>
          </a:xfrm>
        </p:spPr>
      </p:pic>
      <p:pic>
        <p:nvPicPr>
          <p:cNvPr id="12" name="内容占位符 11" descr="图片包含 屏幕截图&#10;&#10;描述已自动生成">
            <a:extLst>
              <a:ext uri="{FF2B5EF4-FFF2-40B4-BE49-F238E27FC236}">
                <a16:creationId xmlns:a16="http://schemas.microsoft.com/office/drawing/2014/main" id="{97E89FF3-0AC9-4027-B641-C53D1F45CA85}"/>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13196" y="2071076"/>
            <a:ext cx="4316413" cy="2905979"/>
          </a:xfrm>
        </p:spPr>
      </p:pic>
      <p:sp>
        <p:nvSpPr>
          <p:cNvPr id="4" name="日期占位符 3">
            <a:extLst>
              <a:ext uri="{FF2B5EF4-FFF2-40B4-BE49-F238E27FC236}">
                <a16:creationId xmlns:a16="http://schemas.microsoft.com/office/drawing/2014/main" id="{49C20066-0826-4FE3-9C66-C97227F325AC}"/>
              </a:ext>
            </a:extLst>
          </p:cNvPr>
          <p:cNvSpPr>
            <a:spLocks noGrp="1"/>
          </p:cNvSpPr>
          <p:nvPr>
            <p:ph type="dt" sz="half" idx="10"/>
          </p:nvPr>
        </p:nvSpPr>
        <p:spPr/>
        <p:txBody>
          <a:bodyPr/>
          <a:lstStyle/>
          <a:p>
            <a:pPr>
              <a:defRPr/>
            </a:pPr>
            <a:r>
              <a:rPr lang="en-US"/>
              <a:t>8/8/2019</a:t>
            </a:r>
          </a:p>
        </p:txBody>
      </p:sp>
      <p:sp>
        <p:nvSpPr>
          <p:cNvPr id="5" name="页脚占位符 4">
            <a:extLst>
              <a:ext uri="{FF2B5EF4-FFF2-40B4-BE49-F238E27FC236}">
                <a16:creationId xmlns:a16="http://schemas.microsoft.com/office/drawing/2014/main" id="{787D4DAD-DDCF-46F3-B7DD-A71D785D4E2C}"/>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A8111B9-7CD6-4787-BF25-B1D0F08C5720}"/>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10</a:t>
            </a:fld>
            <a:r>
              <a:rPr lang="en-US"/>
              <a:t>/1024</a:t>
            </a:r>
          </a:p>
        </p:txBody>
      </p:sp>
      <p:sp>
        <p:nvSpPr>
          <p:cNvPr id="13" name="文本框 12">
            <a:extLst>
              <a:ext uri="{FF2B5EF4-FFF2-40B4-BE49-F238E27FC236}">
                <a16:creationId xmlns:a16="http://schemas.microsoft.com/office/drawing/2014/main" id="{F8C56FB8-4710-4AA6-9250-C9174CD0A0B2}"/>
              </a:ext>
            </a:extLst>
          </p:cNvPr>
          <p:cNvSpPr txBox="1"/>
          <p:nvPr/>
        </p:nvSpPr>
        <p:spPr>
          <a:xfrm>
            <a:off x="262833" y="5184532"/>
            <a:ext cx="8766775" cy="830997"/>
          </a:xfrm>
          <a:prstGeom prst="rect">
            <a:avLst/>
          </a:prstGeom>
          <a:noFill/>
        </p:spPr>
        <p:txBody>
          <a:bodyPr wrap="square" rtlCol="0">
            <a:spAutoFit/>
          </a:bodyPr>
          <a:lstStyle/>
          <a:p>
            <a:r>
              <a:rPr lang="en-US" dirty="0"/>
              <a:t>Almost </a:t>
            </a:r>
            <a:r>
              <a:rPr lang="en-US" b="1" dirty="0"/>
              <a:t>22</a:t>
            </a:r>
            <a:r>
              <a:rPr lang="en-US" dirty="0"/>
              <a:t> kinds of swarm-based search </a:t>
            </a:r>
            <a:r>
              <a:rPr lang="en-US" altLang="zh-CN" dirty="0"/>
              <a:t>algorithms so far using animal analogies.</a:t>
            </a:r>
            <a:endParaRPr lang="en-US" dirty="0"/>
          </a:p>
        </p:txBody>
      </p:sp>
    </p:spTree>
    <p:extLst>
      <p:ext uri="{BB962C8B-B14F-4D97-AF65-F5344CB8AC3E}">
        <p14:creationId xmlns:p14="http://schemas.microsoft.com/office/powerpoint/2010/main" val="325595985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79512" y="720134"/>
            <a:ext cx="9144000" cy="935038"/>
          </a:xfrm>
        </p:spPr>
        <p:txBody>
          <a:bodyPr/>
          <a:lstStyle/>
          <a:p>
            <a:pPr algn="l"/>
            <a:r>
              <a:rPr lang="en-US" sz="3200" b="1" dirty="0"/>
              <a:t>1. B</a:t>
            </a:r>
            <a:r>
              <a:rPr lang="en-US" altLang="zh-CN" sz="3200" b="1" dirty="0"/>
              <a:t>ackground</a:t>
            </a:r>
            <a:endParaRPr lang="en-US" b="1" dirty="0"/>
          </a:p>
        </p:txBody>
      </p:sp>
      <p:pic>
        <p:nvPicPr>
          <p:cNvPr id="21" name="内容占位符 20">
            <a:extLst>
              <a:ext uri="{FF2B5EF4-FFF2-40B4-BE49-F238E27FC236}">
                <a16:creationId xmlns:a16="http://schemas.microsoft.com/office/drawing/2014/main" id="{421B6FE9-5BD5-48A3-BD4D-19FC2E5E2441}"/>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p:blipFill>
        <p:spPr>
          <a:xfrm>
            <a:off x="4430257" y="2315808"/>
            <a:ext cx="4455436" cy="3307336"/>
          </a:xfrm>
        </p:spPr>
      </p:pic>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11</a:t>
            </a:fld>
            <a:r>
              <a:rPr lang="en-US"/>
              <a:t>/1024</a:t>
            </a:r>
          </a:p>
        </p:txBody>
      </p:sp>
      <p:sp>
        <p:nvSpPr>
          <p:cNvPr id="11" name="文本框 10">
            <a:extLst>
              <a:ext uri="{FF2B5EF4-FFF2-40B4-BE49-F238E27FC236}">
                <a16:creationId xmlns:a16="http://schemas.microsoft.com/office/drawing/2014/main" id="{C7C86D4D-BB10-4E6E-A14D-7C1C92DB3A6C}"/>
              </a:ext>
            </a:extLst>
          </p:cNvPr>
          <p:cNvSpPr txBox="1"/>
          <p:nvPr/>
        </p:nvSpPr>
        <p:spPr>
          <a:xfrm>
            <a:off x="348548" y="1556792"/>
            <a:ext cx="8039876" cy="523220"/>
          </a:xfrm>
          <a:prstGeom prst="rect">
            <a:avLst/>
          </a:prstGeom>
          <a:noFill/>
        </p:spPr>
        <p:txBody>
          <a:bodyPr wrap="square" rtlCol="0">
            <a:spAutoFit/>
          </a:bodyPr>
          <a:lstStyle/>
          <a:p>
            <a:r>
              <a:rPr lang="en-US" altLang="zh-CN" sz="2800" b="1" dirty="0"/>
              <a:t>Single agent search </a:t>
            </a:r>
            <a:r>
              <a:rPr lang="en-US" altLang="zh-CN" sz="2800" dirty="0"/>
              <a:t>vs. swarm-based search</a:t>
            </a:r>
            <a:endParaRPr lang="en-US" sz="2800" dirty="0"/>
          </a:p>
        </p:txBody>
      </p:sp>
      <p:sp>
        <p:nvSpPr>
          <p:cNvPr id="25" name="内容占位符 24">
            <a:extLst>
              <a:ext uri="{FF2B5EF4-FFF2-40B4-BE49-F238E27FC236}">
                <a16:creationId xmlns:a16="http://schemas.microsoft.com/office/drawing/2014/main" id="{F4694D36-1D55-423B-B4E5-756C4EBFE5DA}"/>
              </a:ext>
            </a:extLst>
          </p:cNvPr>
          <p:cNvSpPr>
            <a:spLocks noGrp="1"/>
          </p:cNvSpPr>
          <p:nvPr>
            <p:ph sz="half" idx="2"/>
          </p:nvPr>
        </p:nvSpPr>
        <p:spPr>
          <a:xfrm>
            <a:off x="279182" y="2390403"/>
            <a:ext cx="4223452" cy="2929160"/>
          </a:xfrm>
        </p:spPr>
        <p:txBody>
          <a:bodyPr/>
          <a:lstStyle/>
          <a:p>
            <a:r>
              <a:rPr lang="en-US" dirty="0"/>
              <a:t>How can single agent searching find global optima using gradient descent?</a:t>
            </a:r>
          </a:p>
        </p:txBody>
      </p:sp>
    </p:spTree>
    <p:extLst>
      <p:ext uri="{BB962C8B-B14F-4D97-AF65-F5344CB8AC3E}">
        <p14:creationId xmlns:p14="http://schemas.microsoft.com/office/powerpoint/2010/main" val="252829226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30FE7B4-B6A9-4726-9146-C5F8F5983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0326" y="3013168"/>
            <a:ext cx="4586692" cy="3440019"/>
          </a:xfrm>
          <a:prstGeom prst="rect">
            <a:avLst/>
          </a:prstGeom>
        </p:spPr>
      </p:pic>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79512" y="720134"/>
            <a:ext cx="9144000" cy="935038"/>
          </a:xfrm>
        </p:spPr>
        <p:txBody>
          <a:bodyPr/>
          <a:lstStyle/>
          <a:p>
            <a:pPr algn="l"/>
            <a:r>
              <a:rPr lang="en-US" sz="3200" b="1" dirty="0"/>
              <a:t>1. B</a:t>
            </a:r>
            <a:r>
              <a:rPr lang="en-US" altLang="zh-CN" sz="3200" b="1" dirty="0"/>
              <a:t>ackground</a:t>
            </a: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12</a:t>
            </a:fld>
            <a:r>
              <a:rPr lang="en-US"/>
              <a:t>/1024</a:t>
            </a:r>
          </a:p>
        </p:txBody>
      </p:sp>
      <p:sp>
        <p:nvSpPr>
          <p:cNvPr id="11" name="文本框 10">
            <a:extLst>
              <a:ext uri="{FF2B5EF4-FFF2-40B4-BE49-F238E27FC236}">
                <a16:creationId xmlns:a16="http://schemas.microsoft.com/office/drawing/2014/main" id="{C7C86D4D-BB10-4E6E-A14D-7C1C92DB3A6C}"/>
              </a:ext>
            </a:extLst>
          </p:cNvPr>
          <p:cNvSpPr txBox="1"/>
          <p:nvPr/>
        </p:nvSpPr>
        <p:spPr>
          <a:xfrm>
            <a:off x="348548" y="1556792"/>
            <a:ext cx="8255900" cy="523220"/>
          </a:xfrm>
          <a:prstGeom prst="rect">
            <a:avLst/>
          </a:prstGeom>
          <a:noFill/>
        </p:spPr>
        <p:txBody>
          <a:bodyPr wrap="square" rtlCol="0">
            <a:spAutoFit/>
          </a:bodyPr>
          <a:lstStyle/>
          <a:p>
            <a:r>
              <a:rPr lang="en-US" altLang="zh-CN" sz="2800" dirty="0"/>
              <a:t>Individual search vs. swarm-based search</a:t>
            </a:r>
            <a:endParaRPr lang="en-US" sz="2800" dirty="0"/>
          </a:p>
        </p:txBody>
      </p:sp>
      <p:sp>
        <p:nvSpPr>
          <p:cNvPr id="25" name="内容占位符 24">
            <a:extLst>
              <a:ext uri="{FF2B5EF4-FFF2-40B4-BE49-F238E27FC236}">
                <a16:creationId xmlns:a16="http://schemas.microsoft.com/office/drawing/2014/main" id="{F4694D36-1D55-423B-B4E5-756C4EBFE5DA}"/>
              </a:ext>
            </a:extLst>
          </p:cNvPr>
          <p:cNvSpPr>
            <a:spLocks noGrp="1"/>
          </p:cNvSpPr>
          <p:nvPr>
            <p:ph sz="half" idx="2"/>
          </p:nvPr>
        </p:nvSpPr>
        <p:spPr>
          <a:xfrm>
            <a:off x="195600" y="2212216"/>
            <a:ext cx="8840896" cy="935038"/>
          </a:xfrm>
        </p:spPr>
        <p:txBody>
          <a:bodyPr/>
          <a:lstStyle/>
          <a:p>
            <a:r>
              <a:rPr lang="en-US" sz="2400" dirty="0"/>
              <a:t>What about these multi-modal, shifted, rotated, noisy and even discontinuous functions?</a:t>
            </a:r>
          </a:p>
        </p:txBody>
      </p:sp>
      <p:pic>
        <p:nvPicPr>
          <p:cNvPr id="9" name="内容占位符 8">
            <a:extLst>
              <a:ext uri="{FF2B5EF4-FFF2-40B4-BE49-F238E27FC236}">
                <a16:creationId xmlns:a16="http://schemas.microsoft.com/office/drawing/2014/main" id="{80F50B4F-06D4-4EF3-B110-A774A999B29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283710" y="3016408"/>
            <a:ext cx="4576322" cy="3432242"/>
          </a:xfrm>
        </p:spPr>
      </p:pic>
    </p:spTree>
    <p:extLst>
      <p:ext uri="{BB962C8B-B14F-4D97-AF65-F5344CB8AC3E}">
        <p14:creationId xmlns:p14="http://schemas.microsoft.com/office/powerpoint/2010/main" val="426876885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79512" y="720134"/>
            <a:ext cx="9144000" cy="935038"/>
          </a:xfrm>
        </p:spPr>
        <p:txBody>
          <a:bodyPr/>
          <a:lstStyle/>
          <a:p>
            <a:pPr algn="l"/>
            <a:r>
              <a:rPr lang="en-US" sz="3200" b="1" dirty="0"/>
              <a:t>1. B</a:t>
            </a:r>
            <a:r>
              <a:rPr lang="en-US" altLang="zh-CN" sz="3200" b="1" dirty="0"/>
              <a:t>ackground</a:t>
            </a:r>
            <a:endParaRPr lang="en-US" b="1" dirty="0"/>
          </a:p>
        </p:txBody>
      </p:sp>
      <p:pic>
        <p:nvPicPr>
          <p:cNvPr id="21" name="内容占位符 20">
            <a:extLst>
              <a:ext uri="{FF2B5EF4-FFF2-40B4-BE49-F238E27FC236}">
                <a16:creationId xmlns:a16="http://schemas.microsoft.com/office/drawing/2014/main" id="{421B6FE9-5BD5-48A3-BD4D-19FC2E5E2441}"/>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p:blipFill>
        <p:spPr>
          <a:xfrm>
            <a:off x="4452005" y="2948102"/>
            <a:ext cx="4411941" cy="3307336"/>
          </a:xfrm>
        </p:spPr>
      </p:pic>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13</a:t>
            </a:fld>
            <a:r>
              <a:rPr lang="en-US"/>
              <a:t>/1024</a:t>
            </a:r>
          </a:p>
        </p:txBody>
      </p:sp>
      <p:sp>
        <p:nvSpPr>
          <p:cNvPr id="11" name="文本框 10">
            <a:extLst>
              <a:ext uri="{FF2B5EF4-FFF2-40B4-BE49-F238E27FC236}">
                <a16:creationId xmlns:a16="http://schemas.microsoft.com/office/drawing/2014/main" id="{C7C86D4D-BB10-4E6E-A14D-7C1C92DB3A6C}"/>
              </a:ext>
            </a:extLst>
          </p:cNvPr>
          <p:cNvSpPr txBox="1"/>
          <p:nvPr/>
        </p:nvSpPr>
        <p:spPr>
          <a:xfrm>
            <a:off x="348548" y="1556792"/>
            <a:ext cx="8039876" cy="523220"/>
          </a:xfrm>
          <a:prstGeom prst="rect">
            <a:avLst/>
          </a:prstGeom>
          <a:noFill/>
        </p:spPr>
        <p:txBody>
          <a:bodyPr wrap="square" rtlCol="0">
            <a:spAutoFit/>
          </a:bodyPr>
          <a:lstStyle/>
          <a:p>
            <a:r>
              <a:rPr lang="en-US" altLang="zh-CN" sz="2800" dirty="0"/>
              <a:t>Single agent search vs. </a:t>
            </a:r>
            <a:r>
              <a:rPr lang="en-US" altLang="zh-CN" sz="2800" b="1" dirty="0"/>
              <a:t>swarm-based search</a:t>
            </a:r>
            <a:endParaRPr lang="en-US" sz="2800" b="1" dirty="0"/>
          </a:p>
        </p:txBody>
      </p:sp>
      <p:pic>
        <p:nvPicPr>
          <p:cNvPr id="9" name="内容占位符 8">
            <a:extLst>
              <a:ext uri="{FF2B5EF4-FFF2-40B4-BE49-F238E27FC236}">
                <a16:creationId xmlns:a16="http://schemas.microsoft.com/office/drawing/2014/main" id="{7C377FC3-27A5-40D0-9F08-C46F781173C5}"/>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a:stretch/>
        </p:blipFill>
        <p:spPr>
          <a:xfrm>
            <a:off x="438148" y="3023068"/>
            <a:ext cx="4205859" cy="3154395"/>
          </a:xfrm>
        </p:spPr>
      </p:pic>
      <p:sp>
        <p:nvSpPr>
          <p:cNvPr id="3" name="文本框 2">
            <a:extLst>
              <a:ext uri="{FF2B5EF4-FFF2-40B4-BE49-F238E27FC236}">
                <a16:creationId xmlns:a16="http://schemas.microsoft.com/office/drawing/2014/main" id="{3D4FFBB3-3134-4374-9FF2-614373824BF6}"/>
              </a:ext>
            </a:extLst>
          </p:cNvPr>
          <p:cNvSpPr txBox="1"/>
          <p:nvPr/>
        </p:nvSpPr>
        <p:spPr>
          <a:xfrm>
            <a:off x="371102" y="2181253"/>
            <a:ext cx="5574012" cy="400110"/>
          </a:xfrm>
          <a:prstGeom prst="rect">
            <a:avLst/>
          </a:prstGeom>
          <a:noFill/>
        </p:spPr>
        <p:txBody>
          <a:bodyPr wrap="square" rtlCol="0">
            <a:spAutoFit/>
          </a:bodyPr>
          <a:lstStyle/>
          <a:p>
            <a:r>
              <a:rPr lang="en-US" sz="2000" dirty="0"/>
              <a:t>Take 2-D Alpine function for </a:t>
            </a:r>
            <a:r>
              <a:rPr lang="en-US" altLang="zh-CN" sz="2000" dirty="0"/>
              <a:t>example.</a:t>
            </a:r>
            <a:endParaRPr lang="en-US" sz="2000" dirty="0"/>
          </a:p>
        </p:txBody>
      </p:sp>
      <p:pic>
        <p:nvPicPr>
          <p:cNvPr id="12" name="图片 11">
            <a:extLst>
              <a:ext uri="{FF2B5EF4-FFF2-40B4-BE49-F238E27FC236}">
                <a16:creationId xmlns:a16="http://schemas.microsoft.com/office/drawing/2014/main" id="{FBE45743-DFD2-4110-BCE1-62A83D8737C8}"/>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539552" y="2684332"/>
            <a:ext cx="5001768" cy="693420"/>
          </a:xfrm>
          <a:prstGeom prst="rect">
            <a:avLst/>
          </a:prstGeom>
        </p:spPr>
      </p:pic>
    </p:spTree>
    <p:extLst>
      <p:ext uri="{BB962C8B-B14F-4D97-AF65-F5344CB8AC3E}">
        <p14:creationId xmlns:p14="http://schemas.microsoft.com/office/powerpoint/2010/main" val="215073945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文字&#10;&#10;描述已自动生成">
            <a:extLst>
              <a:ext uri="{FF2B5EF4-FFF2-40B4-BE49-F238E27FC236}">
                <a16:creationId xmlns:a16="http://schemas.microsoft.com/office/drawing/2014/main" id="{19535DFA-6428-4BC2-9D11-964232C759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3" y="1847100"/>
            <a:ext cx="9144000" cy="4462220"/>
          </a:xfrm>
          <a:prstGeom prst="rect">
            <a:avLst/>
          </a:prstGeom>
        </p:spPr>
      </p:pic>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79512" y="728892"/>
            <a:ext cx="7344816" cy="935038"/>
          </a:xfrm>
        </p:spPr>
        <p:txBody>
          <a:bodyPr/>
          <a:lstStyle/>
          <a:p>
            <a:pPr algn="l"/>
            <a:r>
              <a:rPr lang="en-US" sz="3200" b="1" dirty="0"/>
              <a:t>1. B</a:t>
            </a:r>
            <a:r>
              <a:rPr lang="en-US" altLang="zh-CN" sz="3200" b="1" dirty="0"/>
              <a:t>ackground (continued)</a:t>
            </a:r>
            <a:endParaRPr lang="en-US" b="1" dirty="0"/>
          </a:p>
        </p:txBody>
      </p:sp>
      <p:sp>
        <p:nvSpPr>
          <p:cNvPr id="3" name="内容占位符 2">
            <a:extLst>
              <a:ext uri="{FF2B5EF4-FFF2-40B4-BE49-F238E27FC236}">
                <a16:creationId xmlns:a16="http://schemas.microsoft.com/office/drawing/2014/main" id="{7131F4B4-92AC-4C2F-9588-8BE5025DE12D}"/>
              </a:ext>
            </a:extLst>
          </p:cNvPr>
          <p:cNvSpPr>
            <a:spLocks noGrp="1"/>
          </p:cNvSpPr>
          <p:nvPr>
            <p:ph idx="1"/>
          </p:nvPr>
        </p:nvSpPr>
        <p:spPr>
          <a:xfrm>
            <a:off x="264579" y="1484784"/>
            <a:ext cx="8352928" cy="4393183"/>
          </a:xfrm>
        </p:spPr>
        <p:txBody>
          <a:bodyPr/>
          <a:lstStyle/>
          <a:p>
            <a:pPr marL="0" indent="0">
              <a:buNone/>
            </a:pPr>
            <a:r>
              <a:rPr lang="en-US" altLang="zh-CN" dirty="0"/>
              <a:t>What is the heavy-tailed distribution?</a:t>
            </a:r>
            <a:endParaRPr lang="en-US"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14</a:t>
            </a:fld>
            <a:r>
              <a:rPr lang="en-US"/>
              <a:t>/1024</a:t>
            </a:r>
          </a:p>
        </p:txBody>
      </p:sp>
    </p:spTree>
    <p:extLst>
      <p:ext uri="{BB962C8B-B14F-4D97-AF65-F5344CB8AC3E}">
        <p14:creationId xmlns:p14="http://schemas.microsoft.com/office/powerpoint/2010/main" val="49833724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屏幕截图&#10;&#10;描述已自动生成">
            <a:extLst>
              <a:ext uri="{FF2B5EF4-FFF2-40B4-BE49-F238E27FC236}">
                <a16:creationId xmlns:a16="http://schemas.microsoft.com/office/drawing/2014/main" id="{BD4545E3-621F-4924-B38A-8A85B15C10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967216"/>
            <a:ext cx="8910584" cy="3880415"/>
          </a:xfrm>
          <a:prstGeom prst="rect">
            <a:avLst/>
          </a:prstGeom>
        </p:spPr>
      </p:pic>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79512" y="728892"/>
            <a:ext cx="3318856" cy="935038"/>
          </a:xfrm>
        </p:spPr>
        <p:txBody>
          <a:bodyPr/>
          <a:lstStyle/>
          <a:p>
            <a:pPr algn="l"/>
            <a:r>
              <a:rPr lang="en-US" sz="3200" b="1" dirty="0"/>
              <a:t>1. B</a:t>
            </a:r>
            <a:r>
              <a:rPr lang="en-US" altLang="zh-CN" sz="3200" b="1" dirty="0"/>
              <a:t>ackground</a:t>
            </a:r>
            <a:endParaRPr lang="en-US" b="1" dirty="0"/>
          </a:p>
        </p:txBody>
      </p:sp>
      <p:sp>
        <p:nvSpPr>
          <p:cNvPr id="3" name="内容占位符 2">
            <a:extLst>
              <a:ext uri="{FF2B5EF4-FFF2-40B4-BE49-F238E27FC236}">
                <a16:creationId xmlns:a16="http://schemas.microsoft.com/office/drawing/2014/main" id="{7131F4B4-92AC-4C2F-9588-8BE5025DE12D}"/>
              </a:ext>
            </a:extLst>
          </p:cNvPr>
          <p:cNvSpPr>
            <a:spLocks noGrp="1"/>
          </p:cNvSpPr>
          <p:nvPr>
            <p:ph idx="1"/>
          </p:nvPr>
        </p:nvSpPr>
        <p:spPr>
          <a:xfrm>
            <a:off x="251519" y="1484784"/>
            <a:ext cx="8496945" cy="4321175"/>
          </a:xfrm>
        </p:spPr>
        <p:txBody>
          <a:bodyPr/>
          <a:lstStyle/>
          <a:p>
            <a:pPr marL="0" indent="0">
              <a:buNone/>
            </a:pPr>
            <a:r>
              <a:rPr lang="en-US" altLang="zh-CN" dirty="0"/>
              <a:t>Heavy tailed distribution</a:t>
            </a:r>
            <a:endParaRPr lang="en-US"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15</a:t>
            </a:fld>
            <a:r>
              <a:rPr lang="en-US"/>
              <a:t>/1024</a:t>
            </a:r>
          </a:p>
        </p:txBody>
      </p:sp>
      <p:sp>
        <p:nvSpPr>
          <p:cNvPr id="10" name="Rectangle 9">
            <a:extLst>
              <a:ext uri="{FF2B5EF4-FFF2-40B4-BE49-F238E27FC236}">
                <a16:creationId xmlns:a16="http://schemas.microsoft.com/office/drawing/2014/main" id="{C5724477-9F14-4330-8FEE-5A7C124E1CFE}"/>
              </a:ext>
            </a:extLst>
          </p:cNvPr>
          <p:cNvSpPr/>
          <p:nvPr/>
        </p:nvSpPr>
        <p:spPr>
          <a:xfrm>
            <a:off x="179512" y="6021288"/>
            <a:ext cx="8784975" cy="461665"/>
          </a:xfrm>
          <a:prstGeom prst="rect">
            <a:avLst/>
          </a:prstGeom>
        </p:spPr>
        <p:txBody>
          <a:bodyPr wrap="square">
            <a:spAutoFit/>
          </a:bodyPr>
          <a:lstStyle/>
          <a:p>
            <a:r>
              <a:rPr lang="en-US" sz="1200" dirty="0"/>
              <a:t>[1] Foss S, </a:t>
            </a:r>
            <a:r>
              <a:rPr lang="en-US" sz="1200" dirty="0" err="1"/>
              <a:t>Korshunov</a:t>
            </a:r>
            <a:r>
              <a:rPr lang="en-US" sz="1200" dirty="0"/>
              <a:t> D, Zachary S. An introduction to heavy-tailed and </a:t>
            </a:r>
            <a:r>
              <a:rPr lang="en-US" sz="1200" dirty="0" err="1"/>
              <a:t>subexponential</a:t>
            </a:r>
            <a:r>
              <a:rPr lang="en-US" sz="1200" dirty="0"/>
              <a:t> distributions[M]. New York: Springer, 2011.</a:t>
            </a:r>
          </a:p>
        </p:txBody>
      </p:sp>
    </p:spTree>
    <p:extLst>
      <p:ext uri="{BB962C8B-B14F-4D97-AF65-F5344CB8AC3E}">
        <p14:creationId xmlns:p14="http://schemas.microsoft.com/office/powerpoint/2010/main" val="166902000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图片包含 地图&#10;&#10;描述已自动生成">
            <a:extLst>
              <a:ext uri="{FF2B5EF4-FFF2-40B4-BE49-F238E27FC236}">
                <a16:creationId xmlns:a16="http://schemas.microsoft.com/office/drawing/2014/main" id="{9187BB71-7C6D-4A68-B445-967CBBB4A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2246350"/>
            <a:ext cx="9107488" cy="3918941"/>
          </a:xfrm>
          <a:prstGeom prst="rect">
            <a:avLst/>
          </a:prstGeom>
        </p:spPr>
      </p:pic>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79512" y="728892"/>
            <a:ext cx="3318856" cy="935038"/>
          </a:xfrm>
        </p:spPr>
        <p:txBody>
          <a:bodyPr/>
          <a:lstStyle/>
          <a:p>
            <a:pPr algn="l"/>
            <a:r>
              <a:rPr lang="en-US" sz="3200" b="1" dirty="0"/>
              <a:t>1. B</a:t>
            </a:r>
            <a:r>
              <a:rPr lang="en-US" altLang="zh-CN" sz="3200" b="1" dirty="0"/>
              <a:t>ackground</a:t>
            </a:r>
            <a:endParaRPr lang="en-US" b="1" dirty="0"/>
          </a:p>
        </p:txBody>
      </p:sp>
      <p:sp>
        <p:nvSpPr>
          <p:cNvPr id="3" name="内容占位符 2">
            <a:extLst>
              <a:ext uri="{FF2B5EF4-FFF2-40B4-BE49-F238E27FC236}">
                <a16:creationId xmlns:a16="http://schemas.microsoft.com/office/drawing/2014/main" id="{7131F4B4-92AC-4C2F-9588-8BE5025DE12D}"/>
              </a:ext>
            </a:extLst>
          </p:cNvPr>
          <p:cNvSpPr>
            <a:spLocks noGrp="1"/>
          </p:cNvSpPr>
          <p:nvPr>
            <p:ph idx="1"/>
          </p:nvPr>
        </p:nvSpPr>
        <p:spPr>
          <a:xfrm>
            <a:off x="251296" y="1484784"/>
            <a:ext cx="8496945" cy="4321175"/>
          </a:xfrm>
        </p:spPr>
        <p:txBody>
          <a:bodyPr/>
          <a:lstStyle/>
          <a:p>
            <a:pPr marL="0" indent="0">
              <a:buNone/>
            </a:pPr>
            <a:r>
              <a:rPr lang="en-US" altLang="zh-CN" dirty="0"/>
              <a:t>Image of pdf</a:t>
            </a:r>
            <a:endParaRPr lang="en-US"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16</a:t>
            </a:fld>
            <a:r>
              <a:rPr lang="en-US"/>
              <a:t>/1024</a:t>
            </a:r>
          </a:p>
        </p:txBody>
      </p:sp>
    </p:spTree>
    <p:extLst>
      <p:ext uri="{BB962C8B-B14F-4D97-AF65-F5344CB8AC3E}">
        <p14:creationId xmlns:p14="http://schemas.microsoft.com/office/powerpoint/2010/main" val="420165616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79512" y="728892"/>
            <a:ext cx="3318856" cy="935038"/>
          </a:xfrm>
        </p:spPr>
        <p:txBody>
          <a:bodyPr/>
          <a:lstStyle/>
          <a:p>
            <a:pPr algn="l"/>
            <a:r>
              <a:rPr lang="en-US" sz="3200" b="1" dirty="0"/>
              <a:t>1. B</a:t>
            </a:r>
            <a:r>
              <a:rPr lang="en-US" altLang="zh-CN" sz="3200" b="1" dirty="0"/>
              <a:t>ackground</a:t>
            </a:r>
            <a:endParaRPr lang="en-US" b="1" dirty="0"/>
          </a:p>
        </p:txBody>
      </p:sp>
      <p:pic>
        <p:nvPicPr>
          <p:cNvPr id="8" name="内容占位符 7">
            <a:extLst>
              <a:ext uri="{FF2B5EF4-FFF2-40B4-BE49-F238E27FC236}">
                <a16:creationId xmlns:a16="http://schemas.microsoft.com/office/drawing/2014/main" id="{1EC87189-30AA-41DA-99AD-7C96167EAA3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51520" y="1578735"/>
            <a:ext cx="8352928" cy="4959551"/>
          </a:xfrm>
        </p:spPr>
      </p:pic>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17</a:t>
            </a:fld>
            <a:r>
              <a:rPr lang="en-US"/>
              <a:t>/1024</a:t>
            </a:r>
          </a:p>
        </p:txBody>
      </p:sp>
    </p:spTree>
    <p:extLst>
      <p:ext uri="{BB962C8B-B14F-4D97-AF65-F5344CB8AC3E}">
        <p14:creationId xmlns:p14="http://schemas.microsoft.com/office/powerpoint/2010/main" val="428643454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79512" y="728892"/>
            <a:ext cx="3318856" cy="935038"/>
          </a:xfrm>
        </p:spPr>
        <p:txBody>
          <a:bodyPr/>
          <a:lstStyle/>
          <a:p>
            <a:pPr algn="l"/>
            <a:r>
              <a:rPr lang="en-US" sz="3200" b="1" dirty="0"/>
              <a:t>1. B</a:t>
            </a:r>
            <a:r>
              <a:rPr lang="en-US" altLang="zh-CN" sz="3200" b="1" dirty="0"/>
              <a:t>ackground</a:t>
            </a: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18</a:t>
            </a:fld>
            <a:r>
              <a:rPr lang="en-US"/>
              <a:t>/1024</a:t>
            </a:r>
          </a:p>
        </p:txBody>
      </p:sp>
      <p:sp>
        <p:nvSpPr>
          <p:cNvPr id="3" name="内容占位符 2">
            <a:extLst>
              <a:ext uri="{FF2B5EF4-FFF2-40B4-BE49-F238E27FC236}">
                <a16:creationId xmlns:a16="http://schemas.microsoft.com/office/drawing/2014/main" id="{38301127-F54E-4442-8429-820C8D3E68DA}"/>
              </a:ext>
            </a:extLst>
          </p:cNvPr>
          <p:cNvSpPr>
            <a:spLocks noGrp="1"/>
          </p:cNvSpPr>
          <p:nvPr>
            <p:ph idx="1"/>
          </p:nvPr>
        </p:nvSpPr>
        <p:spPr>
          <a:xfrm>
            <a:off x="251520" y="1556792"/>
            <a:ext cx="8785225" cy="4321175"/>
          </a:xfrm>
        </p:spPr>
        <p:txBody>
          <a:bodyPr/>
          <a:lstStyle/>
          <a:p>
            <a:pPr marL="0" indent="0">
              <a:buNone/>
            </a:pPr>
            <a:r>
              <a:rPr lang="en-US" dirty="0"/>
              <a:t>There are </a:t>
            </a:r>
            <a:r>
              <a:rPr lang="en-US" altLang="zh-CN" dirty="0"/>
              <a:t>several commonly used heavy-tailed distributions:</a:t>
            </a:r>
          </a:p>
          <a:p>
            <a:r>
              <a:rPr lang="en-US" dirty="0" err="1"/>
              <a:t>Mittag</a:t>
            </a:r>
            <a:r>
              <a:rPr lang="en-US" dirty="0"/>
              <a:t>-Leffler distribution</a:t>
            </a:r>
          </a:p>
          <a:p>
            <a:r>
              <a:rPr lang="en-US" dirty="0"/>
              <a:t>Pareto distribution.</a:t>
            </a:r>
          </a:p>
          <a:p>
            <a:r>
              <a:rPr lang="en-US" dirty="0"/>
              <a:t>Cauchy distribution</a:t>
            </a:r>
          </a:p>
          <a:p>
            <a:r>
              <a:rPr lang="en-US" dirty="0"/>
              <a:t>Weibull distribution</a:t>
            </a:r>
          </a:p>
          <a:p>
            <a:r>
              <a:rPr lang="en-US" dirty="0"/>
              <a:t>Burr distribution</a:t>
            </a:r>
          </a:p>
          <a:p>
            <a:r>
              <a:rPr lang="en-US" dirty="0"/>
              <a:t>lognormal distribution</a:t>
            </a:r>
          </a:p>
        </p:txBody>
      </p:sp>
    </p:spTree>
    <p:extLst>
      <p:ext uri="{BB962C8B-B14F-4D97-AF65-F5344CB8AC3E}">
        <p14:creationId xmlns:p14="http://schemas.microsoft.com/office/powerpoint/2010/main" val="64673278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wn Arrow 2"/>
          <p:cNvSpPr/>
          <p:nvPr/>
        </p:nvSpPr>
        <p:spPr>
          <a:xfrm>
            <a:off x="1866900" y="171450"/>
            <a:ext cx="5664199" cy="6550025"/>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0" y="816487"/>
            <a:ext cx="9207500" cy="26543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矩形 1">
            <a:extLst>
              <a:ext uri="{FF2B5EF4-FFF2-40B4-BE49-F238E27FC236}">
                <a16:creationId xmlns:a16="http://schemas.microsoft.com/office/drawing/2014/main" id="{2F4196D4-AF5D-4C79-A3D7-2BF88564909E}"/>
              </a:ext>
            </a:extLst>
          </p:cNvPr>
          <p:cNvSpPr/>
          <p:nvPr/>
        </p:nvSpPr>
        <p:spPr>
          <a:xfrm>
            <a:off x="2571940" y="1937702"/>
            <a:ext cx="1772239"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文本框 3">
            <a:extLst>
              <a:ext uri="{FF2B5EF4-FFF2-40B4-BE49-F238E27FC236}">
                <a16:creationId xmlns:a16="http://schemas.microsoft.com/office/drawing/2014/main" id="{80493660-E253-49A1-A8D7-ABCAA9516E99}"/>
              </a:ext>
            </a:extLst>
          </p:cNvPr>
          <p:cNvSpPr txBox="1"/>
          <p:nvPr/>
        </p:nvSpPr>
        <p:spPr>
          <a:xfrm>
            <a:off x="2505952" y="1937702"/>
            <a:ext cx="1838227" cy="523220"/>
          </a:xfrm>
          <a:prstGeom prst="rect">
            <a:avLst/>
          </a:prstGeom>
          <a:solidFill>
            <a:srgbClr val="FFFF00"/>
          </a:solidFill>
        </p:spPr>
        <p:txBody>
          <a:bodyPr wrap="square" rtlCol="0">
            <a:spAutoFit/>
          </a:bodyPr>
          <a:lstStyle/>
          <a:p>
            <a:pPr algn="ctr"/>
            <a:r>
              <a:rPr lang="en-US" altLang="zh-CN" sz="2800" dirty="0"/>
              <a:t>inorganic</a:t>
            </a:r>
            <a:endParaRPr lang="en-US" sz="2800" dirty="0"/>
          </a:p>
        </p:txBody>
      </p:sp>
      <p:sp>
        <p:nvSpPr>
          <p:cNvPr id="6" name="矩形 5">
            <a:extLst>
              <a:ext uri="{FF2B5EF4-FFF2-40B4-BE49-F238E27FC236}">
                <a16:creationId xmlns:a16="http://schemas.microsoft.com/office/drawing/2014/main" id="{D457B185-7BEA-448E-A14A-BB77833D889D}"/>
              </a:ext>
            </a:extLst>
          </p:cNvPr>
          <p:cNvSpPr/>
          <p:nvPr/>
        </p:nvSpPr>
        <p:spPr>
          <a:xfrm>
            <a:off x="4813948" y="1937702"/>
            <a:ext cx="1772239"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本框 6">
            <a:extLst>
              <a:ext uri="{FF2B5EF4-FFF2-40B4-BE49-F238E27FC236}">
                <a16:creationId xmlns:a16="http://schemas.microsoft.com/office/drawing/2014/main" id="{8E9E6A6A-FD49-42BF-9720-81E25266FA7A}"/>
              </a:ext>
            </a:extLst>
          </p:cNvPr>
          <p:cNvSpPr txBox="1"/>
          <p:nvPr/>
        </p:nvSpPr>
        <p:spPr>
          <a:xfrm>
            <a:off x="4747960" y="1937702"/>
            <a:ext cx="1838227" cy="523220"/>
          </a:xfrm>
          <a:prstGeom prst="rect">
            <a:avLst/>
          </a:prstGeom>
          <a:solidFill>
            <a:srgbClr val="FFFF00"/>
          </a:solidFill>
        </p:spPr>
        <p:txBody>
          <a:bodyPr wrap="square" rtlCol="0">
            <a:spAutoFit/>
          </a:bodyPr>
          <a:lstStyle/>
          <a:p>
            <a:pPr algn="ctr"/>
            <a:r>
              <a:rPr lang="en-US" altLang="zh-CN" sz="2800" dirty="0"/>
              <a:t>organic</a:t>
            </a:r>
            <a:endParaRPr lang="en-US" sz="2800" dirty="0"/>
          </a:p>
        </p:txBody>
      </p:sp>
      <p:sp>
        <p:nvSpPr>
          <p:cNvPr id="8" name="矩形 7">
            <a:extLst>
              <a:ext uri="{FF2B5EF4-FFF2-40B4-BE49-F238E27FC236}">
                <a16:creationId xmlns:a16="http://schemas.microsoft.com/office/drawing/2014/main" id="{F036F145-00D4-4174-83B7-5F521BD33D6A}"/>
              </a:ext>
            </a:extLst>
          </p:cNvPr>
          <p:cNvSpPr/>
          <p:nvPr/>
        </p:nvSpPr>
        <p:spPr>
          <a:xfrm>
            <a:off x="3671740" y="561665"/>
            <a:ext cx="1772239"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8">
            <a:extLst>
              <a:ext uri="{FF2B5EF4-FFF2-40B4-BE49-F238E27FC236}">
                <a16:creationId xmlns:a16="http://schemas.microsoft.com/office/drawing/2014/main" id="{00F9093A-0655-4DE2-BA8E-4C32D1A9FDCC}"/>
              </a:ext>
            </a:extLst>
          </p:cNvPr>
          <p:cNvSpPr txBox="1"/>
          <p:nvPr/>
        </p:nvSpPr>
        <p:spPr>
          <a:xfrm>
            <a:off x="3605752" y="561665"/>
            <a:ext cx="1838227" cy="523220"/>
          </a:xfrm>
          <a:prstGeom prst="rect">
            <a:avLst/>
          </a:prstGeom>
          <a:solidFill>
            <a:srgbClr val="FFFF00"/>
          </a:solidFill>
        </p:spPr>
        <p:txBody>
          <a:bodyPr wrap="square" rtlCol="0">
            <a:spAutoFit/>
          </a:bodyPr>
          <a:lstStyle/>
          <a:p>
            <a:pPr algn="ctr"/>
            <a:r>
              <a:rPr lang="en-US" altLang="zh-CN" sz="2800" dirty="0"/>
              <a:t>micro</a:t>
            </a:r>
            <a:endParaRPr lang="en-US" sz="2800" dirty="0"/>
          </a:p>
        </p:txBody>
      </p:sp>
      <p:sp>
        <p:nvSpPr>
          <p:cNvPr id="10" name="矩形 9">
            <a:extLst>
              <a:ext uri="{FF2B5EF4-FFF2-40B4-BE49-F238E27FC236}">
                <a16:creationId xmlns:a16="http://schemas.microsoft.com/office/drawing/2014/main" id="{459C1A03-7A49-4974-972D-1F0A758149AB}"/>
              </a:ext>
            </a:extLst>
          </p:cNvPr>
          <p:cNvSpPr/>
          <p:nvPr/>
        </p:nvSpPr>
        <p:spPr>
          <a:xfrm>
            <a:off x="3681167" y="3665225"/>
            <a:ext cx="1772239"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10">
            <a:extLst>
              <a:ext uri="{FF2B5EF4-FFF2-40B4-BE49-F238E27FC236}">
                <a16:creationId xmlns:a16="http://schemas.microsoft.com/office/drawing/2014/main" id="{F69C994D-2EB8-433A-A6EE-E88F9CAA4569}"/>
              </a:ext>
            </a:extLst>
          </p:cNvPr>
          <p:cNvSpPr txBox="1"/>
          <p:nvPr/>
        </p:nvSpPr>
        <p:spPr>
          <a:xfrm>
            <a:off x="3615179" y="3665225"/>
            <a:ext cx="1838227" cy="523220"/>
          </a:xfrm>
          <a:prstGeom prst="rect">
            <a:avLst/>
          </a:prstGeom>
          <a:solidFill>
            <a:srgbClr val="FFFF00"/>
          </a:solidFill>
        </p:spPr>
        <p:txBody>
          <a:bodyPr wrap="square" rtlCol="0">
            <a:spAutoFit/>
          </a:bodyPr>
          <a:lstStyle/>
          <a:p>
            <a:pPr algn="ctr"/>
            <a:r>
              <a:rPr lang="en-US" altLang="zh-CN" sz="2800" dirty="0"/>
              <a:t>macro</a:t>
            </a:r>
            <a:endParaRPr lang="en-US" sz="2800" dirty="0"/>
          </a:p>
        </p:txBody>
      </p:sp>
      <p:sp>
        <p:nvSpPr>
          <p:cNvPr id="12" name="矩形 11">
            <a:extLst>
              <a:ext uri="{FF2B5EF4-FFF2-40B4-BE49-F238E27FC236}">
                <a16:creationId xmlns:a16="http://schemas.microsoft.com/office/drawing/2014/main" id="{886D1270-F193-49C5-BC4C-77587B69B7FF}"/>
              </a:ext>
            </a:extLst>
          </p:cNvPr>
          <p:cNvSpPr/>
          <p:nvPr/>
        </p:nvSpPr>
        <p:spPr>
          <a:xfrm>
            <a:off x="3686663" y="5094389"/>
            <a:ext cx="1772239"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文本框 12">
            <a:extLst>
              <a:ext uri="{FF2B5EF4-FFF2-40B4-BE49-F238E27FC236}">
                <a16:creationId xmlns:a16="http://schemas.microsoft.com/office/drawing/2014/main" id="{B62D13E1-E1BA-446F-8778-80253503BB2B}"/>
              </a:ext>
            </a:extLst>
          </p:cNvPr>
          <p:cNvSpPr txBox="1"/>
          <p:nvPr/>
        </p:nvSpPr>
        <p:spPr>
          <a:xfrm>
            <a:off x="3620675" y="5094389"/>
            <a:ext cx="1838227" cy="523220"/>
          </a:xfrm>
          <a:prstGeom prst="rect">
            <a:avLst/>
          </a:prstGeom>
          <a:solidFill>
            <a:srgbClr val="FFFF00"/>
          </a:solidFill>
        </p:spPr>
        <p:txBody>
          <a:bodyPr wrap="square" rtlCol="0">
            <a:spAutoFit/>
          </a:bodyPr>
          <a:lstStyle/>
          <a:p>
            <a:pPr algn="ctr"/>
            <a:r>
              <a:rPr lang="en-US" sz="2800" dirty="0"/>
              <a:t>cosmos</a:t>
            </a:r>
          </a:p>
        </p:txBody>
      </p:sp>
      <p:sp>
        <p:nvSpPr>
          <p:cNvPr id="14" name="矩形 13">
            <a:extLst>
              <a:ext uri="{FF2B5EF4-FFF2-40B4-BE49-F238E27FC236}">
                <a16:creationId xmlns:a16="http://schemas.microsoft.com/office/drawing/2014/main" id="{8688C0D6-1A9F-44A9-ADA9-CE32EF51718F}"/>
              </a:ext>
            </a:extLst>
          </p:cNvPr>
          <p:cNvSpPr/>
          <p:nvPr/>
        </p:nvSpPr>
        <p:spPr>
          <a:xfrm>
            <a:off x="329931" y="1931998"/>
            <a:ext cx="1772239"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文本框 14">
            <a:extLst>
              <a:ext uri="{FF2B5EF4-FFF2-40B4-BE49-F238E27FC236}">
                <a16:creationId xmlns:a16="http://schemas.microsoft.com/office/drawing/2014/main" id="{F408B826-3DD8-4283-9B2F-4C3D1407200C}"/>
              </a:ext>
            </a:extLst>
          </p:cNvPr>
          <p:cNvSpPr txBox="1"/>
          <p:nvPr/>
        </p:nvSpPr>
        <p:spPr>
          <a:xfrm>
            <a:off x="263943" y="1931998"/>
            <a:ext cx="1838227" cy="523220"/>
          </a:xfrm>
          <a:prstGeom prst="rect">
            <a:avLst/>
          </a:prstGeom>
          <a:solidFill>
            <a:srgbClr val="FFFF00"/>
          </a:solidFill>
        </p:spPr>
        <p:txBody>
          <a:bodyPr wrap="square" rtlCol="0">
            <a:spAutoFit/>
          </a:bodyPr>
          <a:lstStyle/>
          <a:p>
            <a:pPr algn="ctr"/>
            <a:r>
              <a:rPr lang="en-US" altLang="zh-CN" sz="2800" dirty="0"/>
              <a:t>particle</a:t>
            </a:r>
            <a:endParaRPr lang="en-US" sz="2800" dirty="0"/>
          </a:p>
        </p:txBody>
      </p:sp>
      <p:sp>
        <p:nvSpPr>
          <p:cNvPr id="16" name="矩形 15">
            <a:extLst>
              <a:ext uri="{FF2B5EF4-FFF2-40B4-BE49-F238E27FC236}">
                <a16:creationId xmlns:a16="http://schemas.microsoft.com/office/drawing/2014/main" id="{8E3685E2-09A1-48D9-AA65-DCF9C8063C5E}"/>
              </a:ext>
            </a:extLst>
          </p:cNvPr>
          <p:cNvSpPr/>
          <p:nvPr/>
        </p:nvSpPr>
        <p:spPr>
          <a:xfrm>
            <a:off x="7032403" y="1931998"/>
            <a:ext cx="1772239"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文本框 16">
            <a:extLst>
              <a:ext uri="{FF2B5EF4-FFF2-40B4-BE49-F238E27FC236}">
                <a16:creationId xmlns:a16="http://schemas.microsoft.com/office/drawing/2014/main" id="{F1240D27-967E-4DE4-83EB-7746C424743F}"/>
              </a:ext>
            </a:extLst>
          </p:cNvPr>
          <p:cNvSpPr txBox="1"/>
          <p:nvPr/>
        </p:nvSpPr>
        <p:spPr>
          <a:xfrm>
            <a:off x="6966415" y="1931998"/>
            <a:ext cx="1838227" cy="523220"/>
          </a:xfrm>
          <a:prstGeom prst="rect">
            <a:avLst/>
          </a:prstGeom>
          <a:solidFill>
            <a:srgbClr val="FFFF00"/>
          </a:solidFill>
        </p:spPr>
        <p:txBody>
          <a:bodyPr wrap="square" rtlCol="0">
            <a:spAutoFit/>
          </a:bodyPr>
          <a:lstStyle/>
          <a:p>
            <a:pPr algn="ctr"/>
            <a:r>
              <a:rPr lang="en-US" altLang="zh-CN" sz="2800" dirty="0"/>
              <a:t>life</a:t>
            </a:r>
            <a:endParaRPr lang="en-US" sz="2800" dirty="0"/>
          </a:p>
        </p:txBody>
      </p:sp>
      <p:cxnSp>
        <p:nvCxnSpPr>
          <p:cNvPr id="18" name="直接箭头连接符 17">
            <a:extLst>
              <a:ext uri="{FF2B5EF4-FFF2-40B4-BE49-F238E27FC236}">
                <a16:creationId xmlns:a16="http://schemas.microsoft.com/office/drawing/2014/main" id="{ABF96737-3E60-4E5F-8BF2-333D1DCA848D}"/>
              </a:ext>
            </a:extLst>
          </p:cNvPr>
          <p:cNvCxnSpPr>
            <a:stCxn id="9" idx="2"/>
            <a:endCxn id="15" idx="0"/>
          </p:cNvCxnSpPr>
          <p:nvPr/>
        </p:nvCxnSpPr>
        <p:spPr>
          <a:xfrm flipH="1">
            <a:off x="1183057" y="1084885"/>
            <a:ext cx="3341809" cy="8471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A1E650CC-7641-4CFA-A11D-2851D9FE63A5}"/>
              </a:ext>
            </a:extLst>
          </p:cNvPr>
          <p:cNvCxnSpPr>
            <a:stCxn id="9" idx="2"/>
            <a:endCxn id="4" idx="0"/>
          </p:cNvCxnSpPr>
          <p:nvPr/>
        </p:nvCxnSpPr>
        <p:spPr>
          <a:xfrm flipH="1">
            <a:off x="3425066" y="1084885"/>
            <a:ext cx="1099800" cy="8528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5CE514C1-1791-4218-B2C2-D0A9D28502E2}"/>
              </a:ext>
            </a:extLst>
          </p:cNvPr>
          <p:cNvCxnSpPr>
            <a:stCxn id="9" idx="2"/>
            <a:endCxn id="7" idx="0"/>
          </p:cNvCxnSpPr>
          <p:nvPr/>
        </p:nvCxnSpPr>
        <p:spPr>
          <a:xfrm>
            <a:off x="4524866" y="1084885"/>
            <a:ext cx="1142208" cy="8528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B3405682-2B5C-46B3-93E2-F2DC77A51CD1}"/>
              </a:ext>
            </a:extLst>
          </p:cNvPr>
          <p:cNvSpPr/>
          <p:nvPr/>
        </p:nvSpPr>
        <p:spPr>
          <a:xfrm>
            <a:off x="7098391" y="3142005"/>
            <a:ext cx="1772239"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文本框 26">
            <a:extLst>
              <a:ext uri="{FF2B5EF4-FFF2-40B4-BE49-F238E27FC236}">
                <a16:creationId xmlns:a16="http://schemas.microsoft.com/office/drawing/2014/main" id="{CD73001D-AC06-4F0C-B837-F42EACD6501F}"/>
              </a:ext>
            </a:extLst>
          </p:cNvPr>
          <p:cNvSpPr txBox="1"/>
          <p:nvPr/>
        </p:nvSpPr>
        <p:spPr>
          <a:xfrm>
            <a:off x="7032403" y="3142005"/>
            <a:ext cx="1838227" cy="523220"/>
          </a:xfrm>
          <a:prstGeom prst="rect">
            <a:avLst/>
          </a:prstGeom>
          <a:solidFill>
            <a:srgbClr val="FFFF00"/>
          </a:solidFill>
        </p:spPr>
        <p:txBody>
          <a:bodyPr wrap="square" rtlCol="0">
            <a:spAutoFit/>
          </a:bodyPr>
          <a:lstStyle/>
          <a:p>
            <a:pPr algn="ctr"/>
            <a:r>
              <a:rPr lang="en-US" altLang="zh-CN" sz="2800" dirty="0"/>
              <a:t>evolution</a:t>
            </a:r>
            <a:endParaRPr lang="en-US" sz="2800" dirty="0"/>
          </a:p>
        </p:txBody>
      </p:sp>
      <p:cxnSp>
        <p:nvCxnSpPr>
          <p:cNvPr id="28" name="直接箭头连接符 27">
            <a:extLst>
              <a:ext uri="{FF2B5EF4-FFF2-40B4-BE49-F238E27FC236}">
                <a16:creationId xmlns:a16="http://schemas.microsoft.com/office/drawing/2014/main" id="{3E512561-F5A1-401A-8EF8-F1280970AED8}"/>
              </a:ext>
            </a:extLst>
          </p:cNvPr>
          <p:cNvCxnSpPr>
            <a:cxnSpLocks/>
            <a:stCxn id="9" idx="2"/>
            <a:endCxn id="17" idx="0"/>
          </p:cNvCxnSpPr>
          <p:nvPr/>
        </p:nvCxnSpPr>
        <p:spPr>
          <a:xfrm>
            <a:off x="4524866" y="1084885"/>
            <a:ext cx="3360663" cy="8471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箭头: 下 30">
            <a:extLst>
              <a:ext uri="{FF2B5EF4-FFF2-40B4-BE49-F238E27FC236}">
                <a16:creationId xmlns:a16="http://schemas.microsoft.com/office/drawing/2014/main" id="{BC2E1985-5A52-4477-B4C0-D50611FD0E99}"/>
              </a:ext>
            </a:extLst>
          </p:cNvPr>
          <p:cNvSpPr/>
          <p:nvPr/>
        </p:nvSpPr>
        <p:spPr>
          <a:xfrm flipH="1">
            <a:off x="4334751" y="1381014"/>
            <a:ext cx="403781" cy="2167655"/>
          </a:xfrm>
          <a:prstGeom prst="down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直接箭头连接符 32">
            <a:extLst>
              <a:ext uri="{FF2B5EF4-FFF2-40B4-BE49-F238E27FC236}">
                <a16:creationId xmlns:a16="http://schemas.microsoft.com/office/drawing/2014/main" id="{AB025065-C7C9-49C0-8BA4-8B95E8853A6E}"/>
              </a:ext>
            </a:extLst>
          </p:cNvPr>
          <p:cNvCxnSpPr>
            <a:stCxn id="11" idx="2"/>
            <a:endCxn id="13" idx="0"/>
          </p:cNvCxnSpPr>
          <p:nvPr/>
        </p:nvCxnSpPr>
        <p:spPr>
          <a:xfrm>
            <a:off x="4534293" y="4188445"/>
            <a:ext cx="5496" cy="9059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1110B36E-B31A-4FDD-BF45-D8BB38BC844F}"/>
              </a:ext>
            </a:extLst>
          </p:cNvPr>
          <p:cNvSpPr/>
          <p:nvPr/>
        </p:nvSpPr>
        <p:spPr>
          <a:xfrm>
            <a:off x="329931" y="3142005"/>
            <a:ext cx="1772239"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文本框 34">
            <a:extLst>
              <a:ext uri="{FF2B5EF4-FFF2-40B4-BE49-F238E27FC236}">
                <a16:creationId xmlns:a16="http://schemas.microsoft.com/office/drawing/2014/main" id="{1032C868-C7FA-48BC-8C62-D29B7435DF5C}"/>
              </a:ext>
            </a:extLst>
          </p:cNvPr>
          <p:cNvSpPr txBox="1"/>
          <p:nvPr/>
        </p:nvSpPr>
        <p:spPr>
          <a:xfrm>
            <a:off x="263943" y="3142005"/>
            <a:ext cx="1838227" cy="523220"/>
          </a:xfrm>
          <a:prstGeom prst="rect">
            <a:avLst/>
          </a:prstGeom>
          <a:solidFill>
            <a:srgbClr val="FFFF00"/>
          </a:solidFill>
        </p:spPr>
        <p:txBody>
          <a:bodyPr wrap="square" rtlCol="0">
            <a:spAutoFit/>
          </a:bodyPr>
          <a:lstStyle/>
          <a:p>
            <a:pPr algn="ctr"/>
            <a:r>
              <a:rPr lang="en-US" altLang="zh-CN" sz="2800" dirty="0"/>
              <a:t>CTRW </a:t>
            </a:r>
            <a:r>
              <a:rPr lang="en-US" altLang="zh-CN" sz="2800" dirty="0" err="1"/>
              <a:t>etc</a:t>
            </a:r>
            <a:endParaRPr lang="en-US" sz="2800" dirty="0"/>
          </a:p>
        </p:txBody>
      </p:sp>
      <p:cxnSp>
        <p:nvCxnSpPr>
          <p:cNvPr id="36" name="直接箭头连接符 35">
            <a:extLst>
              <a:ext uri="{FF2B5EF4-FFF2-40B4-BE49-F238E27FC236}">
                <a16:creationId xmlns:a16="http://schemas.microsoft.com/office/drawing/2014/main" id="{524132BF-2B12-4B3E-B12A-B0AE3E2B0D51}"/>
              </a:ext>
            </a:extLst>
          </p:cNvPr>
          <p:cNvCxnSpPr>
            <a:cxnSpLocks/>
            <a:endCxn id="35" idx="0"/>
          </p:cNvCxnSpPr>
          <p:nvPr/>
        </p:nvCxnSpPr>
        <p:spPr>
          <a:xfrm>
            <a:off x="1177560" y="2464841"/>
            <a:ext cx="5497" cy="6771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BFD5356D-4222-4BAD-A7C2-2F056D708066}"/>
              </a:ext>
            </a:extLst>
          </p:cNvPr>
          <p:cNvCxnSpPr>
            <a:cxnSpLocks/>
          </p:cNvCxnSpPr>
          <p:nvPr/>
        </p:nvCxnSpPr>
        <p:spPr>
          <a:xfrm>
            <a:off x="7918522" y="2455218"/>
            <a:ext cx="5497" cy="6771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4C6EADB1-50BC-46A7-90AD-D686ACABAE0C}"/>
              </a:ext>
            </a:extLst>
          </p:cNvPr>
          <p:cNvSpPr txBox="1"/>
          <p:nvPr/>
        </p:nvSpPr>
        <p:spPr>
          <a:xfrm>
            <a:off x="150316" y="5190756"/>
            <a:ext cx="3963572" cy="1569660"/>
          </a:xfrm>
          <a:prstGeom prst="rect">
            <a:avLst/>
          </a:prstGeom>
          <a:noFill/>
        </p:spPr>
        <p:txBody>
          <a:bodyPr wrap="square" rtlCol="0">
            <a:spAutoFit/>
          </a:bodyPr>
          <a:lstStyle/>
          <a:p>
            <a:r>
              <a:rPr lang="en-US" sz="3200" dirty="0">
                <a:solidFill>
                  <a:srgbClr val="FF0000"/>
                </a:solidFill>
              </a:rPr>
              <a:t>F.C. and H.T. are mathematical substrates</a:t>
            </a:r>
          </a:p>
        </p:txBody>
      </p:sp>
      <p:sp>
        <p:nvSpPr>
          <p:cNvPr id="32" name="文本框 38">
            <a:extLst>
              <a:ext uri="{FF2B5EF4-FFF2-40B4-BE49-F238E27FC236}">
                <a16:creationId xmlns:a16="http://schemas.microsoft.com/office/drawing/2014/main" id="{4C6EADB1-50BC-46A7-90AD-D686ACABAE0C}"/>
              </a:ext>
            </a:extLst>
          </p:cNvPr>
          <p:cNvSpPr txBox="1"/>
          <p:nvPr/>
        </p:nvSpPr>
        <p:spPr>
          <a:xfrm>
            <a:off x="5716845" y="5249034"/>
            <a:ext cx="3454402" cy="1569660"/>
          </a:xfrm>
          <a:prstGeom prst="rect">
            <a:avLst/>
          </a:prstGeom>
          <a:noFill/>
        </p:spPr>
        <p:txBody>
          <a:bodyPr wrap="square" rtlCol="0">
            <a:spAutoFit/>
          </a:bodyPr>
          <a:lstStyle/>
          <a:p>
            <a:r>
              <a:rPr lang="en-US" sz="3200" dirty="0">
                <a:solidFill>
                  <a:srgbClr val="FF0000"/>
                </a:solidFill>
              </a:rPr>
              <a:t>For both evolution (time) axis and scale axis axis</a:t>
            </a:r>
          </a:p>
        </p:txBody>
      </p:sp>
    </p:spTree>
    <p:extLst>
      <p:ext uri="{BB962C8B-B14F-4D97-AF65-F5344CB8AC3E}">
        <p14:creationId xmlns:p14="http://schemas.microsoft.com/office/powerpoint/2010/main" val="266806515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B25FF-7EAF-4A64-9C2F-2D7B3D497CEE}"/>
              </a:ext>
            </a:extLst>
          </p:cNvPr>
          <p:cNvSpPr>
            <a:spLocks noGrp="1"/>
          </p:cNvSpPr>
          <p:nvPr>
            <p:ph type="title"/>
          </p:nvPr>
        </p:nvSpPr>
        <p:spPr>
          <a:xfrm>
            <a:off x="611560" y="5157192"/>
            <a:ext cx="8261380" cy="994172"/>
          </a:xfrm>
        </p:spPr>
        <p:txBody>
          <a:bodyPr/>
          <a:lstStyle/>
          <a:p>
            <a:pPr algn="ctr"/>
            <a:r>
              <a:rPr lang="en-US" b="1" dirty="0">
                <a:latin typeface="Times New Roman" panose="02020603050405020304" pitchFamily="18" charset="0"/>
                <a:cs typeface="Times New Roman" panose="02020603050405020304" pitchFamily="18" charset="0"/>
              </a:rPr>
              <a:t>Wen Chen did not really leave us!</a:t>
            </a:r>
          </a:p>
        </p:txBody>
      </p:sp>
      <p:pic>
        <p:nvPicPr>
          <p:cNvPr id="1026" name="图片 5" descr="陈文">
            <a:extLst>
              <a:ext uri="{FF2B5EF4-FFF2-40B4-BE49-F238E27FC236}">
                <a16:creationId xmlns:a16="http://schemas.microsoft.com/office/drawing/2014/main" id="{962C8BFB-7318-49B9-94E9-F439EC0D7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2186" y="1052736"/>
            <a:ext cx="3000128" cy="387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16D9A7B8-E373-4EC6-89E4-015AE93A2AE8}"/>
              </a:ext>
            </a:extLst>
          </p:cNvPr>
          <p:cNvSpPr>
            <a:spLocks noGrp="1"/>
          </p:cNvSpPr>
          <p:nvPr>
            <p:ph type="dt" sz="half" idx="10"/>
          </p:nvPr>
        </p:nvSpPr>
        <p:spPr/>
        <p:txBody>
          <a:bodyPr/>
          <a:lstStyle/>
          <a:p>
            <a:pPr>
              <a:defRPr/>
            </a:pPr>
            <a:r>
              <a:rPr lang="en-US"/>
              <a:t>8/8/2019</a:t>
            </a:r>
          </a:p>
        </p:txBody>
      </p:sp>
      <p:sp>
        <p:nvSpPr>
          <p:cNvPr id="4" name="Footer Placeholder 3">
            <a:extLst>
              <a:ext uri="{FF2B5EF4-FFF2-40B4-BE49-F238E27FC236}">
                <a16:creationId xmlns:a16="http://schemas.microsoft.com/office/drawing/2014/main" id="{9B78E2F0-7C1A-4E53-9695-DEB7F7081F89}"/>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5" name="Slide Number Placeholder 4">
            <a:extLst>
              <a:ext uri="{FF2B5EF4-FFF2-40B4-BE49-F238E27FC236}">
                <a16:creationId xmlns:a16="http://schemas.microsoft.com/office/drawing/2014/main" id="{9E1BED3B-9406-4EEB-838C-2F796AE015AE}"/>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a:t>
            </a:fld>
            <a:r>
              <a:rPr lang="en-US"/>
              <a:t>/1024</a:t>
            </a:r>
          </a:p>
        </p:txBody>
      </p:sp>
    </p:spTree>
    <p:extLst>
      <p:ext uri="{BB962C8B-B14F-4D97-AF65-F5344CB8AC3E}">
        <p14:creationId xmlns:p14="http://schemas.microsoft.com/office/powerpoint/2010/main" val="270396585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F7C6E62-E309-4C52-A6DE-60D7BFD1AEC9}"/>
              </a:ext>
            </a:extLst>
          </p:cNvPr>
          <p:cNvSpPr txBox="1"/>
          <p:nvPr/>
        </p:nvSpPr>
        <p:spPr>
          <a:xfrm>
            <a:off x="35496" y="1233633"/>
            <a:ext cx="8985250" cy="4524315"/>
          </a:xfrm>
          <a:prstGeom prst="rect">
            <a:avLst/>
          </a:prstGeom>
          <a:noFill/>
        </p:spPr>
        <p:txBody>
          <a:bodyPr wrap="square" rtlCol="0">
            <a:spAutoFit/>
          </a:bodyPr>
          <a:lstStyle/>
          <a:p>
            <a:pPr marL="285750" indent="-285750" algn="just">
              <a:buFont typeface="Wingdings" panose="05000000000000000000" pitchFamily="2" charset="2"/>
              <a:buChar char="Ø"/>
            </a:pPr>
            <a:r>
              <a:rPr lang="en-US" b="1" dirty="0"/>
              <a:t>For all living matters, stochasticity contributes to the overall variations/variabilities and heavytailedness (HT) provides more variations/diversity for better chances in evolution (axis);</a:t>
            </a:r>
          </a:p>
          <a:p>
            <a:pPr marL="285750" indent="-285750" algn="just">
              <a:buFont typeface="Wingdings" panose="05000000000000000000" pitchFamily="2" charset="2"/>
              <a:buChar char="Ø"/>
            </a:pPr>
            <a:r>
              <a:rPr lang="en-US" b="1" dirty="0"/>
              <a:t> Intelligence is the consequence of the natural selection that (slowly) optimizes the foraging pattern towards HT, e.g., </a:t>
            </a:r>
            <a:r>
              <a:rPr lang="en-US" b="1" dirty="0" err="1">
                <a:solidFill>
                  <a:srgbClr val="FF0000"/>
                </a:solidFill>
              </a:rPr>
              <a:t>Lévy</a:t>
            </a:r>
            <a:r>
              <a:rPr lang="en-US" b="1" dirty="0">
                <a:solidFill>
                  <a:srgbClr val="FF0000"/>
                </a:solidFill>
              </a:rPr>
              <a:t> flight – an optimized randomness;</a:t>
            </a:r>
          </a:p>
          <a:p>
            <a:pPr marL="285750" indent="-285750" algn="just">
              <a:buFont typeface="Wingdings" panose="05000000000000000000" pitchFamily="2" charset="2"/>
              <a:buChar char="Ø"/>
            </a:pPr>
            <a:r>
              <a:rPr lang="en-US" b="1" dirty="0"/>
              <a:t>For the “new equation for AI”, HT must play a role so to  provide more options and freedom in the future;</a:t>
            </a:r>
          </a:p>
          <a:p>
            <a:pPr marL="285750" indent="-285750" algn="just">
              <a:buFont typeface="Wingdings" panose="05000000000000000000" pitchFamily="2" charset="2"/>
              <a:buChar char="Ø"/>
            </a:pPr>
            <a:r>
              <a:rPr lang="en-US" b="1" dirty="0"/>
              <a:t>The cosmos universe is fractal. Non-Gaussian or algebraic tail or HT, lies in and across all scales.</a:t>
            </a:r>
          </a:p>
        </p:txBody>
      </p:sp>
      <p:sp>
        <p:nvSpPr>
          <p:cNvPr id="4" name="文本框 3">
            <a:extLst>
              <a:ext uri="{FF2B5EF4-FFF2-40B4-BE49-F238E27FC236}">
                <a16:creationId xmlns:a16="http://schemas.microsoft.com/office/drawing/2014/main" id="{35CF5881-4BED-4991-BA8C-4B99B8410EC4}"/>
              </a:ext>
            </a:extLst>
          </p:cNvPr>
          <p:cNvSpPr txBox="1"/>
          <p:nvPr/>
        </p:nvSpPr>
        <p:spPr>
          <a:xfrm>
            <a:off x="107504" y="5949280"/>
            <a:ext cx="8799880" cy="707886"/>
          </a:xfrm>
          <a:prstGeom prst="rect">
            <a:avLst/>
          </a:prstGeom>
          <a:noFill/>
        </p:spPr>
        <p:txBody>
          <a:bodyPr wrap="square" rtlCol="0">
            <a:spAutoFit/>
          </a:bodyPr>
          <a:lstStyle/>
          <a:p>
            <a:pPr algn="ctr"/>
            <a:r>
              <a:rPr lang="en-US" sz="2000" dirty="0">
                <a:solidFill>
                  <a:srgbClr val="FF0000"/>
                </a:solidFill>
              </a:rPr>
              <a:t>From small particles to cosmos universe, from none-life to living matters, F.C. and H.T. are essential help for us to better understand them.</a:t>
            </a:r>
          </a:p>
        </p:txBody>
      </p:sp>
      <p:sp>
        <p:nvSpPr>
          <p:cNvPr id="6" name="文本框 5">
            <a:extLst>
              <a:ext uri="{FF2B5EF4-FFF2-40B4-BE49-F238E27FC236}">
                <a16:creationId xmlns:a16="http://schemas.microsoft.com/office/drawing/2014/main" id="{9892E43D-132E-4049-81C3-A94D781C44CE}"/>
              </a:ext>
            </a:extLst>
          </p:cNvPr>
          <p:cNvSpPr txBox="1"/>
          <p:nvPr/>
        </p:nvSpPr>
        <p:spPr>
          <a:xfrm>
            <a:off x="1115616" y="498283"/>
            <a:ext cx="7280910" cy="707886"/>
          </a:xfrm>
          <a:prstGeom prst="rect">
            <a:avLst/>
          </a:prstGeom>
          <a:noFill/>
        </p:spPr>
        <p:txBody>
          <a:bodyPr wrap="square" rtlCol="0">
            <a:spAutoFit/>
          </a:bodyPr>
          <a:lstStyle/>
          <a:p>
            <a:pPr algn="ctr"/>
            <a:r>
              <a:rPr lang="en-US" sz="4000" b="1" dirty="0">
                <a:solidFill>
                  <a:srgbClr val="FF0000"/>
                </a:solidFill>
              </a:rPr>
              <a:t>Key Take-home Messages</a:t>
            </a:r>
          </a:p>
        </p:txBody>
      </p:sp>
    </p:spTree>
    <p:extLst>
      <p:ext uri="{BB962C8B-B14F-4D97-AF65-F5344CB8AC3E}">
        <p14:creationId xmlns:p14="http://schemas.microsoft.com/office/powerpoint/2010/main" val="369418511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79388" y="1700808"/>
            <a:ext cx="8785225" cy="4321175"/>
          </a:xfrm>
        </p:spPr>
        <p:txBody>
          <a:bodyPr/>
          <a:lstStyle/>
          <a:p>
            <a:pPr>
              <a:spcAft>
                <a:spcPts val="2400"/>
              </a:spcAft>
              <a:buAutoNum type="arabicPeriod"/>
            </a:pPr>
            <a:r>
              <a:rPr lang="en-US" altLang="zh-CN" b="1" dirty="0"/>
              <a:t> Background</a:t>
            </a:r>
            <a:endParaRPr lang="en-US" b="1" dirty="0"/>
          </a:p>
          <a:p>
            <a:pPr>
              <a:spcAft>
                <a:spcPts val="2400"/>
              </a:spcAft>
              <a:buAutoNum type="arabicPeriod"/>
            </a:pPr>
            <a:r>
              <a:rPr lang="en-US" altLang="zh-CN" b="1" dirty="0">
                <a:solidFill>
                  <a:srgbClr val="FF0000"/>
                </a:solidFill>
              </a:rPr>
              <a:t> Optimal randomness in swarm-based search</a:t>
            </a:r>
            <a:endParaRPr lang="en-US" b="1" dirty="0">
              <a:solidFill>
                <a:srgbClr val="FF0000"/>
              </a:solidFill>
            </a:endParaRPr>
          </a:p>
          <a:p>
            <a:pPr>
              <a:spcAft>
                <a:spcPts val="2400"/>
              </a:spcAft>
              <a:buAutoNum type="arabicPeriod"/>
            </a:pPr>
            <a:r>
              <a:rPr lang="en-US" b="1" dirty="0"/>
              <a:t> H</a:t>
            </a:r>
            <a:r>
              <a:rPr lang="en-US" altLang="zh-CN" b="1" dirty="0"/>
              <a:t>eavytailedness and its connection to fractional calculus</a:t>
            </a:r>
            <a:endParaRPr lang="en-US" b="1" dirty="0"/>
          </a:p>
          <a:p>
            <a:pPr>
              <a:spcAft>
                <a:spcPts val="2400"/>
              </a:spcAft>
              <a:buAutoNum type="arabicPeriod"/>
            </a:pPr>
            <a:r>
              <a:rPr lang="en-US" b="1" dirty="0"/>
              <a:t>Conclusions &amp; future topics</a:t>
            </a:r>
          </a:p>
          <a:p>
            <a:pPr marL="0" indent="0">
              <a:buNone/>
            </a:pPr>
            <a:endParaRPr lang="en-US" b="1" dirty="0"/>
          </a:p>
        </p:txBody>
      </p:sp>
      <p:sp>
        <p:nvSpPr>
          <p:cNvPr id="4" name="Date Placeholder 3"/>
          <p:cNvSpPr>
            <a:spLocks noGrp="1"/>
          </p:cNvSpPr>
          <p:nvPr>
            <p:ph type="dt" sz="half" idx="10"/>
          </p:nvPr>
        </p:nvSpPr>
        <p:spPr/>
        <p:txBody>
          <a:bodyPr/>
          <a:lstStyle/>
          <a:p>
            <a:pPr>
              <a:defRPr/>
            </a:pPr>
            <a:r>
              <a:rPr lang="en-US"/>
              <a:t>8/8/2019</a:t>
            </a:r>
          </a:p>
        </p:txBody>
      </p:sp>
      <p:sp>
        <p:nvSpPr>
          <p:cNvPr id="5" name="Footer Placeholder 4"/>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Slide Number Placeholder 5"/>
          <p:cNvSpPr>
            <a:spLocks noGrp="1"/>
          </p:cNvSpPr>
          <p:nvPr>
            <p:ph type="sldNum" sz="quarter" idx="12"/>
          </p:nvPr>
        </p:nvSpPr>
        <p:spPr/>
        <p:txBody>
          <a:bodyPr/>
          <a:lstStyle/>
          <a:p>
            <a:pPr>
              <a:defRPr/>
            </a:pPr>
            <a:r>
              <a:rPr lang="en-US"/>
              <a:t>Slide-</a:t>
            </a:r>
            <a:fld id="{5364909A-3F3E-460A-BC82-B071F2D46A2C}" type="slidenum">
              <a:rPr lang="en-US" smtClean="0"/>
              <a:pPr>
                <a:defRPr/>
              </a:pPr>
              <a:t>21</a:t>
            </a:fld>
            <a:r>
              <a:rPr lang="en-US"/>
              <a:t>/1024</a:t>
            </a:r>
          </a:p>
        </p:txBody>
      </p:sp>
    </p:spTree>
    <p:extLst>
      <p:ext uri="{BB962C8B-B14F-4D97-AF65-F5344CB8AC3E}">
        <p14:creationId xmlns:p14="http://schemas.microsoft.com/office/powerpoint/2010/main" val="56270821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55280" y="1017606"/>
            <a:ext cx="8688977" cy="755210"/>
          </a:xfrm>
        </p:spPr>
        <p:txBody>
          <a:bodyPr/>
          <a:lstStyle/>
          <a:p>
            <a:pPr algn="l"/>
            <a:r>
              <a:rPr lang="en-US" sz="3200" b="1" dirty="0"/>
              <a:t>2. Optimal randomness in swarm-based search</a:t>
            </a:r>
            <a:br>
              <a:rPr lang="en-US" sz="3200" b="1" dirty="0"/>
            </a:br>
            <a:endParaRPr lang="en-US" b="1" dirty="0"/>
          </a:p>
        </p:txBody>
      </p:sp>
      <p:sp>
        <p:nvSpPr>
          <p:cNvPr id="3" name="内容占位符 2">
            <a:extLst>
              <a:ext uri="{FF2B5EF4-FFF2-40B4-BE49-F238E27FC236}">
                <a16:creationId xmlns:a16="http://schemas.microsoft.com/office/drawing/2014/main" id="{7131F4B4-92AC-4C2F-9588-8BE5025DE12D}"/>
              </a:ext>
            </a:extLst>
          </p:cNvPr>
          <p:cNvSpPr>
            <a:spLocks noGrp="1"/>
          </p:cNvSpPr>
          <p:nvPr>
            <p:ph idx="1"/>
          </p:nvPr>
        </p:nvSpPr>
        <p:spPr>
          <a:xfrm>
            <a:off x="239307" y="1700808"/>
            <a:ext cx="8749413" cy="4041891"/>
          </a:xfrm>
        </p:spPr>
        <p:txBody>
          <a:bodyPr/>
          <a:lstStyle/>
          <a:p>
            <a:pPr>
              <a:spcBef>
                <a:spcPct val="0"/>
              </a:spcBef>
              <a:spcAft>
                <a:spcPts val="1200"/>
              </a:spcAft>
            </a:pPr>
            <a:r>
              <a:rPr lang="en-US" altLang="zh-CN" sz="2800" kern="1200" dirty="0">
                <a:latin typeface="Tahoma" pitchFamily="34" charset="0"/>
              </a:rPr>
              <a:t>Exploration and exploitation are two important components in swarm-based search.</a:t>
            </a:r>
          </a:p>
          <a:p>
            <a:pPr>
              <a:spcBef>
                <a:spcPct val="0"/>
              </a:spcBef>
              <a:spcAft>
                <a:spcPts val="1200"/>
              </a:spcAft>
            </a:pPr>
            <a:r>
              <a:rPr lang="en-US" altLang="zh-CN" sz="2800" kern="1200" dirty="0">
                <a:latin typeface="Tahoma" pitchFamily="34" charset="0"/>
              </a:rPr>
              <a:t>“Exploring unknown actions to gain more information versus exploiting the information already collected.” (</a:t>
            </a:r>
            <a:r>
              <a:rPr lang="en-US" altLang="zh-CN" sz="2800" kern="1200" dirty="0" err="1">
                <a:latin typeface="Tahoma" pitchFamily="34" charset="0"/>
              </a:rPr>
              <a:t>Mohri</a:t>
            </a:r>
            <a:r>
              <a:rPr lang="en-US" altLang="zh-CN" sz="2800" kern="1200" dirty="0">
                <a:latin typeface="Tahoma" pitchFamily="34" charset="0"/>
              </a:rPr>
              <a:t> et al., 2014, p.8)</a:t>
            </a:r>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22</a:t>
            </a:fld>
            <a:r>
              <a:rPr lang="en-US"/>
              <a:t>/1024</a:t>
            </a:r>
          </a:p>
        </p:txBody>
      </p:sp>
    </p:spTree>
    <p:extLst>
      <p:ext uri="{BB962C8B-B14F-4D97-AF65-F5344CB8AC3E}">
        <p14:creationId xmlns:p14="http://schemas.microsoft.com/office/powerpoint/2010/main" val="174649556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55280" y="1052736"/>
            <a:ext cx="8688977" cy="755210"/>
          </a:xfrm>
        </p:spPr>
        <p:txBody>
          <a:bodyPr/>
          <a:lstStyle/>
          <a:p>
            <a:pPr algn="l"/>
            <a:r>
              <a:rPr lang="en-US" sz="3200" b="1" dirty="0"/>
              <a:t>2. Optimal randomness in swarm-based search</a:t>
            </a:r>
            <a:br>
              <a:rPr lang="en-US" sz="3200" b="1" dirty="0"/>
            </a:br>
            <a:endParaRPr lang="en-US" b="1" dirty="0"/>
          </a:p>
        </p:txBody>
      </p:sp>
      <p:sp>
        <p:nvSpPr>
          <p:cNvPr id="3" name="内容占位符 2">
            <a:extLst>
              <a:ext uri="{FF2B5EF4-FFF2-40B4-BE49-F238E27FC236}">
                <a16:creationId xmlns:a16="http://schemas.microsoft.com/office/drawing/2014/main" id="{7131F4B4-92AC-4C2F-9588-8BE5025DE12D}"/>
              </a:ext>
            </a:extLst>
          </p:cNvPr>
          <p:cNvSpPr>
            <a:spLocks noGrp="1"/>
          </p:cNvSpPr>
          <p:nvPr>
            <p:ph idx="1"/>
          </p:nvPr>
        </p:nvSpPr>
        <p:spPr>
          <a:xfrm>
            <a:off x="239308" y="1484784"/>
            <a:ext cx="8604950" cy="4939812"/>
          </a:xfrm>
        </p:spPr>
        <p:txBody>
          <a:bodyPr/>
          <a:lstStyle/>
          <a:p>
            <a:pPr>
              <a:spcBef>
                <a:spcPct val="0"/>
              </a:spcBef>
              <a:spcAft>
                <a:spcPts val="1200"/>
              </a:spcAft>
            </a:pPr>
            <a:r>
              <a:rPr lang="en-US" altLang="zh-CN" sz="2800" b="1" kern="1200" dirty="0">
                <a:solidFill>
                  <a:srgbClr val="FF0000"/>
                </a:solidFill>
                <a:latin typeface="Tahoma" pitchFamily="34" charset="0"/>
              </a:rPr>
              <a:t>Exploration is often achieved by randomization or random numbers in terms of some predefined probability distributions.</a:t>
            </a:r>
          </a:p>
          <a:p>
            <a:pPr>
              <a:spcBef>
                <a:spcPct val="0"/>
              </a:spcBef>
              <a:spcAft>
                <a:spcPts val="1200"/>
              </a:spcAft>
            </a:pPr>
            <a:r>
              <a:rPr lang="en-US" altLang="zh-CN" sz="2800" kern="1200" dirty="0">
                <a:latin typeface="Tahoma" pitchFamily="34" charset="0"/>
              </a:rPr>
              <a:t>Exploitation uses local information such as gradients to search local regions more intensively, and such intensification can enhance the rate of convergence.</a:t>
            </a:r>
          </a:p>
          <a:p>
            <a:pPr>
              <a:spcBef>
                <a:spcPct val="0"/>
              </a:spcBef>
              <a:spcAft>
                <a:spcPts val="1200"/>
              </a:spcAft>
            </a:pPr>
            <a:r>
              <a:rPr lang="en-US" altLang="zh-CN" sz="3600" b="1" kern="1200" dirty="0">
                <a:solidFill>
                  <a:srgbClr val="7030A0"/>
                </a:solidFill>
                <a:latin typeface="Tahoma" pitchFamily="34" charset="0"/>
              </a:rPr>
              <a:t>What is the optimal randomness?</a:t>
            </a:r>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23</a:t>
            </a:fld>
            <a:r>
              <a:rPr lang="en-US"/>
              <a:t>/1024</a:t>
            </a:r>
          </a:p>
        </p:txBody>
      </p:sp>
      <p:sp>
        <p:nvSpPr>
          <p:cNvPr id="7" name="Rectangle 9">
            <a:extLst>
              <a:ext uri="{FF2B5EF4-FFF2-40B4-BE49-F238E27FC236}">
                <a16:creationId xmlns:a16="http://schemas.microsoft.com/office/drawing/2014/main" id="{C7982E39-0064-4042-939A-114CC8BF3603}"/>
              </a:ext>
            </a:extLst>
          </p:cNvPr>
          <p:cNvSpPr/>
          <p:nvPr/>
        </p:nvSpPr>
        <p:spPr>
          <a:xfrm>
            <a:off x="182914" y="5733256"/>
            <a:ext cx="8925590" cy="646331"/>
          </a:xfrm>
          <a:prstGeom prst="rect">
            <a:avLst/>
          </a:prstGeom>
        </p:spPr>
        <p:txBody>
          <a:bodyPr wrap="square">
            <a:spAutoFit/>
          </a:bodyPr>
          <a:lstStyle/>
          <a:p>
            <a:r>
              <a:rPr lang="en-US" sz="1200" dirty="0"/>
              <a:t>[1] Blum C, </a:t>
            </a:r>
            <a:r>
              <a:rPr lang="en-US" sz="1200" dirty="0" err="1"/>
              <a:t>Roli</a:t>
            </a:r>
            <a:r>
              <a:rPr lang="en-US" sz="1200" dirty="0"/>
              <a:t> A. Metaheuristics in combinatorial optimization: Overview and conceptual comparison[J]. ACM computing surveys (CSUR), 2003, 35(3): 268-308.</a:t>
            </a:r>
          </a:p>
          <a:p>
            <a:r>
              <a:rPr lang="en-US" sz="1200" dirty="0"/>
              <a:t>[2] Yang X S, He X S. Mathematical foundations of nature-inspired algorithms[J]. 2019.</a:t>
            </a:r>
          </a:p>
        </p:txBody>
      </p:sp>
    </p:spTree>
    <p:extLst>
      <p:ext uri="{BB962C8B-B14F-4D97-AF65-F5344CB8AC3E}">
        <p14:creationId xmlns:p14="http://schemas.microsoft.com/office/powerpoint/2010/main" val="151591299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55280" y="1017606"/>
            <a:ext cx="8688977" cy="755210"/>
          </a:xfrm>
        </p:spPr>
        <p:txBody>
          <a:bodyPr/>
          <a:lstStyle/>
          <a:p>
            <a:pPr algn="l"/>
            <a:r>
              <a:rPr lang="en-US" sz="3200" b="1" dirty="0"/>
              <a:t>2. Optimal randomness in swarm-based search</a:t>
            </a:r>
            <a:br>
              <a:rPr lang="en-US" sz="3200" b="1" dirty="0"/>
            </a:br>
            <a:endParaRPr lang="en-US" b="1" dirty="0"/>
          </a:p>
        </p:txBody>
      </p:sp>
      <p:sp>
        <p:nvSpPr>
          <p:cNvPr id="3" name="内容占位符 2">
            <a:extLst>
              <a:ext uri="{FF2B5EF4-FFF2-40B4-BE49-F238E27FC236}">
                <a16:creationId xmlns:a16="http://schemas.microsoft.com/office/drawing/2014/main" id="{7131F4B4-92AC-4C2F-9588-8BE5025DE12D}"/>
              </a:ext>
            </a:extLst>
          </p:cNvPr>
          <p:cNvSpPr>
            <a:spLocks noGrp="1"/>
          </p:cNvSpPr>
          <p:nvPr>
            <p:ph idx="1"/>
          </p:nvPr>
        </p:nvSpPr>
        <p:spPr>
          <a:xfrm>
            <a:off x="275674" y="1610448"/>
            <a:ext cx="8437148" cy="4939812"/>
          </a:xfrm>
        </p:spPr>
        <p:txBody>
          <a:bodyPr/>
          <a:lstStyle/>
          <a:p>
            <a:pPr>
              <a:spcBef>
                <a:spcPct val="0"/>
              </a:spcBef>
              <a:spcAft>
                <a:spcPts val="1200"/>
              </a:spcAft>
            </a:pPr>
            <a:r>
              <a:rPr lang="en-US" altLang="zh-CN" b="1" kern="1200" dirty="0">
                <a:latin typeface="Times New Roman" panose="02020603050405020304" pitchFamily="18" charset="0"/>
                <a:cs typeface="Times New Roman" panose="02020603050405020304" pitchFamily="18" charset="0"/>
              </a:rPr>
              <a:t>A Lévy flight, named for French mathematician Paul Lévy, is a random walk in which the step-lengths have </a:t>
            </a:r>
            <a:r>
              <a:rPr lang="en-US" altLang="zh-CN" b="1" kern="1200" dirty="0">
                <a:solidFill>
                  <a:srgbClr val="FF0000"/>
                </a:solidFill>
                <a:latin typeface="Times New Roman" panose="02020603050405020304" pitchFamily="18" charset="0"/>
                <a:cs typeface="Times New Roman" panose="02020603050405020304" pitchFamily="18" charset="0"/>
              </a:rPr>
              <a:t>a probability distribution that is heavy-tailed.</a:t>
            </a:r>
            <a:r>
              <a:rPr lang="en-US" altLang="zh-CN" b="1" kern="1200" dirty="0">
                <a:latin typeface="Times New Roman" panose="02020603050405020304" pitchFamily="18" charset="0"/>
                <a:cs typeface="Times New Roman" panose="02020603050405020304" pitchFamily="18" charset="0"/>
              </a:rPr>
              <a:t> </a:t>
            </a:r>
            <a:endParaRPr lang="en-US" altLang="zh-CN" sz="4000" b="1" kern="1200" dirty="0">
              <a:latin typeface="Times New Roman" panose="02020603050405020304" pitchFamily="18" charset="0"/>
              <a:cs typeface="Times New Roman" panose="02020603050405020304" pitchFamily="18" charset="0"/>
            </a:endParaRPr>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24</a:t>
            </a:fld>
            <a:r>
              <a:rPr lang="en-US"/>
              <a:t>/1024</a:t>
            </a:r>
          </a:p>
        </p:txBody>
      </p:sp>
      <p:sp>
        <p:nvSpPr>
          <p:cNvPr id="7" name="Rectangle 9">
            <a:extLst>
              <a:ext uri="{FF2B5EF4-FFF2-40B4-BE49-F238E27FC236}">
                <a16:creationId xmlns:a16="http://schemas.microsoft.com/office/drawing/2014/main" id="{C7982E39-0064-4042-939A-114CC8BF3603}"/>
              </a:ext>
            </a:extLst>
          </p:cNvPr>
          <p:cNvSpPr/>
          <p:nvPr/>
        </p:nvSpPr>
        <p:spPr>
          <a:xfrm>
            <a:off x="182914" y="6109210"/>
            <a:ext cx="9036496" cy="461665"/>
          </a:xfrm>
          <a:prstGeom prst="rect">
            <a:avLst/>
          </a:prstGeom>
        </p:spPr>
        <p:txBody>
          <a:bodyPr wrap="square">
            <a:spAutoFit/>
          </a:bodyPr>
          <a:lstStyle/>
          <a:p>
            <a:r>
              <a:rPr lang="en-US" sz="1200" dirty="0"/>
              <a:t>[1] Blum C, </a:t>
            </a:r>
            <a:r>
              <a:rPr lang="en-US" sz="1200" dirty="0" err="1"/>
              <a:t>Roli</a:t>
            </a:r>
            <a:r>
              <a:rPr lang="en-US" sz="1200" dirty="0"/>
              <a:t> A. Metaheuristics in combinatorial optimization: Overview and conceptual comparison[J]. ACM computing surveys (CSUR), 2003, 35(3): 268-308.</a:t>
            </a:r>
          </a:p>
        </p:txBody>
      </p:sp>
    </p:spTree>
    <p:extLst>
      <p:ext uri="{BB962C8B-B14F-4D97-AF65-F5344CB8AC3E}">
        <p14:creationId xmlns:p14="http://schemas.microsoft.com/office/powerpoint/2010/main" val="51127834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Diomedea_exulans_in_flight_-_SE_Tasmania.jpg">
            <a:extLst>
              <a:ext uri="{FF2B5EF4-FFF2-40B4-BE49-F238E27FC236}">
                <a16:creationId xmlns:a16="http://schemas.microsoft.com/office/drawing/2014/main" id="{96B93A3D-CD17-49DF-B927-B790695D384F}"/>
              </a:ext>
            </a:extLst>
          </p:cNvPr>
          <p:cNvPicPr>
            <a:picLocks noChangeAspect="1"/>
          </p:cNvPicPr>
          <p:nvPr/>
        </p:nvPicPr>
        <p:blipFill>
          <a:blip r:embed="rId2" cstate="print"/>
          <a:stretch>
            <a:fillRect/>
          </a:stretch>
        </p:blipFill>
        <p:spPr>
          <a:xfrm>
            <a:off x="0" y="1142984"/>
            <a:ext cx="4572000" cy="4217680"/>
          </a:xfrm>
          <a:prstGeom prst="rect">
            <a:avLst/>
          </a:prstGeom>
        </p:spPr>
      </p:pic>
      <p:pic>
        <p:nvPicPr>
          <p:cNvPr id="4" name="Picture 6" descr="QQ截图20121125092149.jpg">
            <a:extLst>
              <a:ext uri="{FF2B5EF4-FFF2-40B4-BE49-F238E27FC236}">
                <a16:creationId xmlns:a16="http://schemas.microsoft.com/office/drawing/2014/main" id="{9A2927D4-721C-404A-81A7-2ABEF26E695B}"/>
              </a:ext>
            </a:extLst>
          </p:cNvPr>
          <p:cNvPicPr>
            <a:picLocks noChangeAspect="1"/>
          </p:cNvPicPr>
          <p:nvPr/>
        </p:nvPicPr>
        <p:blipFill>
          <a:blip r:embed="rId3" cstate="print"/>
          <a:stretch>
            <a:fillRect/>
          </a:stretch>
        </p:blipFill>
        <p:spPr>
          <a:xfrm>
            <a:off x="4714877" y="1142984"/>
            <a:ext cx="4214841" cy="4143404"/>
          </a:xfrm>
          <a:prstGeom prst="rect">
            <a:avLst/>
          </a:prstGeom>
        </p:spPr>
      </p:pic>
      <p:sp>
        <p:nvSpPr>
          <p:cNvPr id="6" name="TextBox 7">
            <a:extLst>
              <a:ext uri="{FF2B5EF4-FFF2-40B4-BE49-F238E27FC236}">
                <a16:creationId xmlns:a16="http://schemas.microsoft.com/office/drawing/2014/main" id="{EE51ECCB-2A93-4080-8BDE-9A36E594E9E1}"/>
              </a:ext>
            </a:extLst>
          </p:cNvPr>
          <p:cNvSpPr txBox="1"/>
          <p:nvPr/>
        </p:nvSpPr>
        <p:spPr>
          <a:xfrm>
            <a:off x="219603" y="5324788"/>
            <a:ext cx="3252750" cy="461665"/>
          </a:xfrm>
          <a:prstGeom prst="rect">
            <a:avLst/>
          </a:prstGeom>
          <a:noFill/>
        </p:spPr>
        <p:txBody>
          <a:bodyPr wrap="none" rtlCol="0">
            <a:spAutoFit/>
          </a:bodyPr>
          <a:lstStyle/>
          <a:p>
            <a:r>
              <a:rPr lang="en-US" altLang="zh-CN" dirty="0"/>
              <a:t>Wandering albatrosses</a:t>
            </a:r>
            <a:endParaRPr lang="zh-CN" altLang="en-US" dirty="0"/>
          </a:p>
        </p:txBody>
      </p:sp>
      <p:sp>
        <p:nvSpPr>
          <p:cNvPr id="7" name="TextBox 8">
            <a:extLst>
              <a:ext uri="{FF2B5EF4-FFF2-40B4-BE49-F238E27FC236}">
                <a16:creationId xmlns:a16="http://schemas.microsoft.com/office/drawing/2014/main" id="{C1477092-9D3A-452F-9394-98E9A605F214}"/>
              </a:ext>
            </a:extLst>
          </p:cNvPr>
          <p:cNvSpPr txBox="1"/>
          <p:nvPr/>
        </p:nvSpPr>
        <p:spPr>
          <a:xfrm>
            <a:off x="6073382" y="5165394"/>
            <a:ext cx="3157852" cy="461665"/>
          </a:xfrm>
          <a:prstGeom prst="rect">
            <a:avLst/>
          </a:prstGeom>
          <a:noFill/>
        </p:spPr>
        <p:txBody>
          <a:bodyPr wrap="none" rtlCol="0">
            <a:spAutoFit/>
          </a:bodyPr>
          <a:lstStyle/>
          <a:p>
            <a:r>
              <a:rPr lang="en-US" altLang="zh-CN" dirty="0"/>
              <a:t>flight search patterns</a:t>
            </a:r>
            <a:endParaRPr lang="zh-CN" altLang="en-US" dirty="0"/>
          </a:p>
        </p:txBody>
      </p:sp>
      <p:sp>
        <p:nvSpPr>
          <p:cNvPr id="8" name="TextBox 9">
            <a:extLst>
              <a:ext uri="{FF2B5EF4-FFF2-40B4-BE49-F238E27FC236}">
                <a16:creationId xmlns:a16="http://schemas.microsoft.com/office/drawing/2014/main" id="{29091ABF-8548-46CF-91AB-CF0680C99DF8}"/>
              </a:ext>
            </a:extLst>
          </p:cNvPr>
          <p:cNvSpPr txBox="1"/>
          <p:nvPr/>
        </p:nvSpPr>
        <p:spPr>
          <a:xfrm>
            <a:off x="2373039" y="5955729"/>
            <a:ext cx="5143341"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1800" dirty="0"/>
              <a:t>G.M. </a:t>
            </a:r>
            <a:r>
              <a:rPr lang="en-US" altLang="zh-CN" sz="1800" dirty="0" err="1"/>
              <a:t>Viswanathan</a:t>
            </a:r>
            <a:r>
              <a:rPr lang="en-US" altLang="zh-CN" sz="1800" dirty="0"/>
              <a:t>, et al. </a:t>
            </a:r>
            <a:r>
              <a:rPr lang="en-US" altLang="zh-CN" sz="1800" b="1" i="1" dirty="0">
                <a:solidFill>
                  <a:srgbClr val="FF0000"/>
                </a:solidFill>
              </a:rPr>
              <a:t>Nature</a:t>
            </a:r>
            <a:r>
              <a:rPr lang="en-US" altLang="zh-CN" sz="1800" dirty="0"/>
              <a:t> 381 (1996) 413–415.</a:t>
            </a:r>
            <a:endParaRPr lang="zh-CN" altLang="en-US" sz="1800" dirty="0" err="1"/>
          </a:p>
        </p:txBody>
      </p:sp>
      <p:sp>
        <p:nvSpPr>
          <p:cNvPr id="10" name="TextBox 9">
            <a:extLst>
              <a:ext uri="{FF2B5EF4-FFF2-40B4-BE49-F238E27FC236}">
                <a16:creationId xmlns:a16="http://schemas.microsoft.com/office/drawing/2014/main" id="{29091ABF-8548-46CF-91AB-CF0680C99DF8}"/>
              </a:ext>
            </a:extLst>
          </p:cNvPr>
          <p:cNvSpPr txBox="1"/>
          <p:nvPr/>
        </p:nvSpPr>
        <p:spPr>
          <a:xfrm>
            <a:off x="-1" y="46566"/>
            <a:ext cx="9144001"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3200" b="1" dirty="0">
                <a:solidFill>
                  <a:srgbClr val="FF0000"/>
                </a:solidFill>
              </a:rPr>
              <a:t>Lévy flight is </a:t>
            </a:r>
            <a:r>
              <a:rPr lang="en-US" altLang="zh-CN" sz="3200" b="1" dirty="0">
                <a:solidFill>
                  <a:schemeClr val="tx2"/>
                </a:solidFill>
              </a:rPr>
              <a:t>optimized randomness </a:t>
            </a:r>
            <a:r>
              <a:rPr lang="en-US" altLang="zh-CN" sz="3200" b="1" dirty="0">
                <a:solidFill>
                  <a:srgbClr val="FF0000"/>
                </a:solidFill>
              </a:rPr>
              <a:t>for albatross via millions of year evolution or </a:t>
            </a:r>
            <a:r>
              <a:rPr lang="en-US" altLang="zh-CN" sz="3200" b="1" dirty="0">
                <a:solidFill>
                  <a:schemeClr val="tx1"/>
                </a:solidFill>
              </a:rPr>
              <a:t>slow </a:t>
            </a:r>
            <a:r>
              <a:rPr lang="en-US" altLang="zh-CN" sz="3200" b="1" dirty="0">
                <a:solidFill>
                  <a:schemeClr val="tx2"/>
                </a:solidFill>
              </a:rPr>
              <a:t>optimization</a:t>
            </a:r>
            <a:r>
              <a:rPr lang="en-US" altLang="zh-CN" sz="3200" b="1" dirty="0">
                <a:solidFill>
                  <a:srgbClr val="FF0000"/>
                </a:solidFill>
              </a:rPr>
              <a:t> </a:t>
            </a:r>
            <a:endParaRPr lang="zh-CN" altLang="en-US" sz="3200" b="1" dirty="0" err="1">
              <a:solidFill>
                <a:srgbClr val="FF0000"/>
              </a:solidFill>
            </a:endParaRPr>
          </a:p>
        </p:txBody>
      </p:sp>
    </p:spTree>
    <p:extLst>
      <p:ext uri="{BB962C8B-B14F-4D97-AF65-F5344CB8AC3E}">
        <p14:creationId xmlns:p14="http://schemas.microsoft.com/office/powerpoint/2010/main" val="362693068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Diomedea_exulans_in_flight_-_SE_Tasmania.jpg">
            <a:extLst>
              <a:ext uri="{FF2B5EF4-FFF2-40B4-BE49-F238E27FC236}">
                <a16:creationId xmlns:a16="http://schemas.microsoft.com/office/drawing/2014/main" id="{96B93A3D-CD17-49DF-B927-B790695D384F}"/>
              </a:ext>
            </a:extLst>
          </p:cNvPr>
          <p:cNvPicPr>
            <a:picLocks noChangeAspect="1"/>
          </p:cNvPicPr>
          <p:nvPr/>
        </p:nvPicPr>
        <p:blipFill>
          <a:blip r:embed="rId2" cstate="print"/>
          <a:stretch>
            <a:fillRect/>
          </a:stretch>
        </p:blipFill>
        <p:spPr>
          <a:xfrm>
            <a:off x="0" y="1142984"/>
            <a:ext cx="4572000" cy="4217680"/>
          </a:xfrm>
          <a:prstGeom prst="rect">
            <a:avLst/>
          </a:prstGeom>
        </p:spPr>
      </p:pic>
      <p:pic>
        <p:nvPicPr>
          <p:cNvPr id="4" name="Picture 6" descr="QQ截图20121125092149.jpg">
            <a:extLst>
              <a:ext uri="{FF2B5EF4-FFF2-40B4-BE49-F238E27FC236}">
                <a16:creationId xmlns:a16="http://schemas.microsoft.com/office/drawing/2014/main" id="{9A2927D4-721C-404A-81A7-2ABEF26E695B}"/>
              </a:ext>
            </a:extLst>
          </p:cNvPr>
          <p:cNvPicPr>
            <a:picLocks noChangeAspect="1"/>
          </p:cNvPicPr>
          <p:nvPr/>
        </p:nvPicPr>
        <p:blipFill>
          <a:blip r:embed="rId3" cstate="print"/>
          <a:stretch>
            <a:fillRect/>
          </a:stretch>
        </p:blipFill>
        <p:spPr>
          <a:xfrm>
            <a:off x="4714877" y="1142984"/>
            <a:ext cx="4214841" cy="4143404"/>
          </a:xfrm>
          <a:prstGeom prst="rect">
            <a:avLst/>
          </a:prstGeom>
        </p:spPr>
      </p:pic>
      <p:sp>
        <p:nvSpPr>
          <p:cNvPr id="6" name="TextBox 7">
            <a:extLst>
              <a:ext uri="{FF2B5EF4-FFF2-40B4-BE49-F238E27FC236}">
                <a16:creationId xmlns:a16="http://schemas.microsoft.com/office/drawing/2014/main" id="{EE51ECCB-2A93-4080-8BDE-9A36E594E9E1}"/>
              </a:ext>
            </a:extLst>
          </p:cNvPr>
          <p:cNvSpPr txBox="1"/>
          <p:nvPr/>
        </p:nvSpPr>
        <p:spPr>
          <a:xfrm>
            <a:off x="219603" y="5324788"/>
            <a:ext cx="3252750" cy="461665"/>
          </a:xfrm>
          <a:prstGeom prst="rect">
            <a:avLst/>
          </a:prstGeom>
          <a:noFill/>
        </p:spPr>
        <p:txBody>
          <a:bodyPr wrap="none" rtlCol="0">
            <a:spAutoFit/>
          </a:bodyPr>
          <a:lstStyle/>
          <a:p>
            <a:r>
              <a:rPr lang="en-US" altLang="zh-CN" dirty="0"/>
              <a:t>Wandering albatrosses</a:t>
            </a:r>
            <a:endParaRPr lang="zh-CN" altLang="en-US" dirty="0"/>
          </a:p>
        </p:txBody>
      </p:sp>
      <p:sp>
        <p:nvSpPr>
          <p:cNvPr id="7" name="TextBox 8">
            <a:extLst>
              <a:ext uri="{FF2B5EF4-FFF2-40B4-BE49-F238E27FC236}">
                <a16:creationId xmlns:a16="http://schemas.microsoft.com/office/drawing/2014/main" id="{C1477092-9D3A-452F-9394-98E9A605F214}"/>
              </a:ext>
            </a:extLst>
          </p:cNvPr>
          <p:cNvSpPr txBox="1"/>
          <p:nvPr/>
        </p:nvSpPr>
        <p:spPr>
          <a:xfrm>
            <a:off x="6073382" y="5165394"/>
            <a:ext cx="3157852" cy="461665"/>
          </a:xfrm>
          <a:prstGeom prst="rect">
            <a:avLst/>
          </a:prstGeom>
          <a:noFill/>
        </p:spPr>
        <p:txBody>
          <a:bodyPr wrap="none" rtlCol="0">
            <a:spAutoFit/>
          </a:bodyPr>
          <a:lstStyle/>
          <a:p>
            <a:r>
              <a:rPr lang="en-US" altLang="zh-CN" dirty="0"/>
              <a:t>flight search patterns</a:t>
            </a:r>
            <a:endParaRPr lang="zh-CN" altLang="en-US" dirty="0"/>
          </a:p>
        </p:txBody>
      </p:sp>
      <p:sp>
        <p:nvSpPr>
          <p:cNvPr id="8" name="TextBox 9">
            <a:extLst>
              <a:ext uri="{FF2B5EF4-FFF2-40B4-BE49-F238E27FC236}">
                <a16:creationId xmlns:a16="http://schemas.microsoft.com/office/drawing/2014/main" id="{29091ABF-8548-46CF-91AB-CF0680C99DF8}"/>
              </a:ext>
            </a:extLst>
          </p:cNvPr>
          <p:cNvSpPr txBox="1"/>
          <p:nvPr/>
        </p:nvSpPr>
        <p:spPr>
          <a:xfrm>
            <a:off x="2373039" y="5955729"/>
            <a:ext cx="5143341"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1800" dirty="0"/>
              <a:t>G.M. </a:t>
            </a:r>
            <a:r>
              <a:rPr lang="en-US" altLang="zh-CN" sz="1800" dirty="0" err="1"/>
              <a:t>Viswanathan</a:t>
            </a:r>
            <a:r>
              <a:rPr lang="en-US" altLang="zh-CN" sz="1800" dirty="0"/>
              <a:t>, et al. </a:t>
            </a:r>
            <a:r>
              <a:rPr lang="en-US" altLang="zh-CN" sz="1800" b="1" i="1" dirty="0">
                <a:solidFill>
                  <a:srgbClr val="FF0000"/>
                </a:solidFill>
              </a:rPr>
              <a:t>Nature</a:t>
            </a:r>
            <a:r>
              <a:rPr lang="en-US" altLang="zh-CN" sz="1800" dirty="0"/>
              <a:t> 381 (1996) 413–415.</a:t>
            </a:r>
            <a:endParaRPr lang="zh-CN" altLang="en-US" sz="1800" dirty="0" err="1"/>
          </a:p>
        </p:txBody>
      </p:sp>
      <p:sp>
        <p:nvSpPr>
          <p:cNvPr id="9" name="TextBox 9">
            <a:extLst>
              <a:ext uri="{FF2B5EF4-FFF2-40B4-BE49-F238E27FC236}">
                <a16:creationId xmlns:a16="http://schemas.microsoft.com/office/drawing/2014/main" id="{29091ABF-8548-46CF-91AB-CF0680C99DF8}"/>
              </a:ext>
            </a:extLst>
          </p:cNvPr>
          <p:cNvSpPr txBox="1"/>
          <p:nvPr/>
        </p:nvSpPr>
        <p:spPr>
          <a:xfrm>
            <a:off x="0" y="4811452"/>
            <a:ext cx="4746079"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3200" b="1" dirty="0">
                <a:solidFill>
                  <a:srgbClr val="FF0000"/>
                </a:solidFill>
              </a:rPr>
              <a:t>Can it be more optimal?</a:t>
            </a:r>
            <a:endParaRPr lang="zh-CN" altLang="en-US" sz="3200" b="1" dirty="0" err="1">
              <a:solidFill>
                <a:srgbClr val="FF0000"/>
              </a:solidFill>
            </a:endParaRPr>
          </a:p>
        </p:txBody>
      </p:sp>
      <p:sp>
        <p:nvSpPr>
          <p:cNvPr id="10" name="TextBox 9">
            <a:extLst>
              <a:ext uri="{FF2B5EF4-FFF2-40B4-BE49-F238E27FC236}">
                <a16:creationId xmlns:a16="http://schemas.microsoft.com/office/drawing/2014/main" id="{29091ABF-8548-46CF-91AB-CF0680C99DF8}"/>
              </a:ext>
            </a:extLst>
          </p:cNvPr>
          <p:cNvSpPr txBox="1"/>
          <p:nvPr/>
        </p:nvSpPr>
        <p:spPr>
          <a:xfrm>
            <a:off x="-1" y="46566"/>
            <a:ext cx="9144001"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3200" b="1" dirty="0">
                <a:solidFill>
                  <a:srgbClr val="FF0000"/>
                </a:solidFill>
              </a:rPr>
              <a:t>Lévy flight is </a:t>
            </a:r>
            <a:r>
              <a:rPr lang="en-US" altLang="zh-CN" sz="3200" b="1" dirty="0">
                <a:solidFill>
                  <a:schemeClr val="tx2"/>
                </a:solidFill>
              </a:rPr>
              <a:t>optimized randomness </a:t>
            </a:r>
            <a:r>
              <a:rPr lang="en-US" altLang="zh-CN" sz="3200" b="1" dirty="0">
                <a:solidFill>
                  <a:srgbClr val="FF0000"/>
                </a:solidFill>
              </a:rPr>
              <a:t>for albatross via millions of year evolution or </a:t>
            </a:r>
            <a:r>
              <a:rPr lang="en-US" altLang="zh-CN" sz="3200" b="1" dirty="0">
                <a:solidFill>
                  <a:schemeClr val="tx1"/>
                </a:solidFill>
              </a:rPr>
              <a:t>slow </a:t>
            </a:r>
            <a:r>
              <a:rPr lang="en-US" altLang="zh-CN" sz="3200" b="1" dirty="0">
                <a:solidFill>
                  <a:schemeClr val="tx2"/>
                </a:solidFill>
              </a:rPr>
              <a:t>optimization</a:t>
            </a:r>
            <a:r>
              <a:rPr lang="en-US" altLang="zh-CN" sz="3200" b="1" dirty="0">
                <a:solidFill>
                  <a:srgbClr val="FF0000"/>
                </a:solidFill>
              </a:rPr>
              <a:t> </a:t>
            </a:r>
            <a:endParaRPr lang="zh-CN" altLang="en-US" sz="3200" b="1" dirty="0" err="1">
              <a:solidFill>
                <a:srgbClr val="FF0000"/>
              </a:solidFill>
            </a:endParaRPr>
          </a:p>
        </p:txBody>
      </p:sp>
    </p:spTree>
    <p:extLst>
      <p:ext uri="{BB962C8B-B14F-4D97-AF65-F5344CB8AC3E}">
        <p14:creationId xmlns:p14="http://schemas.microsoft.com/office/powerpoint/2010/main" val="269000625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55280" y="1017606"/>
            <a:ext cx="8688977" cy="755210"/>
          </a:xfrm>
        </p:spPr>
        <p:txBody>
          <a:bodyPr/>
          <a:lstStyle/>
          <a:p>
            <a:pPr algn="l"/>
            <a:r>
              <a:rPr lang="en-US" sz="3200" b="1" dirty="0"/>
              <a:t>2. Optimal randomness in swarm-based search</a:t>
            </a:r>
            <a:br>
              <a:rPr lang="en-US" sz="3200" b="1" dirty="0"/>
            </a:br>
            <a:endParaRPr lang="en-US" b="1" dirty="0"/>
          </a:p>
        </p:txBody>
      </p:sp>
      <p:sp>
        <p:nvSpPr>
          <p:cNvPr id="3" name="内容占位符 2">
            <a:extLst>
              <a:ext uri="{FF2B5EF4-FFF2-40B4-BE49-F238E27FC236}">
                <a16:creationId xmlns:a16="http://schemas.microsoft.com/office/drawing/2014/main" id="{7131F4B4-92AC-4C2F-9588-8BE5025DE12D}"/>
              </a:ext>
            </a:extLst>
          </p:cNvPr>
          <p:cNvSpPr>
            <a:spLocks noGrp="1"/>
          </p:cNvSpPr>
          <p:nvPr>
            <p:ph idx="1"/>
          </p:nvPr>
        </p:nvSpPr>
        <p:spPr>
          <a:xfrm>
            <a:off x="207643" y="1395211"/>
            <a:ext cx="8749412" cy="4939812"/>
          </a:xfrm>
        </p:spPr>
        <p:txBody>
          <a:bodyPr/>
          <a:lstStyle/>
          <a:p>
            <a:pPr marL="0" indent="0">
              <a:spcBef>
                <a:spcPct val="0"/>
              </a:spcBef>
              <a:spcAft>
                <a:spcPts val="1200"/>
              </a:spcAft>
              <a:buNone/>
            </a:pPr>
            <a:r>
              <a:rPr lang="en-US" altLang="zh-CN" sz="2800" b="1" kern="1200" dirty="0">
                <a:latin typeface="Times New Roman" panose="02020603050405020304" pitchFamily="18" charset="0"/>
                <a:cs typeface="Times New Roman" panose="02020603050405020304" pitchFamily="18" charset="0"/>
              </a:rPr>
              <a:t>Some literatures using Lévy flights:</a:t>
            </a:r>
          </a:p>
          <a:p>
            <a:pPr>
              <a:spcBef>
                <a:spcPct val="0"/>
              </a:spcBef>
              <a:spcAft>
                <a:spcPts val="600"/>
              </a:spcAft>
            </a:pPr>
            <a:r>
              <a:rPr lang="en-US" altLang="zh-CN" sz="2400" kern="1200" dirty="0">
                <a:latin typeface="Times New Roman" panose="02020603050405020304" pitchFamily="18" charset="0"/>
                <a:cs typeface="Times New Roman" panose="02020603050405020304" pitchFamily="18" charset="0"/>
              </a:rPr>
              <a:t>Ilya </a:t>
            </a:r>
            <a:r>
              <a:rPr lang="en-US" altLang="zh-CN" sz="2400" kern="1200" dirty="0" err="1">
                <a:latin typeface="Times New Roman" panose="02020603050405020304" pitchFamily="18" charset="0"/>
                <a:cs typeface="Times New Roman" panose="02020603050405020304" pitchFamily="18" charset="0"/>
              </a:rPr>
              <a:t>Pavlyukevich</a:t>
            </a:r>
            <a:r>
              <a:rPr lang="en-US" altLang="zh-CN" sz="2400" kern="1200" dirty="0">
                <a:latin typeface="Times New Roman" panose="02020603050405020304" pitchFamily="18" charset="0"/>
                <a:cs typeface="Times New Roman" panose="02020603050405020304" pitchFamily="18" charset="0"/>
              </a:rPr>
              <a:t> (2007) used </a:t>
            </a:r>
            <a:r>
              <a:rPr lang="en-US" altLang="zh-CN" sz="2400" b="1" kern="1200" dirty="0">
                <a:latin typeface="Times New Roman" panose="02020603050405020304" pitchFamily="18" charset="0"/>
                <a:cs typeface="Times New Roman" panose="02020603050405020304" pitchFamily="18" charset="0"/>
              </a:rPr>
              <a:t>Lévy flights </a:t>
            </a:r>
            <a:r>
              <a:rPr lang="en-US" altLang="zh-CN" sz="2400" kern="1200" dirty="0"/>
              <a:t>to solve a problem of non-convex stochastic optimization, due to big jumps of the Lévy flights process.</a:t>
            </a:r>
          </a:p>
          <a:p>
            <a:pPr>
              <a:spcBef>
                <a:spcPct val="0"/>
              </a:spcBef>
              <a:spcAft>
                <a:spcPts val="600"/>
              </a:spcAft>
            </a:pPr>
            <a:r>
              <a:rPr lang="en-US" sz="2400" dirty="0"/>
              <a:t>Toby J. Richer (2006) </a:t>
            </a:r>
            <a:r>
              <a:rPr lang="en-US" altLang="zh-CN" sz="2400" dirty="0"/>
              <a:t>presented t</a:t>
            </a:r>
            <a:r>
              <a:rPr lang="en-US" sz="2400" dirty="0"/>
              <a:t>he Lévy particle warm by incorporating the Lévy distribution into PSO.</a:t>
            </a:r>
          </a:p>
          <a:p>
            <a:pPr>
              <a:spcBef>
                <a:spcPct val="0"/>
              </a:spcBef>
              <a:spcAft>
                <a:spcPts val="600"/>
              </a:spcAft>
            </a:pPr>
            <a:r>
              <a:rPr lang="en-US" altLang="zh-CN" sz="2400" kern="1200" dirty="0">
                <a:latin typeface="Times New Roman" panose="02020603050405020304" pitchFamily="18" charset="0"/>
                <a:cs typeface="Times New Roman" panose="02020603050405020304" pitchFamily="18" charset="0"/>
              </a:rPr>
              <a:t>Xin-She Yang and </a:t>
            </a:r>
            <a:r>
              <a:rPr lang="en-US" altLang="zh-CN" sz="2400" kern="1200" dirty="0" err="1">
                <a:latin typeface="Times New Roman" panose="02020603050405020304" pitchFamily="18" charset="0"/>
                <a:cs typeface="Times New Roman" panose="02020603050405020304" pitchFamily="18" charset="0"/>
              </a:rPr>
              <a:t>Suash</a:t>
            </a:r>
            <a:r>
              <a:rPr lang="en-US" altLang="zh-CN" sz="2400" kern="1200" dirty="0">
                <a:latin typeface="Times New Roman" panose="02020603050405020304" pitchFamily="18" charset="0"/>
                <a:cs typeface="Times New Roman" panose="02020603050405020304" pitchFamily="18" charset="0"/>
              </a:rPr>
              <a:t> Deb (2009) proposed cuckoo search algorithm in combination of </a:t>
            </a:r>
            <a:r>
              <a:rPr lang="en-US" altLang="zh-CN" sz="2400" b="1" kern="1200" dirty="0">
                <a:latin typeface="Times New Roman" panose="02020603050405020304" pitchFamily="18" charset="0"/>
                <a:cs typeface="Times New Roman" panose="02020603050405020304" pitchFamily="18" charset="0"/>
              </a:rPr>
              <a:t>Lévy flights.</a:t>
            </a:r>
            <a:endParaRPr lang="en-US" altLang="zh-CN" sz="2400" kern="1200" dirty="0">
              <a:latin typeface="Times New Roman" panose="02020603050405020304" pitchFamily="18" charset="0"/>
              <a:cs typeface="Times New Roman" panose="02020603050405020304" pitchFamily="18" charset="0"/>
            </a:endParaRPr>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27</a:t>
            </a:fld>
            <a:r>
              <a:rPr lang="en-US"/>
              <a:t>/1024</a:t>
            </a:r>
          </a:p>
        </p:txBody>
      </p:sp>
      <p:sp>
        <p:nvSpPr>
          <p:cNvPr id="7" name="Rectangle 9">
            <a:extLst>
              <a:ext uri="{FF2B5EF4-FFF2-40B4-BE49-F238E27FC236}">
                <a16:creationId xmlns:a16="http://schemas.microsoft.com/office/drawing/2014/main" id="{C7982E39-0064-4042-939A-114CC8BF3603}"/>
              </a:ext>
            </a:extLst>
          </p:cNvPr>
          <p:cNvSpPr/>
          <p:nvPr/>
        </p:nvSpPr>
        <p:spPr>
          <a:xfrm>
            <a:off x="207643" y="5134694"/>
            <a:ext cx="8797188" cy="1200329"/>
          </a:xfrm>
          <a:prstGeom prst="rect">
            <a:avLst/>
          </a:prstGeom>
        </p:spPr>
        <p:txBody>
          <a:bodyPr wrap="square">
            <a:spAutoFit/>
          </a:bodyPr>
          <a:lstStyle/>
          <a:p>
            <a:r>
              <a:rPr lang="en-US" sz="1200" dirty="0"/>
              <a:t>[1] </a:t>
            </a:r>
            <a:r>
              <a:rPr lang="en-US" sz="1200" dirty="0" err="1"/>
              <a:t>Pavlyukevich</a:t>
            </a:r>
            <a:r>
              <a:rPr lang="en-US" sz="1200" dirty="0"/>
              <a:t> I. Lévy flights, non-local search and simulated annealing[J]. Journal of Computational Physics, 2007, 226(2): 1830-1844.</a:t>
            </a:r>
          </a:p>
          <a:p>
            <a:r>
              <a:rPr lang="en-US" sz="1200" dirty="0"/>
              <a:t>[2] Richer T J, Blackwell T M. The Lévy particle swarm[C]//2006 IEEE International Conference on Evolutionary Computation. IEEE, 2006: 808-815.</a:t>
            </a:r>
          </a:p>
          <a:p>
            <a:r>
              <a:rPr lang="en-US" sz="1200" dirty="0"/>
              <a:t>[3] Yang X S, Deb S. Cuckoo search via Lévy flights[C]//2009 World Congress on Nature &amp; Biologically Inspired Computing (</a:t>
            </a:r>
            <a:r>
              <a:rPr lang="en-US" sz="1200" dirty="0" err="1"/>
              <a:t>NaBIC</a:t>
            </a:r>
            <a:r>
              <a:rPr lang="en-US" sz="1200" dirty="0"/>
              <a:t>). IEEE, 2009: 210-214.</a:t>
            </a:r>
          </a:p>
        </p:txBody>
      </p:sp>
    </p:spTree>
    <p:extLst>
      <p:ext uri="{BB962C8B-B14F-4D97-AF65-F5344CB8AC3E}">
        <p14:creationId xmlns:p14="http://schemas.microsoft.com/office/powerpoint/2010/main" val="91758155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79512" y="620688"/>
            <a:ext cx="4392488" cy="755210"/>
          </a:xfrm>
        </p:spPr>
        <p:txBody>
          <a:bodyPr/>
          <a:lstStyle/>
          <a:p>
            <a:pPr algn="l"/>
            <a:r>
              <a:rPr lang="en-US" sz="3200" b="1" dirty="0"/>
              <a:t>2.1 C</a:t>
            </a:r>
            <a:r>
              <a:rPr lang="en-US" altLang="zh-CN" sz="3200" b="1" dirty="0"/>
              <a:t>uckoo search</a:t>
            </a:r>
            <a:endParaRPr lang="en-US" b="1" dirty="0"/>
          </a:p>
        </p:txBody>
      </p:sp>
      <p:sp>
        <p:nvSpPr>
          <p:cNvPr id="3" name="内容占位符 2">
            <a:extLst>
              <a:ext uri="{FF2B5EF4-FFF2-40B4-BE49-F238E27FC236}">
                <a16:creationId xmlns:a16="http://schemas.microsoft.com/office/drawing/2014/main" id="{7131F4B4-92AC-4C2F-9588-8BE5025DE12D}"/>
              </a:ext>
            </a:extLst>
          </p:cNvPr>
          <p:cNvSpPr>
            <a:spLocks noGrp="1"/>
          </p:cNvSpPr>
          <p:nvPr>
            <p:ph idx="1"/>
          </p:nvPr>
        </p:nvSpPr>
        <p:spPr>
          <a:xfrm>
            <a:off x="179512" y="1448029"/>
            <a:ext cx="8808985" cy="4429243"/>
          </a:xfrm>
        </p:spPr>
        <p:txBody>
          <a:bodyPr/>
          <a:lstStyle/>
          <a:p>
            <a:pPr>
              <a:spcBef>
                <a:spcPct val="0"/>
              </a:spcBef>
              <a:spcAft>
                <a:spcPts val="1200"/>
              </a:spcAft>
            </a:pPr>
            <a:r>
              <a:rPr lang="en-US" altLang="zh-CN" sz="2800" kern="1200" dirty="0"/>
              <a:t>Cuckoo search (CS) is one of the swarm-based algorithms inspired by nature, created by Xin-She Yang and </a:t>
            </a:r>
            <a:r>
              <a:rPr lang="en-US" altLang="zh-CN" sz="2800" kern="1200" dirty="0" err="1"/>
              <a:t>Suash</a:t>
            </a:r>
            <a:r>
              <a:rPr lang="en-US" altLang="zh-CN" sz="2800" kern="1200" dirty="0"/>
              <a:t> Deb in 2009.</a:t>
            </a:r>
          </a:p>
          <a:p>
            <a:pPr>
              <a:spcBef>
                <a:spcPct val="0"/>
              </a:spcBef>
              <a:spcAft>
                <a:spcPts val="1200"/>
              </a:spcAft>
            </a:pPr>
            <a:r>
              <a:rPr lang="en-US" altLang="zh-CN" sz="2800" kern="1200" dirty="0"/>
              <a:t>CS is inspired by the intriguing brood parasitism behaviors of some species of cuckoos. This algorithm is enhanced by </a:t>
            </a:r>
            <a:r>
              <a:rPr lang="en-US" altLang="zh-CN" sz="2800" b="1" kern="1200" dirty="0"/>
              <a:t>Lévy flights </a:t>
            </a:r>
            <a:r>
              <a:rPr lang="en-US" altLang="zh-CN" sz="2800" kern="1200" dirty="0"/>
              <a:t>instead of simple isotropic random walks.</a:t>
            </a:r>
          </a:p>
          <a:p>
            <a:pPr>
              <a:spcBef>
                <a:spcPct val="0"/>
              </a:spcBef>
            </a:pPr>
            <a:endParaRPr lang="en-US" altLang="zh-CN" sz="2800" kern="1200" dirty="0">
              <a:latin typeface="Tahoma" pitchFamily="34" charset="0"/>
            </a:endParaRPr>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28</a:t>
            </a:fld>
            <a:r>
              <a:rPr lang="en-US"/>
              <a:t>/1024</a:t>
            </a:r>
          </a:p>
        </p:txBody>
      </p:sp>
      <p:sp>
        <p:nvSpPr>
          <p:cNvPr id="13" name="Rectangle 9">
            <a:extLst>
              <a:ext uri="{FF2B5EF4-FFF2-40B4-BE49-F238E27FC236}">
                <a16:creationId xmlns:a16="http://schemas.microsoft.com/office/drawing/2014/main" id="{586CC35E-A05B-4003-8158-5B18098542A0}"/>
              </a:ext>
            </a:extLst>
          </p:cNvPr>
          <p:cNvSpPr/>
          <p:nvPr/>
        </p:nvSpPr>
        <p:spPr>
          <a:xfrm>
            <a:off x="227511" y="5725705"/>
            <a:ext cx="8688977" cy="461665"/>
          </a:xfrm>
          <a:prstGeom prst="rect">
            <a:avLst/>
          </a:prstGeom>
        </p:spPr>
        <p:txBody>
          <a:bodyPr wrap="square">
            <a:spAutoFit/>
          </a:bodyPr>
          <a:lstStyle/>
          <a:p>
            <a:r>
              <a:rPr lang="en-US" sz="1200" dirty="0"/>
              <a:t>[1] Yang X S, Deb S. Cuckoo search via Lévy flights[C]//2009 World Congress on Nature &amp; Biologically Inspired Computing (</a:t>
            </a:r>
            <a:r>
              <a:rPr lang="en-US" sz="1200" dirty="0" err="1"/>
              <a:t>NaBIC</a:t>
            </a:r>
            <a:r>
              <a:rPr lang="en-US" sz="1200" dirty="0"/>
              <a:t>). IEEE, 2009: 210-214.</a:t>
            </a:r>
          </a:p>
        </p:txBody>
      </p:sp>
    </p:spTree>
    <p:extLst>
      <p:ext uri="{BB962C8B-B14F-4D97-AF65-F5344CB8AC3E}">
        <p14:creationId xmlns:p14="http://schemas.microsoft.com/office/powerpoint/2010/main" val="365212758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79512" y="620688"/>
            <a:ext cx="4392488" cy="755210"/>
          </a:xfrm>
        </p:spPr>
        <p:txBody>
          <a:bodyPr/>
          <a:lstStyle/>
          <a:p>
            <a:pPr algn="l"/>
            <a:r>
              <a:rPr lang="en-US" sz="3200" b="1" dirty="0"/>
              <a:t>2.1 C</a:t>
            </a:r>
            <a:r>
              <a:rPr lang="en-US" altLang="zh-CN" sz="3200" b="1" dirty="0"/>
              <a:t>uckoo search</a:t>
            </a:r>
            <a:endParaRPr lang="en-US" b="1"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7131F4B4-92AC-4C2F-9588-8BE5025DE12D}"/>
                  </a:ext>
                </a:extLst>
              </p:cNvPr>
              <p:cNvSpPr>
                <a:spLocks noGrp="1"/>
              </p:cNvSpPr>
              <p:nvPr>
                <p:ph idx="1"/>
              </p:nvPr>
            </p:nvSpPr>
            <p:spPr>
              <a:xfrm>
                <a:off x="179512" y="1448029"/>
                <a:ext cx="8808985" cy="4429243"/>
              </a:xfrm>
            </p:spPr>
            <p:txBody>
              <a:bodyPr/>
              <a:lstStyle/>
              <a:p>
                <a:pPr marL="0" indent="0">
                  <a:spcBef>
                    <a:spcPct val="0"/>
                  </a:spcBef>
                  <a:spcAft>
                    <a:spcPts val="1200"/>
                  </a:spcAft>
                  <a:buNone/>
                </a:pPr>
                <a:r>
                  <a:rPr lang="en-US" altLang="zh-CN" sz="2800" kern="1200" dirty="0"/>
                  <a:t>For simplicity in describing the standard CS, there are three idealized rules as follows</a:t>
                </a:r>
              </a:p>
              <a:p>
                <a:pPr marL="514350" indent="-514350">
                  <a:spcBef>
                    <a:spcPct val="0"/>
                  </a:spcBef>
                  <a:spcAft>
                    <a:spcPts val="1200"/>
                  </a:spcAft>
                  <a:buFont typeface="+mj-lt"/>
                  <a:buAutoNum type="arabicParenR"/>
                </a:pPr>
                <a:r>
                  <a:rPr lang="en-US" altLang="zh-CN" sz="2800" kern="1200" dirty="0"/>
                  <a:t>Only one egg is laid by each cuckoo bird at a time, and dumped in a randomly chosen nest;</a:t>
                </a:r>
              </a:p>
              <a:p>
                <a:pPr marL="514350" indent="-514350">
                  <a:spcBef>
                    <a:spcPct val="0"/>
                  </a:spcBef>
                  <a:spcAft>
                    <a:spcPts val="1200"/>
                  </a:spcAft>
                  <a:buFont typeface="+mj-lt"/>
                  <a:buAutoNum type="arabicParenR"/>
                </a:pPr>
                <a:r>
                  <a:rPr lang="en-US" altLang="zh-CN" sz="2800" kern="1200" dirty="0"/>
                  <a:t>The next generations of cuckoos search for new solutions using the best nests with high-quality;</a:t>
                </a:r>
              </a:p>
              <a:p>
                <a:pPr marL="514350" indent="-514350">
                  <a:spcBef>
                    <a:spcPct val="0"/>
                  </a:spcBef>
                  <a:spcAft>
                    <a:spcPts val="1200"/>
                  </a:spcAft>
                  <a:buFont typeface="+mj-lt"/>
                  <a:buAutoNum type="arabicParenR"/>
                </a:pPr>
                <a:r>
                  <a:rPr lang="en-US" altLang="zh-CN" sz="2800" kern="1200" dirty="0"/>
                  <a:t>The number of available host nests is fixed, and the egg laid by a cuckoo is discovered by the host bird with a probability Pa</a:t>
                </a:r>
                <a14:m>
                  <m:oMath xmlns:m="http://schemas.openxmlformats.org/officeDocument/2006/math">
                    <m:r>
                      <a:rPr lang="en-US" altLang="zh-CN" sz="2800" i="1" kern="1200" smtClean="0">
                        <a:latin typeface="Cambria Math" panose="02040503050406030204" pitchFamily="18" charset="0"/>
                        <a:ea typeface="Cambria Math" panose="02040503050406030204" pitchFamily="18" charset="0"/>
                      </a:rPr>
                      <m:t>∈</m:t>
                    </m:r>
                  </m:oMath>
                </a14:m>
                <a:r>
                  <a:rPr lang="en-US" altLang="zh-CN" sz="2800" kern="1200" dirty="0"/>
                  <a:t>[0,1].</a:t>
                </a:r>
              </a:p>
            </p:txBody>
          </p:sp>
        </mc:Choice>
        <mc:Fallback xmlns="">
          <p:sp>
            <p:nvSpPr>
              <p:cNvPr id="3" name="内容占位符 2">
                <a:extLst>
                  <a:ext uri="{FF2B5EF4-FFF2-40B4-BE49-F238E27FC236}">
                    <a16:creationId xmlns:a16="http://schemas.microsoft.com/office/drawing/2014/main" id="{7131F4B4-92AC-4C2F-9588-8BE5025DE12D}"/>
                  </a:ext>
                </a:extLst>
              </p:cNvPr>
              <p:cNvSpPr>
                <a:spLocks noGrp="1" noRot="1" noChangeAspect="1" noMove="1" noResize="1" noEditPoints="1" noAdjustHandles="1" noChangeArrowheads="1" noChangeShapeType="1" noTextEdit="1"/>
              </p:cNvSpPr>
              <p:nvPr>
                <p:ph idx="1"/>
              </p:nvPr>
            </p:nvSpPr>
            <p:spPr>
              <a:xfrm>
                <a:off x="179512" y="1448029"/>
                <a:ext cx="8808985" cy="4429243"/>
              </a:xfrm>
              <a:blipFill>
                <a:blip r:embed="rId2"/>
                <a:stretch>
                  <a:fillRect l="-1384" t="-1515" r="-830" b="-3030"/>
                </a:stretch>
              </a:blipFill>
            </p:spPr>
            <p:txBody>
              <a:bodyPr/>
              <a:lstStyle/>
              <a:p>
                <a:r>
                  <a:rPr lang="en-US">
                    <a:noFill/>
                  </a:rPr>
                  <a:t> </a:t>
                </a:r>
              </a:p>
            </p:txBody>
          </p:sp>
        </mc:Fallback>
      </mc:AlternateContent>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29</a:t>
            </a:fld>
            <a:r>
              <a:rPr lang="en-US"/>
              <a:t>/1024</a:t>
            </a:r>
          </a:p>
        </p:txBody>
      </p:sp>
      <p:sp>
        <p:nvSpPr>
          <p:cNvPr id="13" name="Rectangle 9">
            <a:extLst>
              <a:ext uri="{FF2B5EF4-FFF2-40B4-BE49-F238E27FC236}">
                <a16:creationId xmlns:a16="http://schemas.microsoft.com/office/drawing/2014/main" id="{586CC35E-A05B-4003-8158-5B18098542A0}"/>
              </a:ext>
            </a:extLst>
          </p:cNvPr>
          <p:cNvSpPr/>
          <p:nvPr/>
        </p:nvSpPr>
        <p:spPr>
          <a:xfrm>
            <a:off x="227511" y="5948709"/>
            <a:ext cx="8688977" cy="461665"/>
          </a:xfrm>
          <a:prstGeom prst="rect">
            <a:avLst/>
          </a:prstGeom>
        </p:spPr>
        <p:txBody>
          <a:bodyPr wrap="square">
            <a:spAutoFit/>
          </a:bodyPr>
          <a:lstStyle/>
          <a:p>
            <a:r>
              <a:rPr lang="en-US" sz="1200" dirty="0"/>
              <a:t>[1] Yang X S, Deb S. Cuckoo search via Lévy flights[C]//2009 World Congress on Nature &amp; Biologically Inspired Computing (</a:t>
            </a:r>
            <a:r>
              <a:rPr lang="en-US" sz="1200" dirty="0" err="1"/>
              <a:t>NaBIC</a:t>
            </a:r>
            <a:r>
              <a:rPr lang="en-US" sz="1200" dirty="0"/>
              <a:t>). IEEE, 2009: 210-214.</a:t>
            </a:r>
          </a:p>
        </p:txBody>
      </p:sp>
    </p:spTree>
    <p:extLst>
      <p:ext uri="{BB962C8B-B14F-4D97-AF65-F5344CB8AC3E}">
        <p14:creationId xmlns:p14="http://schemas.microsoft.com/office/powerpoint/2010/main" val="286549209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EA547-A42D-4814-A2F5-1D6B5DF0BD9C}"/>
              </a:ext>
            </a:extLst>
          </p:cNvPr>
          <p:cNvSpPr>
            <a:spLocks noGrp="1"/>
          </p:cNvSpPr>
          <p:nvPr>
            <p:ph type="title"/>
          </p:nvPr>
        </p:nvSpPr>
        <p:spPr/>
        <p:txBody>
          <a:bodyPr/>
          <a:lstStyle/>
          <a:p>
            <a:r>
              <a:rPr lang="en-US" dirty="0"/>
              <a:t>Thanks go to</a:t>
            </a:r>
          </a:p>
        </p:txBody>
      </p:sp>
      <p:sp>
        <p:nvSpPr>
          <p:cNvPr id="3" name="Content Placeholder 2">
            <a:extLst>
              <a:ext uri="{FF2B5EF4-FFF2-40B4-BE49-F238E27FC236}">
                <a16:creationId xmlns:a16="http://schemas.microsoft.com/office/drawing/2014/main" id="{A9413317-B82E-48A3-BF84-7B224366DD91}"/>
              </a:ext>
            </a:extLst>
          </p:cNvPr>
          <p:cNvSpPr>
            <a:spLocks noGrp="1"/>
          </p:cNvSpPr>
          <p:nvPr>
            <p:ph idx="1"/>
          </p:nvPr>
        </p:nvSpPr>
        <p:spPr/>
        <p:txBody>
          <a:bodyPr/>
          <a:lstStyle/>
          <a:p>
            <a:r>
              <a:rPr lang="en-US" dirty="0"/>
              <a:t>Hongguang Sun for organizing this event</a:t>
            </a:r>
          </a:p>
          <a:p>
            <a:endParaRPr lang="en-US" dirty="0"/>
          </a:p>
          <a:p>
            <a:r>
              <a:rPr lang="en-US" dirty="0"/>
              <a:t>You all for coming!</a:t>
            </a:r>
          </a:p>
        </p:txBody>
      </p:sp>
      <p:sp>
        <p:nvSpPr>
          <p:cNvPr id="4" name="Date Placeholder 3">
            <a:extLst>
              <a:ext uri="{FF2B5EF4-FFF2-40B4-BE49-F238E27FC236}">
                <a16:creationId xmlns:a16="http://schemas.microsoft.com/office/drawing/2014/main" id="{B4E66515-CBEB-4C48-AAC1-C2483288096B}"/>
              </a:ext>
            </a:extLst>
          </p:cNvPr>
          <p:cNvSpPr>
            <a:spLocks noGrp="1"/>
          </p:cNvSpPr>
          <p:nvPr>
            <p:ph type="dt" sz="half" idx="10"/>
          </p:nvPr>
        </p:nvSpPr>
        <p:spPr/>
        <p:txBody>
          <a:bodyPr/>
          <a:lstStyle/>
          <a:p>
            <a:pPr>
              <a:defRPr/>
            </a:pPr>
            <a:r>
              <a:rPr lang="en-US"/>
              <a:t>8/8/2019</a:t>
            </a:r>
          </a:p>
        </p:txBody>
      </p:sp>
      <p:sp>
        <p:nvSpPr>
          <p:cNvPr id="5" name="Footer Placeholder 4">
            <a:extLst>
              <a:ext uri="{FF2B5EF4-FFF2-40B4-BE49-F238E27FC236}">
                <a16:creationId xmlns:a16="http://schemas.microsoft.com/office/drawing/2014/main" id="{C718B525-11BC-4274-A0F9-40A113FC5C61}"/>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Slide Number Placeholder 5">
            <a:extLst>
              <a:ext uri="{FF2B5EF4-FFF2-40B4-BE49-F238E27FC236}">
                <a16:creationId xmlns:a16="http://schemas.microsoft.com/office/drawing/2014/main" id="{B6CEB587-BA48-4AFF-841C-0B67F6A7477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a:t>
            </a:fld>
            <a:r>
              <a:rPr lang="en-US"/>
              <a:t>/1024</a:t>
            </a:r>
          </a:p>
        </p:txBody>
      </p:sp>
    </p:spTree>
    <p:extLst>
      <p:ext uri="{BB962C8B-B14F-4D97-AF65-F5344CB8AC3E}">
        <p14:creationId xmlns:p14="http://schemas.microsoft.com/office/powerpoint/2010/main" val="236402161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79512" y="620688"/>
            <a:ext cx="4392488" cy="755210"/>
          </a:xfrm>
        </p:spPr>
        <p:txBody>
          <a:bodyPr/>
          <a:lstStyle/>
          <a:p>
            <a:pPr algn="l"/>
            <a:r>
              <a:rPr lang="en-US" sz="3200" b="1" dirty="0"/>
              <a:t>2.1 C</a:t>
            </a:r>
            <a:r>
              <a:rPr lang="en-US" altLang="zh-CN" sz="3200" b="1" dirty="0"/>
              <a:t>uckoo search</a:t>
            </a: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30</a:t>
            </a:fld>
            <a:r>
              <a:rPr lang="en-US"/>
              <a:t>/1024</a:t>
            </a:r>
          </a:p>
        </p:txBody>
      </p:sp>
      <p:pic>
        <p:nvPicPr>
          <p:cNvPr id="11" name="图片 10">
            <a:extLst>
              <a:ext uri="{FF2B5EF4-FFF2-40B4-BE49-F238E27FC236}">
                <a16:creationId xmlns:a16="http://schemas.microsoft.com/office/drawing/2014/main" id="{51286586-C7EE-4E9C-AA73-6BD23890A56D}"/>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573276" y="1941033"/>
            <a:ext cx="7852985" cy="4126144"/>
          </a:xfrm>
          <a:prstGeom prst="rect">
            <a:avLst/>
          </a:prstGeom>
        </p:spPr>
      </p:pic>
      <p:sp>
        <p:nvSpPr>
          <p:cNvPr id="9" name="文本框 8">
            <a:extLst>
              <a:ext uri="{FF2B5EF4-FFF2-40B4-BE49-F238E27FC236}">
                <a16:creationId xmlns:a16="http://schemas.microsoft.com/office/drawing/2014/main" id="{7C502199-3C93-4495-B531-3396A0ACBF89}"/>
              </a:ext>
            </a:extLst>
          </p:cNvPr>
          <p:cNvSpPr txBox="1"/>
          <p:nvPr/>
        </p:nvSpPr>
        <p:spPr>
          <a:xfrm>
            <a:off x="179512" y="1307294"/>
            <a:ext cx="5400600" cy="523220"/>
          </a:xfrm>
          <a:prstGeom prst="rect">
            <a:avLst/>
          </a:prstGeom>
          <a:noFill/>
        </p:spPr>
        <p:txBody>
          <a:bodyPr wrap="square" rtlCol="0">
            <a:spAutoFit/>
          </a:bodyPr>
          <a:lstStyle/>
          <a:p>
            <a:r>
              <a:rPr lang="en-US" altLang="zh-CN" sz="2800" dirty="0"/>
              <a:t>2.1.1 Global </a:t>
            </a:r>
            <a:r>
              <a:rPr lang="en-US" sz="2800" dirty="0"/>
              <a:t>Random Walk</a:t>
            </a:r>
          </a:p>
        </p:txBody>
      </p:sp>
    </p:spTree>
    <p:extLst>
      <p:ext uri="{BB962C8B-B14F-4D97-AF65-F5344CB8AC3E}">
        <p14:creationId xmlns:p14="http://schemas.microsoft.com/office/powerpoint/2010/main" val="86499574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79512" y="620688"/>
            <a:ext cx="4392488" cy="755210"/>
          </a:xfrm>
        </p:spPr>
        <p:txBody>
          <a:bodyPr/>
          <a:lstStyle/>
          <a:p>
            <a:pPr algn="l"/>
            <a:r>
              <a:rPr lang="en-US" sz="3200" b="1" dirty="0"/>
              <a:t>2.1 C</a:t>
            </a:r>
            <a:r>
              <a:rPr lang="en-US" altLang="zh-CN" sz="3200" b="1" dirty="0"/>
              <a:t>uckoo search</a:t>
            </a: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31</a:t>
            </a:fld>
            <a:r>
              <a:rPr lang="en-US"/>
              <a:t>/1024</a:t>
            </a:r>
          </a:p>
        </p:txBody>
      </p:sp>
      <p:pic>
        <p:nvPicPr>
          <p:cNvPr id="13" name="图片 12">
            <a:extLst>
              <a:ext uri="{FF2B5EF4-FFF2-40B4-BE49-F238E27FC236}">
                <a16:creationId xmlns:a16="http://schemas.microsoft.com/office/drawing/2014/main" id="{9D3C0478-AE1E-4D06-94C4-C9978339BB47}"/>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a:stretch/>
        </p:blipFill>
        <p:spPr>
          <a:xfrm>
            <a:off x="652896" y="1941035"/>
            <a:ext cx="7695118" cy="2257235"/>
          </a:xfrm>
          <a:prstGeom prst="rect">
            <a:avLst/>
          </a:prstGeom>
        </p:spPr>
      </p:pic>
      <p:sp>
        <p:nvSpPr>
          <p:cNvPr id="9" name="文本框 8">
            <a:extLst>
              <a:ext uri="{FF2B5EF4-FFF2-40B4-BE49-F238E27FC236}">
                <a16:creationId xmlns:a16="http://schemas.microsoft.com/office/drawing/2014/main" id="{7C502199-3C93-4495-B531-3396A0ACBF89}"/>
              </a:ext>
            </a:extLst>
          </p:cNvPr>
          <p:cNvSpPr txBox="1"/>
          <p:nvPr/>
        </p:nvSpPr>
        <p:spPr>
          <a:xfrm>
            <a:off x="179512" y="1307294"/>
            <a:ext cx="5400600" cy="523220"/>
          </a:xfrm>
          <a:prstGeom prst="rect">
            <a:avLst/>
          </a:prstGeom>
          <a:noFill/>
        </p:spPr>
        <p:txBody>
          <a:bodyPr wrap="square" rtlCol="0">
            <a:spAutoFit/>
          </a:bodyPr>
          <a:lstStyle/>
          <a:p>
            <a:r>
              <a:rPr lang="en-US" altLang="zh-CN" sz="2800" dirty="0"/>
              <a:t>2.1.2 Local Random Walk</a:t>
            </a:r>
            <a:endParaRPr lang="en-US" sz="2800" dirty="0"/>
          </a:p>
        </p:txBody>
      </p:sp>
    </p:spTree>
    <p:extLst>
      <p:ext uri="{BB962C8B-B14F-4D97-AF65-F5344CB8AC3E}">
        <p14:creationId xmlns:p14="http://schemas.microsoft.com/office/powerpoint/2010/main" val="378420838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44016" y="765175"/>
            <a:ext cx="6948264" cy="935038"/>
          </a:xfrm>
        </p:spPr>
        <p:txBody>
          <a:bodyPr/>
          <a:lstStyle/>
          <a:p>
            <a:pPr algn="l"/>
            <a:r>
              <a:rPr lang="en-US" sz="3200" b="1" dirty="0"/>
              <a:t>2.1 C</a:t>
            </a:r>
            <a:r>
              <a:rPr lang="en-US" altLang="zh-CN" sz="3200" b="1" dirty="0"/>
              <a:t>uckoo search pseudocode</a:t>
            </a:r>
            <a:endParaRPr lang="en-US" b="1" dirty="0"/>
          </a:p>
        </p:txBody>
      </p:sp>
      <p:pic>
        <p:nvPicPr>
          <p:cNvPr id="16" name="内容占位符 15">
            <a:extLst>
              <a:ext uri="{FF2B5EF4-FFF2-40B4-BE49-F238E27FC236}">
                <a16:creationId xmlns:a16="http://schemas.microsoft.com/office/drawing/2014/main" id="{EF80675D-8656-48D5-A662-9C5830D0E18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18896" y="1556792"/>
            <a:ext cx="7284845" cy="4609107"/>
          </a:xfrm>
        </p:spPr>
      </p:pic>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32</a:t>
            </a:fld>
            <a:r>
              <a:rPr lang="en-US"/>
              <a:t>/1024</a:t>
            </a:r>
          </a:p>
        </p:txBody>
      </p:sp>
    </p:spTree>
    <p:extLst>
      <p:ext uri="{BB962C8B-B14F-4D97-AF65-F5344CB8AC3E}">
        <p14:creationId xmlns:p14="http://schemas.microsoft.com/office/powerpoint/2010/main" val="184085523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44016" y="765175"/>
            <a:ext cx="6948264" cy="935038"/>
          </a:xfrm>
        </p:spPr>
        <p:txBody>
          <a:bodyPr/>
          <a:lstStyle/>
          <a:p>
            <a:pPr algn="l"/>
            <a:r>
              <a:rPr lang="en-US" sz="3200" b="1" dirty="0"/>
              <a:t>2.1 C</a:t>
            </a:r>
            <a:r>
              <a:rPr lang="en-US" altLang="zh-CN" sz="3200" b="1" dirty="0"/>
              <a:t>uckoo search</a:t>
            </a: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33</a:t>
            </a:fld>
            <a:r>
              <a:rPr lang="en-US"/>
              <a:t>/1024</a:t>
            </a:r>
          </a:p>
        </p:txBody>
      </p:sp>
      <p:sp>
        <p:nvSpPr>
          <p:cNvPr id="3" name="内容占位符 2">
            <a:extLst>
              <a:ext uri="{FF2B5EF4-FFF2-40B4-BE49-F238E27FC236}">
                <a16:creationId xmlns:a16="http://schemas.microsoft.com/office/drawing/2014/main" id="{1F8BDC1E-8C2B-46EA-B56E-F8675AAC2C38}"/>
              </a:ext>
            </a:extLst>
          </p:cNvPr>
          <p:cNvSpPr>
            <a:spLocks noGrp="1"/>
          </p:cNvSpPr>
          <p:nvPr>
            <p:ph idx="1"/>
          </p:nvPr>
        </p:nvSpPr>
        <p:spPr>
          <a:xfrm>
            <a:off x="216482" y="1556792"/>
            <a:ext cx="8785225" cy="4321175"/>
          </a:xfrm>
        </p:spPr>
        <p:txBody>
          <a:bodyPr/>
          <a:lstStyle/>
          <a:p>
            <a:r>
              <a:rPr lang="en-US" dirty="0"/>
              <a:t>Lévy flights </a:t>
            </a:r>
            <a:r>
              <a:rPr lang="en-US" altLang="zh-CN" dirty="0"/>
              <a:t>and Lévy distribution</a:t>
            </a:r>
          </a:p>
          <a:p>
            <a:endParaRPr lang="en-US" dirty="0"/>
          </a:p>
        </p:txBody>
      </p:sp>
      <p:pic>
        <p:nvPicPr>
          <p:cNvPr id="8" name="图片 7">
            <a:extLst>
              <a:ext uri="{FF2B5EF4-FFF2-40B4-BE49-F238E27FC236}">
                <a16:creationId xmlns:a16="http://schemas.microsoft.com/office/drawing/2014/main" id="{D320E244-799B-4F61-9EF4-B6AC9CBFAA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7098" y="2165690"/>
            <a:ext cx="8408015" cy="3927134"/>
          </a:xfrm>
          <a:prstGeom prst="rect">
            <a:avLst/>
          </a:prstGeom>
        </p:spPr>
      </p:pic>
      <p:sp>
        <p:nvSpPr>
          <p:cNvPr id="10" name="Rectangle 9">
            <a:extLst>
              <a:ext uri="{FF2B5EF4-FFF2-40B4-BE49-F238E27FC236}">
                <a16:creationId xmlns:a16="http://schemas.microsoft.com/office/drawing/2014/main" id="{CB22BE24-04EA-47AE-B8FD-F06883D58DAD}"/>
              </a:ext>
            </a:extLst>
          </p:cNvPr>
          <p:cNvSpPr/>
          <p:nvPr/>
        </p:nvSpPr>
        <p:spPr>
          <a:xfrm>
            <a:off x="214350" y="6176189"/>
            <a:ext cx="8688977" cy="276999"/>
          </a:xfrm>
          <a:prstGeom prst="rect">
            <a:avLst/>
          </a:prstGeom>
        </p:spPr>
        <p:txBody>
          <a:bodyPr wrap="square">
            <a:spAutoFit/>
          </a:bodyPr>
          <a:lstStyle/>
          <a:p>
            <a:r>
              <a:rPr lang="en-US" sz="1200" dirty="0"/>
              <a:t>[1] Yang X S. Nature-inspired optimization algorithms[M]. Elsevier, 2014.</a:t>
            </a:r>
          </a:p>
        </p:txBody>
      </p:sp>
    </p:spTree>
    <p:extLst>
      <p:ext uri="{BB962C8B-B14F-4D97-AF65-F5344CB8AC3E}">
        <p14:creationId xmlns:p14="http://schemas.microsoft.com/office/powerpoint/2010/main" val="283958561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59060" y="512514"/>
            <a:ext cx="3491880" cy="935038"/>
          </a:xfrm>
        </p:spPr>
        <p:txBody>
          <a:bodyPr/>
          <a:lstStyle/>
          <a:p>
            <a:pPr algn="l"/>
            <a:r>
              <a:rPr lang="en-US" sz="3200" b="1" dirty="0"/>
              <a:t>2.1 C</a:t>
            </a:r>
            <a:r>
              <a:rPr lang="en-US" altLang="zh-CN" sz="3200" b="1" dirty="0"/>
              <a:t>uckoo search</a:t>
            </a: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34</a:t>
            </a:fld>
            <a:r>
              <a:rPr lang="en-US"/>
              <a:t>/1024</a:t>
            </a:r>
          </a:p>
        </p:txBody>
      </p:sp>
      <p:sp>
        <p:nvSpPr>
          <p:cNvPr id="3" name="内容占位符 2">
            <a:extLst>
              <a:ext uri="{FF2B5EF4-FFF2-40B4-BE49-F238E27FC236}">
                <a16:creationId xmlns:a16="http://schemas.microsoft.com/office/drawing/2014/main" id="{1F8BDC1E-8C2B-46EA-B56E-F8675AAC2C38}"/>
              </a:ext>
            </a:extLst>
          </p:cNvPr>
          <p:cNvSpPr>
            <a:spLocks noGrp="1"/>
          </p:cNvSpPr>
          <p:nvPr>
            <p:ph idx="1"/>
          </p:nvPr>
        </p:nvSpPr>
        <p:spPr>
          <a:xfrm>
            <a:off x="179387" y="1268412"/>
            <a:ext cx="8785225" cy="4321175"/>
          </a:xfrm>
        </p:spPr>
        <p:txBody>
          <a:bodyPr/>
          <a:lstStyle/>
          <a:p>
            <a:r>
              <a:rPr lang="en-US" dirty="0"/>
              <a:t>Lévy flights </a:t>
            </a:r>
            <a:r>
              <a:rPr lang="en-US" altLang="zh-CN" dirty="0"/>
              <a:t>and Lévy distribution</a:t>
            </a:r>
          </a:p>
          <a:p>
            <a:endParaRPr lang="en-US" dirty="0"/>
          </a:p>
        </p:txBody>
      </p:sp>
      <p:pic>
        <p:nvPicPr>
          <p:cNvPr id="8" name="图片 7">
            <a:extLst>
              <a:ext uri="{FF2B5EF4-FFF2-40B4-BE49-F238E27FC236}">
                <a16:creationId xmlns:a16="http://schemas.microsoft.com/office/drawing/2014/main" id="{D320E244-799B-4F61-9EF4-B6AC9CBFAA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3569" y="1924359"/>
            <a:ext cx="7122710" cy="4168465"/>
          </a:xfrm>
          <a:prstGeom prst="rect">
            <a:avLst/>
          </a:prstGeom>
        </p:spPr>
      </p:pic>
      <p:sp>
        <p:nvSpPr>
          <p:cNvPr id="10" name="Rectangle 9">
            <a:extLst>
              <a:ext uri="{FF2B5EF4-FFF2-40B4-BE49-F238E27FC236}">
                <a16:creationId xmlns:a16="http://schemas.microsoft.com/office/drawing/2014/main" id="{CB22BE24-04EA-47AE-B8FD-F06883D58DAD}"/>
              </a:ext>
            </a:extLst>
          </p:cNvPr>
          <p:cNvSpPr/>
          <p:nvPr/>
        </p:nvSpPr>
        <p:spPr>
          <a:xfrm>
            <a:off x="214350" y="6176189"/>
            <a:ext cx="8688977" cy="276999"/>
          </a:xfrm>
          <a:prstGeom prst="rect">
            <a:avLst/>
          </a:prstGeom>
        </p:spPr>
        <p:txBody>
          <a:bodyPr wrap="square">
            <a:spAutoFit/>
          </a:bodyPr>
          <a:lstStyle/>
          <a:p>
            <a:r>
              <a:rPr lang="en-US" sz="1200" dirty="0"/>
              <a:t>[1] Yang X S. Nature-inspired optimization algorithms[M]. Elsevier, 2014.</a:t>
            </a:r>
          </a:p>
        </p:txBody>
      </p:sp>
    </p:spTree>
    <p:extLst>
      <p:ext uri="{BB962C8B-B14F-4D97-AF65-F5344CB8AC3E}">
        <p14:creationId xmlns:p14="http://schemas.microsoft.com/office/powerpoint/2010/main" val="232684378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246790" y="964124"/>
            <a:ext cx="8064896" cy="935038"/>
          </a:xfrm>
        </p:spPr>
        <p:txBody>
          <a:bodyPr/>
          <a:lstStyle/>
          <a:p>
            <a:pPr algn="l"/>
            <a:r>
              <a:rPr lang="en-US" sz="3200" b="1" dirty="0"/>
              <a:t>2.2 Randomness-enhanced CS algorithms</a:t>
            </a:r>
            <a:br>
              <a:rPr lang="en-US" sz="3200" b="1" dirty="0"/>
            </a:br>
            <a:endParaRPr lang="en-US" b="1" dirty="0"/>
          </a:p>
        </p:txBody>
      </p:sp>
      <p:sp>
        <p:nvSpPr>
          <p:cNvPr id="3" name="内容占位符 2">
            <a:extLst>
              <a:ext uri="{FF2B5EF4-FFF2-40B4-BE49-F238E27FC236}">
                <a16:creationId xmlns:a16="http://schemas.microsoft.com/office/drawing/2014/main" id="{7131F4B4-92AC-4C2F-9588-8BE5025DE12D}"/>
              </a:ext>
            </a:extLst>
          </p:cNvPr>
          <p:cNvSpPr>
            <a:spLocks noGrp="1"/>
          </p:cNvSpPr>
          <p:nvPr>
            <p:ph idx="1"/>
          </p:nvPr>
        </p:nvSpPr>
        <p:spPr>
          <a:xfrm>
            <a:off x="251520" y="1484784"/>
            <a:ext cx="8568951" cy="4824536"/>
          </a:xfrm>
        </p:spPr>
        <p:txBody>
          <a:bodyPr/>
          <a:lstStyle/>
          <a:p>
            <a:pPr>
              <a:buFont typeface="Wingdings" panose="05000000000000000000" pitchFamily="2" charset="2"/>
              <a:buChar char="v"/>
            </a:pPr>
            <a:r>
              <a:rPr lang="en-US" altLang="zh-CN" dirty="0"/>
              <a:t> Motivations</a:t>
            </a:r>
          </a:p>
          <a:p>
            <a:pPr>
              <a:buFont typeface="Arial" panose="020B0604020202020204" pitchFamily="34" charset="0"/>
              <a:buChar char="•"/>
            </a:pPr>
            <a:r>
              <a:rPr lang="en-US" sz="2400" dirty="0"/>
              <a:t>A strategy of random foraging in circumstances where there is no </a:t>
            </a:r>
            <a:r>
              <a:rPr lang="en-US" sz="2400" i="1" dirty="0"/>
              <a:t> priori </a:t>
            </a:r>
            <a:r>
              <a:rPr lang="en-US" sz="2400" dirty="0"/>
              <a:t>information at the location of food sources might indeed be expected to be optimal, but it is surprising that many biological searchers actually follow </a:t>
            </a:r>
            <a:r>
              <a:rPr lang="en-US" sz="2400" i="1" dirty="0"/>
              <a:t>a Lévy, or scale-free distribution of steps</a:t>
            </a:r>
            <a:r>
              <a:rPr lang="en-US" sz="2400" dirty="0"/>
              <a:t>.</a:t>
            </a:r>
          </a:p>
          <a:p>
            <a:pPr>
              <a:buFont typeface="Arial" panose="020B0604020202020204" pitchFamily="34" charset="0"/>
              <a:buChar char="•"/>
            </a:pPr>
            <a:r>
              <a:rPr lang="en-US" sz="2400" dirty="0"/>
              <a:t>More exactly, we have to say that the foragers should move following </a:t>
            </a:r>
            <a:r>
              <a:rPr lang="en-US" sz="2400" b="1" i="1" dirty="0"/>
              <a:t>a heavy-tailed distribution</a:t>
            </a:r>
            <a:r>
              <a:rPr lang="en-US" sz="2400" dirty="0"/>
              <a:t> since Lévy distribution is a simple heavy-tailed distribution which is easy to analyze.</a:t>
            </a:r>
          </a:p>
          <a:p>
            <a:pPr>
              <a:buFont typeface="Arial" panose="020B0604020202020204" pitchFamily="34" charset="0"/>
              <a:buChar char="•"/>
            </a:pPr>
            <a:r>
              <a:rPr lang="en-US" sz="2400" dirty="0"/>
              <a:t>In this study, CS is taken as a representative method of swarm-based optimization algorithms, and the results can be generalized to other swarm-based search algorithms.</a:t>
            </a:r>
          </a:p>
          <a:p>
            <a:pPr>
              <a:buFont typeface="Arial" panose="020B0604020202020204" pitchFamily="34" charset="0"/>
              <a:buChar char="•"/>
            </a:pPr>
            <a:endParaRPr lang="en-US" sz="2400"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dirty="0"/>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35</a:t>
            </a:fld>
            <a:r>
              <a:rPr lang="en-US"/>
              <a:t>/1024</a:t>
            </a:r>
          </a:p>
        </p:txBody>
      </p:sp>
    </p:spTree>
    <p:extLst>
      <p:ext uri="{BB962C8B-B14F-4D97-AF65-F5344CB8AC3E}">
        <p14:creationId xmlns:p14="http://schemas.microsoft.com/office/powerpoint/2010/main" val="129830623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246790" y="964124"/>
            <a:ext cx="8064896" cy="935038"/>
          </a:xfrm>
        </p:spPr>
        <p:txBody>
          <a:bodyPr/>
          <a:lstStyle/>
          <a:p>
            <a:pPr algn="l"/>
            <a:r>
              <a:rPr lang="en-US" sz="3200" b="1" dirty="0"/>
              <a:t>2.2 Randomness-enhanced CS algorithms</a:t>
            </a:r>
            <a:br>
              <a:rPr lang="en-US" sz="3200" b="1" dirty="0"/>
            </a:br>
            <a:endParaRPr lang="en-US" b="1" dirty="0"/>
          </a:p>
        </p:txBody>
      </p:sp>
      <p:sp>
        <p:nvSpPr>
          <p:cNvPr id="3" name="内容占位符 2">
            <a:extLst>
              <a:ext uri="{FF2B5EF4-FFF2-40B4-BE49-F238E27FC236}">
                <a16:creationId xmlns:a16="http://schemas.microsoft.com/office/drawing/2014/main" id="{7131F4B4-92AC-4C2F-9588-8BE5025DE12D}"/>
              </a:ext>
            </a:extLst>
          </p:cNvPr>
          <p:cNvSpPr>
            <a:spLocks noGrp="1"/>
          </p:cNvSpPr>
          <p:nvPr>
            <p:ph idx="1"/>
          </p:nvPr>
        </p:nvSpPr>
        <p:spPr>
          <a:xfrm>
            <a:off x="251520" y="1340768"/>
            <a:ext cx="8568951" cy="4968552"/>
          </a:xfrm>
        </p:spPr>
        <p:txBody>
          <a:bodyPr/>
          <a:lstStyle/>
          <a:p>
            <a:pPr>
              <a:buFont typeface="Wingdings" panose="05000000000000000000" pitchFamily="2" charset="2"/>
              <a:buChar char="v"/>
            </a:pPr>
            <a:r>
              <a:rPr lang="en-US" altLang="zh-CN" dirty="0"/>
              <a:t> </a:t>
            </a:r>
            <a:r>
              <a:rPr lang="en-US" u="sng" dirty="0"/>
              <a:t>Heavy-tailed distributions in CS</a:t>
            </a:r>
          </a:p>
          <a:p>
            <a:r>
              <a:rPr lang="en-US" sz="2800" dirty="0"/>
              <a:t>We mainly focus on the discussion of the impact of different heavy-tailed distributions on the performance of </a:t>
            </a:r>
            <a:r>
              <a:rPr lang="en-US" altLang="zh-CN" sz="2800" dirty="0"/>
              <a:t>cuckoo search</a:t>
            </a:r>
            <a:r>
              <a:rPr lang="en-US" sz="2800" dirty="0"/>
              <a:t>. </a:t>
            </a:r>
          </a:p>
          <a:p>
            <a:pPr>
              <a:spcBef>
                <a:spcPts val="600"/>
              </a:spcBef>
            </a:pPr>
            <a:r>
              <a:rPr lang="en-US" sz="2800" dirty="0"/>
              <a:t>Four randomness-enhanced cuckoo search algorithms are proposed:</a:t>
            </a:r>
          </a:p>
          <a:p>
            <a:pPr marL="684000">
              <a:spcBef>
                <a:spcPts val="600"/>
              </a:spcBef>
              <a:buFont typeface="Wingdings" panose="05000000000000000000" pitchFamily="2" charset="2"/>
              <a:buChar char="q"/>
            </a:pPr>
            <a:r>
              <a:rPr lang="en-US" sz="2800" dirty="0"/>
              <a:t> CS with the </a:t>
            </a:r>
            <a:r>
              <a:rPr lang="en-US" sz="2800" dirty="0" err="1"/>
              <a:t>Mittag</a:t>
            </a:r>
            <a:r>
              <a:rPr lang="en-US" sz="2800" dirty="0"/>
              <a:t>-Leffler distribution, CSML; </a:t>
            </a:r>
          </a:p>
          <a:p>
            <a:pPr marL="684000">
              <a:spcBef>
                <a:spcPts val="600"/>
              </a:spcBef>
              <a:buFont typeface="Wingdings" panose="05000000000000000000" pitchFamily="2" charset="2"/>
              <a:buChar char="q"/>
            </a:pPr>
            <a:r>
              <a:rPr lang="en-US" sz="2800" dirty="0"/>
              <a:t> CS with the Pareto distribution, CSP; </a:t>
            </a:r>
          </a:p>
          <a:p>
            <a:pPr marL="684000">
              <a:spcBef>
                <a:spcPts val="600"/>
              </a:spcBef>
              <a:buFont typeface="Wingdings" panose="05000000000000000000" pitchFamily="2" charset="2"/>
              <a:buChar char="q"/>
            </a:pPr>
            <a:r>
              <a:rPr lang="en-US" sz="2800" dirty="0"/>
              <a:t> CS with the Cauchy distribution, CSC; </a:t>
            </a:r>
          </a:p>
          <a:p>
            <a:pPr marL="684000">
              <a:spcBef>
                <a:spcPts val="600"/>
              </a:spcBef>
              <a:buFont typeface="Wingdings" panose="05000000000000000000" pitchFamily="2" charset="2"/>
              <a:buChar char="q"/>
            </a:pPr>
            <a:r>
              <a:rPr lang="en-US" sz="2800" dirty="0"/>
              <a:t> CS with the Weibull distribution, CSW.</a:t>
            </a:r>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36</a:t>
            </a:fld>
            <a:r>
              <a:rPr lang="en-US"/>
              <a:t>/1024</a:t>
            </a:r>
          </a:p>
        </p:txBody>
      </p:sp>
    </p:spTree>
    <p:extLst>
      <p:ext uri="{BB962C8B-B14F-4D97-AF65-F5344CB8AC3E}">
        <p14:creationId xmlns:p14="http://schemas.microsoft.com/office/powerpoint/2010/main" val="221662433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246790" y="964124"/>
            <a:ext cx="8064896" cy="935038"/>
          </a:xfrm>
        </p:spPr>
        <p:txBody>
          <a:bodyPr/>
          <a:lstStyle/>
          <a:p>
            <a:pPr algn="l"/>
            <a:r>
              <a:rPr lang="en-US" sz="3200" b="1" dirty="0"/>
              <a:t>2.2 Randomness-enhanced CS algorithms</a:t>
            </a:r>
            <a:br>
              <a:rPr lang="en-US" sz="3200" b="1" dirty="0"/>
            </a:b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37</a:t>
            </a:fld>
            <a:r>
              <a:rPr lang="en-US"/>
              <a:t>/1024</a:t>
            </a:r>
          </a:p>
        </p:txBody>
      </p:sp>
      <p:sp>
        <p:nvSpPr>
          <p:cNvPr id="13" name="内容占位符 12">
            <a:extLst>
              <a:ext uri="{FF2B5EF4-FFF2-40B4-BE49-F238E27FC236}">
                <a16:creationId xmlns:a16="http://schemas.microsoft.com/office/drawing/2014/main" id="{0C37C291-6C21-4FD4-AC9E-451E032CAB9B}"/>
              </a:ext>
            </a:extLst>
          </p:cNvPr>
          <p:cNvSpPr>
            <a:spLocks noGrp="1"/>
          </p:cNvSpPr>
          <p:nvPr>
            <p:ph idx="1"/>
          </p:nvPr>
        </p:nvSpPr>
        <p:spPr>
          <a:xfrm>
            <a:off x="179388" y="1412777"/>
            <a:ext cx="8785225" cy="4824512"/>
          </a:xfrm>
        </p:spPr>
        <p:txBody>
          <a:bodyPr/>
          <a:lstStyle/>
          <a:p>
            <a:r>
              <a:rPr lang="en-US" sz="2400" dirty="0"/>
              <a:t>The afore-mentioned four different heavy-tailed probability distributions are respectively used to be integrated into CS instead of Lévy flights in the global explorative random walk.</a:t>
            </a:r>
          </a:p>
        </p:txBody>
      </p:sp>
      <p:pic>
        <p:nvPicPr>
          <p:cNvPr id="7" name="图片 6">
            <a:extLst>
              <a:ext uri="{FF2B5EF4-FFF2-40B4-BE49-F238E27FC236}">
                <a16:creationId xmlns:a16="http://schemas.microsoft.com/office/drawing/2014/main" id="{186A0494-FE58-4941-8D62-DC9A93CBC4AD}"/>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952500" y="2924944"/>
            <a:ext cx="7514844" cy="2709672"/>
          </a:xfrm>
          <a:prstGeom prst="rect">
            <a:avLst/>
          </a:prstGeom>
        </p:spPr>
      </p:pic>
    </p:spTree>
    <p:extLst>
      <p:ext uri="{BB962C8B-B14F-4D97-AF65-F5344CB8AC3E}">
        <p14:creationId xmlns:p14="http://schemas.microsoft.com/office/powerpoint/2010/main" val="124621163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246790" y="964124"/>
            <a:ext cx="8064896" cy="935038"/>
          </a:xfrm>
        </p:spPr>
        <p:txBody>
          <a:bodyPr/>
          <a:lstStyle/>
          <a:p>
            <a:pPr algn="l"/>
            <a:r>
              <a:rPr lang="en-US" sz="3200" b="1" dirty="0"/>
              <a:t>2.2 Randomness-enhanced CS algorithms</a:t>
            </a:r>
            <a:br>
              <a:rPr lang="en-US" sz="3200" b="1" dirty="0"/>
            </a:br>
            <a:endParaRPr lang="en-US" b="1" dirty="0"/>
          </a:p>
        </p:txBody>
      </p:sp>
      <p:sp>
        <p:nvSpPr>
          <p:cNvPr id="3" name="内容占位符 2">
            <a:extLst>
              <a:ext uri="{FF2B5EF4-FFF2-40B4-BE49-F238E27FC236}">
                <a16:creationId xmlns:a16="http://schemas.microsoft.com/office/drawing/2014/main" id="{7131F4B4-92AC-4C2F-9588-8BE5025DE12D}"/>
              </a:ext>
            </a:extLst>
          </p:cNvPr>
          <p:cNvSpPr>
            <a:spLocks noGrp="1"/>
          </p:cNvSpPr>
          <p:nvPr>
            <p:ph idx="1"/>
          </p:nvPr>
        </p:nvSpPr>
        <p:spPr>
          <a:xfrm>
            <a:off x="251520" y="1340768"/>
            <a:ext cx="8568951" cy="4968552"/>
          </a:xfrm>
        </p:spPr>
        <p:txBody>
          <a:bodyPr/>
          <a:lstStyle/>
          <a:p>
            <a:pPr>
              <a:spcAft>
                <a:spcPts val="600"/>
              </a:spcAft>
              <a:buFont typeface="Wingdings" panose="05000000000000000000" pitchFamily="2" charset="2"/>
              <a:buChar char="v"/>
            </a:pPr>
            <a:r>
              <a:rPr lang="en-US" altLang="zh-CN" dirty="0"/>
              <a:t> </a:t>
            </a:r>
            <a:r>
              <a:rPr lang="en-US" u="sng" dirty="0"/>
              <a:t>Heavy-tailed distributions in CS</a:t>
            </a:r>
          </a:p>
          <a:p>
            <a:r>
              <a:rPr lang="en-US" sz="2800" dirty="0" err="1"/>
              <a:t>Mittag</a:t>
            </a:r>
            <a:r>
              <a:rPr lang="en-US" sz="2800" dirty="0"/>
              <a:t>-Leffler distribution</a:t>
            </a:r>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38</a:t>
            </a:fld>
            <a:r>
              <a:rPr lang="en-US"/>
              <a:t>/1024</a:t>
            </a:r>
          </a:p>
        </p:txBody>
      </p:sp>
      <p:pic>
        <p:nvPicPr>
          <p:cNvPr id="9" name="图片 8">
            <a:extLst>
              <a:ext uri="{FF2B5EF4-FFF2-40B4-BE49-F238E27FC236}">
                <a16:creationId xmlns:a16="http://schemas.microsoft.com/office/drawing/2014/main" id="{99B1D525-A2B9-4DD9-A6F8-0F414A20CC49}"/>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323528" y="2726134"/>
            <a:ext cx="8315200" cy="2559530"/>
          </a:xfrm>
          <a:prstGeom prst="rect">
            <a:avLst/>
          </a:prstGeom>
        </p:spPr>
      </p:pic>
      <p:sp>
        <p:nvSpPr>
          <p:cNvPr id="10" name="矩形 9">
            <a:extLst>
              <a:ext uri="{FF2B5EF4-FFF2-40B4-BE49-F238E27FC236}">
                <a16:creationId xmlns:a16="http://schemas.microsoft.com/office/drawing/2014/main" id="{9D58725A-0D2E-440A-9E8F-A15D259D470F}"/>
              </a:ext>
            </a:extLst>
          </p:cNvPr>
          <p:cNvSpPr/>
          <p:nvPr/>
        </p:nvSpPr>
        <p:spPr bwMode="auto">
          <a:xfrm>
            <a:off x="5148064" y="2618342"/>
            <a:ext cx="2885920" cy="355141"/>
          </a:xfrm>
          <a:prstGeom prst="rect">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217186634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246790" y="964124"/>
            <a:ext cx="8064896" cy="935038"/>
          </a:xfrm>
        </p:spPr>
        <p:txBody>
          <a:bodyPr/>
          <a:lstStyle/>
          <a:p>
            <a:pPr algn="l"/>
            <a:r>
              <a:rPr lang="en-US" sz="3200" b="1" dirty="0"/>
              <a:t>2.2 Randomness-enhanced CS algorithms</a:t>
            </a:r>
            <a:br>
              <a:rPr lang="en-US" sz="3200" b="1" dirty="0"/>
            </a:br>
            <a:endParaRPr lang="en-US" b="1" dirty="0"/>
          </a:p>
        </p:txBody>
      </p:sp>
      <p:sp>
        <p:nvSpPr>
          <p:cNvPr id="3" name="内容占位符 2">
            <a:extLst>
              <a:ext uri="{FF2B5EF4-FFF2-40B4-BE49-F238E27FC236}">
                <a16:creationId xmlns:a16="http://schemas.microsoft.com/office/drawing/2014/main" id="{7131F4B4-92AC-4C2F-9588-8BE5025DE12D}"/>
              </a:ext>
            </a:extLst>
          </p:cNvPr>
          <p:cNvSpPr>
            <a:spLocks noGrp="1"/>
          </p:cNvSpPr>
          <p:nvPr>
            <p:ph idx="1"/>
          </p:nvPr>
        </p:nvSpPr>
        <p:spPr>
          <a:xfrm>
            <a:off x="251520" y="1340768"/>
            <a:ext cx="8568951" cy="4968552"/>
          </a:xfrm>
        </p:spPr>
        <p:txBody>
          <a:bodyPr/>
          <a:lstStyle/>
          <a:p>
            <a:pPr>
              <a:spcAft>
                <a:spcPts val="600"/>
              </a:spcAft>
              <a:buFont typeface="Wingdings" panose="05000000000000000000" pitchFamily="2" charset="2"/>
              <a:buChar char="v"/>
            </a:pPr>
            <a:r>
              <a:rPr lang="en-US" altLang="zh-CN" dirty="0"/>
              <a:t> </a:t>
            </a:r>
            <a:r>
              <a:rPr lang="en-US" u="sng" dirty="0"/>
              <a:t>Heavy-tailed distributions in CS</a:t>
            </a:r>
          </a:p>
          <a:p>
            <a:r>
              <a:rPr lang="en-US" sz="2800" dirty="0" err="1"/>
              <a:t>Mittag</a:t>
            </a:r>
            <a:r>
              <a:rPr lang="en-US" sz="2800" dirty="0"/>
              <a:t>-Leffler distribution</a:t>
            </a:r>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39</a:t>
            </a:fld>
            <a:r>
              <a:rPr lang="en-US"/>
              <a:t>/1024</a:t>
            </a:r>
          </a:p>
        </p:txBody>
      </p:sp>
      <p:pic>
        <p:nvPicPr>
          <p:cNvPr id="14" name="图片 13">
            <a:extLst>
              <a:ext uri="{FF2B5EF4-FFF2-40B4-BE49-F238E27FC236}">
                <a16:creationId xmlns:a16="http://schemas.microsoft.com/office/drawing/2014/main" id="{EF9BDA33-D6F3-415E-BA9B-F64DBF36E830}"/>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513080" y="2708920"/>
            <a:ext cx="7973377" cy="1944216"/>
          </a:xfrm>
          <a:prstGeom prst="rect">
            <a:avLst/>
          </a:prstGeom>
        </p:spPr>
      </p:pic>
      <p:sp>
        <p:nvSpPr>
          <p:cNvPr id="15" name="Rectangle 9">
            <a:extLst>
              <a:ext uri="{FF2B5EF4-FFF2-40B4-BE49-F238E27FC236}">
                <a16:creationId xmlns:a16="http://schemas.microsoft.com/office/drawing/2014/main" id="{8B70D10F-3F7F-4DB0-AC26-1249421A8CD8}"/>
              </a:ext>
            </a:extLst>
          </p:cNvPr>
          <p:cNvSpPr/>
          <p:nvPr/>
        </p:nvSpPr>
        <p:spPr>
          <a:xfrm>
            <a:off x="323529" y="6062960"/>
            <a:ext cx="8688977" cy="461665"/>
          </a:xfrm>
          <a:prstGeom prst="rect">
            <a:avLst/>
          </a:prstGeom>
        </p:spPr>
        <p:txBody>
          <a:bodyPr wrap="square">
            <a:spAutoFit/>
          </a:bodyPr>
          <a:lstStyle/>
          <a:p>
            <a:r>
              <a:rPr lang="en-US" sz="1200" dirty="0"/>
              <a:t>[1] Chakraborty S, Ong S H. </a:t>
            </a:r>
            <a:r>
              <a:rPr lang="en-US" sz="1200" dirty="0" err="1"/>
              <a:t>Mittag</a:t>
            </a:r>
            <a:r>
              <a:rPr lang="en-US" sz="1200" dirty="0"/>
              <a:t>-Leffler function distribution-A new generalization of hyper-Poisson distribution[J]. Journal of Statistical Distributions and Applications, 2017, 4(1): 8.</a:t>
            </a:r>
          </a:p>
        </p:txBody>
      </p:sp>
    </p:spTree>
    <p:extLst>
      <p:ext uri="{BB962C8B-B14F-4D97-AF65-F5344CB8AC3E}">
        <p14:creationId xmlns:p14="http://schemas.microsoft.com/office/powerpoint/2010/main" val="275147744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79388" y="1700808"/>
            <a:ext cx="8785225" cy="4321175"/>
          </a:xfrm>
        </p:spPr>
        <p:txBody>
          <a:bodyPr/>
          <a:lstStyle/>
          <a:p>
            <a:pPr>
              <a:spcAft>
                <a:spcPts val="2400"/>
              </a:spcAft>
              <a:buAutoNum type="arabicPeriod"/>
            </a:pPr>
            <a:r>
              <a:rPr lang="en-US" altLang="zh-CN" b="1" dirty="0">
                <a:solidFill>
                  <a:srgbClr val="FF0000"/>
                </a:solidFill>
              </a:rPr>
              <a:t> Background</a:t>
            </a:r>
            <a:endParaRPr lang="en-US" b="1" dirty="0"/>
          </a:p>
          <a:p>
            <a:pPr>
              <a:spcAft>
                <a:spcPts val="2400"/>
              </a:spcAft>
              <a:buAutoNum type="arabicPeriod"/>
            </a:pPr>
            <a:r>
              <a:rPr lang="en-US" altLang="zh-CN" b="1" dirty="0"/>
              <a:t> Optimal randomness in swarm-based search</a:t>
            </a:r>
            <a:endParaRPr lang="en-US" b="1" dirty="0"/>
          </a:p>
          <a:p>
            <a:pPr>
              <a:spcAft>
                <a:spcPts val="2400"/>
              </a:spcAft>
              <a:buAutoNum type="arabicPeriod"/>
            </a:pPr>
            <a:r>
              <a:rPr lang="en-US" b="1" dirty="0"/>
              <a:t> H</a:t>
            </a:r>
            <a:r>
              <a:rPr lang="en-US" altLang="zh-CN" b="1" dirty="0"/>
              <a:t>eavytailedness and its connection to fractional calculus</a:t>
            </a:r>
            <a:endParaRPr lang="en-US" b="1" dirty="0"/>
          </a:p>
          <a:p>
            <a:pPr>
              <a:spcAft>
                <a:spcPts val="2400"/>
              </a:spcAft>
              <a:buAutoNum type="arabicPeriod"/>
            </a:pPr>
            <a:r>
              <a:rPr lang="en-US" b="1" dirty="0"/>
              <a:t> Conclusions &amp; future topics</a:t>
            </a:r>
          </a:p>
          <a:p>
            <a:pPr marL="0" indent="0">
              <a:buNone/>
            </a:pPr>
            <a:endParaRPr lang="en-US" b="1" dirty="0"/>
          </a:p>
        </p:txBody>
      </p:sp>
      <p:sp>
        <p:nvSpPr>
          <p:cNvPr id="4" name="Date Placeholder 3"/>
          <p:cNvSpPr>
            <a:spLocks noGrp="1"/>
          </p:cNvSpPr>
          <p:nvPr>
            <p:ph type="dt" sz="half" idx="10"/>
          </p:nvPr>
        </p:nvSpPr>
        <p:spPr/>
        <p:txBody>
          <a:bodyPr/>
          <a:lstStyle/>
          <a:p>
            <a:pPr>
              <a:defRPr/>
            </a:pPr>
            <a:r>
              <a:rPr lang="en-US"/>
              <a:t>8/8/2019</a:t>
            </a:r>
          </a:p>
        </p:txBody>
      </p:sp>
      <p:sp>
        <p:nvSpPr>
          <p:cNvPr id="5" name="Footer Placeholder 4"/>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Slide Number Placeholder 5"/>
          <p:cNvSpPr>
            <a:spLocks noGrp="1"/>
          </p:cNvSpPr>
          <p:nvPr>
            <p:ph type="sldNum" sz="quarter" idx="12"/>
          </p:nvPr>
        </p:nvSpPr>
        <p:spPr/>
        <p:txBody>
          <a:bodyPr/>
          <a:lstStyle/>
          <a:p>
            <a:pPr>
              <a:defRPr/>
            </a:pPr>
            <a:r>
              <a:rPr lang="en-US"/>
              <a:t>Slide-</a:t>
            </a:r>
            <a:fld id="{5364909A-3F3E-460A-BC82-B071F2D46A2C}" type="slidenum">
              <a:rPr lang="en-US" smtClean="0"/>
              <a:pPr>
                <a:defRPr/>
              </a:pPr>
              <a:t>4</a:t>
            </a:fld>
            <a:r>
              <a:rPr lang="en-US"/>
              <a:t>/1024</a:t>
            </a:r>
          </a:p>
        </p:txBody>
      </p:sp>
    </p:spTree>
    <p:extLst>
      <p:ext uri="{BB962C8B-B14F-4D97-AF65-F5344CB8AC3E}">
        <p14:creationId xmlns:p14="http://schemas.microsoft.com/office/powerpoint/2010/main" val="3791501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246790" y="964124"/>
            <a:ext cx="8064896" cy="935038"/>
          </a:xfrm>
        </p:spPr>
        <p:txBody>
          <a:bodyPr/>
          <a:lstStyle/>
          <a:p>
            <a:pPr algn="l"/>
            <a:r>
              <a:rPr lang="en-US" sz="3200" b="1" dirty="0"/>
              <a:t>2.2 Randomness-enhanced CS algorithms</a:t>
            </a:r>
            <a:br>
              <a:rPr lang="en-US" sz="3200" b="1" dirty="0"/>
            </a:b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40</a:t>
            </a:fld>
            <a:r>
              <a:rPr lang="en-US"/>
              <a:t>/1024</a:t>
            </a:r>
          </a:p>
        </p:txBody>
      </p:sp>
      <p:pic>
        <p:nvPicPr>
          <p:cNvPr id="9" name="图片 8">
            <a:extLst>
              <a:ext uri="{FF2B5EF4-FFF2-40B4-BE49-F238E27FC236}">
                <a16:creationId xmlns:a16="http://schemas.microsoft.com/office/drawing/2014/main" id="{4AE31B05-875B-4D7A-BB4A-FD71983141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0528" y="2114044"/>
            <a:ext cx="4930682" cy="3698011"/>
          </a:xfrm>
          <a:prstGeom prst="rect">
            <a:avLst/>
          </a:prstGeom>
        </p:spPr>
      </p:pic>
      <p:sp>
        <p:nvSpPr>
          <p:cNvPr id="13" name="内容占位符 2">
            <a:extLst>
              <a:ext uri="{FF2B5EF4-FFF2-40B4-BE49-F238E27FC236}">
                <a16:creationId xmlns:a16="http://schemas.microsoft.com/office/drawing/2014/main" id="{6D91A163-11B7-41FA-A3BF-EEB31D2E8ABE}"/>
              </a:ext>
            </a:extLst>
          </p:cNvPr>
          <p:cNvSpPr>
            <a:spLocks noGrp="1"/>
          </p:cNvSpPr>
          <p:nvPr>
            <p:ph idx="1"/>
          </p:nvPr>
        </p:nvSpPr>
        <p:spPr>
          <a:xfrm>
            <a:off x="251520" y="1412776"/>
            <a:ext cx="8568951" cy="629831"/>
          </a:xfrm>
        </p:spPr>
        <p:txBody>
          <a:bodyPr/>
          <a:lstStyle/>
          <a:p>
            <a:r>
              <a:rPr lang="en-US" sz="2800" dirty="0" err="1"/>
              <a:t>Mittag</a:t>
            </a:r>
            <a:r>
              <a:rPr lang="en-US" sz="2800" dirty="0"/>
              <a:t>-Leffler distribution</a:t>
            </a:r>
          </a:p>
        </p:txBody>
      </p:sp>
      <p:pic>
        <p:nvPicPr>
          <p:cNvPr id="7" name="图片 6" descr="图片包含 屏幕截图&#10;&#10;描述已自动生成">
            <a:extLst>
              <a:ext uri="{FF2B5EF4-FFF2-40B4-BE49-F238E27FC236}">
                <a16:creationId xmlns:a16="http://schemas.microsoft.com/office/drawing/2014/main" id="{2787D2FF-8126-4A46-B6EF-FB45DA730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2107251"/>
            <a:ext cx="5004973" cy="3753729"/>
          </a:xfrm>
          <a:prstGeom prst="rect">
            <a:avLst/>
          </a:prstGeom>
        </p:spPr>
      </p:pic>
    </p:spTree>
    <p:extLst>
      <p:ext uri="{BB962C8B-B14F-4D97-AF65-F5344CB8AC3E}">
        <p14:creationId xmlns:p14="http://schemas.microsoft.com/office/powerpoint/2010/main" val="133736222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246790" y="836712"/>
            <a:ext cx="8064896" cy="935038"/>
          </a:xfrm>
        </p:spPr>
        <p:txBody>
          <a:bodyPr/>
          <a:lstStyle/>
          <a:p>
            <a:pPr algn="l"/>
            <a:r>
              <a:rPr lang="en-US" sz="3200" b="1" dirty="0"/>
              <a:t>2.2 Randomness-enhanced CS algorithms</a:t>
            </a:r>
            <a:br>
              <a:rPr lang="en-US" sz="3200" b="1" dirty="0"/>
            </a:br>
            <a:endParaRPr lang="en-US" b="1" dirty="0"/>
          </a:p>
        </p:txBody>
      </p:sp>
      <p:sp>
        <p:nvSpPr>
          <p:cNvPr id="3" name="内容占位符 2">
            <a:extLst>
              <a:ext uri="{FF2B5EF4-FFF2-40B4-BE49-F238E27FC236}">
                <a16:creationId xmlns:a16="http://schemas.microsoft.com/office/drawing/2014/main" id="{7131F4B4-92AC-4C2F-9588-8BE5025DE12D}"/>
              </a:ext>
            </a:extLst>
          </p:cNvPr>
          <p:cNvSpPr>
            <a:spLocks noGrp="1"/>
          </p:cNvSpPr>
          <p:nvPr>
            <p:ph idx="1"/>
          </p:nvPr>
        </p:nvSpPr>
        <p:spPr>
          <a:xfrm>
            <a:off x="251520" y="1196752"/>
            <a:ext cx="8568951" cy="4968552"/>
          </a:xfrm>
        </p:spPr>
        <p:txBody>
          <a:bodyPr/>
          <a:lstStyle/>
          <a:p>
            <a:pPr>
              <a:spcAft>
                <a:spcPts val="0"/>
              </a:spcAft>
              <a:buFont typeface="Wingdings" panose="05000000000000000000" pitchFamily="2" charset="2"/>
              <a:buChar char="v"/>
            </a:pPr>
            <a:r>
              <a:rPr lang="en-US" altLang="zh-CN" dirty="0"/>
              <a:t> </a:t>
            </a:r>
            <a:r>
              <a:rPr lang="en-US" u="sng" dirty="0"/>
              <a:t>Heavy-tailed distributions in CS</a:t>
            </a:r>
          </a:p>
          <a:p>
            <a:r>
              <a:rPr lang="en-US" sz="2800" dirty="0"/>
              <a:t>Pareto distribution</a:t>
            </a:r>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41</a:t>
            </a:fld>
            <a:r>
              <a:rPr lang="en-US"/>
              <a:t>/1024</a:t>
            </a:r>
          </a:p>
        </p:txBody>
      </p:sp>
      <p:pic>
        <p:nvPicPr>
          <p:cNvPr id="14" name="图片 13">
            <a:extLst>
              <a:ext uri="{FF2B5EF4-FFF2-40B4-BE49-F238E27FC236}">
                <a16:creationId xmlns:a16="http://schemas.microsoft.com/office/drawing/2014/main" id="{E3C1C81D-5503-4789-8B03-29B3E5DC9189}"/>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539552" y="2346196"/>
            <a:ext cx="8064896" cy="4106992"/>
          </a:xfrm>
          <a:prstGeom prst="rect">
            <a:avLst/>
          </a:prstGeom>
        </p:spPr>
      </p:pic>
      <p:sp>
        <p:nvSpPr>
          <p:cNvPr id="8" name="矩形 7">
            <a:extLst>
              <a:ext uri="{FF2B5EF4-FFF2-40B4-BE49-F238E27FC236}">
                <a16:creationId xmlns:a16="http://schemas.microsoft.com/office/drawing/2014/main" id="{ADCC7C47-65C6-4AEB-A7C1-58066744245E}"/>
              </a:ext>
            </a:extLst>
          </p:cNvPr>
          <p:cNvSpPr/>
          <p:nvPr/>
        </p:nvSpPr>
        <p:spPr bwMode="auto">
          <a:xfrm>
            <a:off x="4932040" y="2204864"/>
            <a:ext cx="2016224" cy="362153"/>
          </a:xfrm>
          <a:prstGeom prst="rect">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164386902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246790" y="964124"/>
            <a:ext cx="8064896" cy="935038"/>
          </a:xfrm>
        </p:spPr>
        <p:txBody>
          <a:bodyPr/>
          <a:lstStyle/>
          <a:p>
            <a:pPr algn="l"/>
            <a:r>
              <a:rPr lang="en-US" sz="3200" b="1" dirty="0"/>
              <a:t>2.2 Randomness-enhanced CS algorithms</a:t>
            </a:r>
            <a:br>
              <a:rPr lang="en-US" sz="3200" b="1" dirty="0"/>
            </a:b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42</a:t>
            </a:fld>
            <a:r>
              <a:rPr lang="en-US"/>
              <a:t>/1024</a:t>
            </a:r>
          </a:p>
        </p:txBody>
      </p:sp>
      <p:sp>
        <p:nvSpPr>
          <p:cNvPr id="13" name="内容占位符 2">
            <a:extLst>
              <a:ext uri="{FF2B5EF4-FFF2-40B4-BE49-F238E27FC236}">
                <a16:creationId xmlns:a16="http://schemas.microsoft.com/office/drawing/2014/main" id="{6D91A163-11B7-41FA-A3BF-EEB31D2E8ABE}"/>
              </a:ext>
            </a:extLst>
          </p:cNvPr>
          <p:cNvSpPr>
            <a:spLocks noGrp="1"/>
          </p:cNvSpPr>
          <p:nvPr>
            <p:ph idx="1"/>
          </p:nvPr>
        </p:nvSpPr>
        <p:spPr>
          <a:xfrm>
            <a:off x="251520" y="1412776"/>
            <a:ext cx="8568951" cy="629831"/>
          </a:xfrm>
        </p:spPr>
        <p:txBody>
          <a:bodyPr/>
          <a:lstStyle/>
          <a:p>
            <a:r>
              <a:rPr lang="en-US" altLang="zh-CN" sz="2800" dirty="0"/>
              <a:t>Pareto</a:t>
            </a:r>
            <a:r>
              <a:rPr lang="en-US" sz="2800" dirty="0"/>
              <a:t> distribution</a:t>
            </a:r>
          </a:p>
        </p:txBody>
      </p:sp>
      <p:pic>
        <p:nvPicPr>
          <p:cNvPr id="7" name="图片 6" descr="图片包含 屏幕截图&#10;&#10;描述已自动生成">
            <a:extLst>
              <a:ext uri="{FF2B5EF4-FFF2-40B4-BE49-F238E27FC236}">
                <a16:creationId xmlns:a16="http://schemas.microsoft.com/office/drawing/2014/main" id="{C1FAACAA-2504-4640-AD6A-07D4DC267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3003" y="2152576"/>
            <a:ext cx="5066491" cy="3799868"/>
          </a:xfrm>
          <a:prstGeom prst="rect">
            <a:avLst/>
          </a:prstGeom>
        </p:spPr>
      </p:pic>
      <p:pic>
        <p:nvPicPr>
          <p:cNvPr id="9" name="图片 8" descr="图片包含 屏幕截图&#10;&#10;描述已自动生成">
            <a:extLst>
              <a:ext uri="{FF2B5EF4-FFF2-40B4-BE49-F238E27FC236}">
                <a16:creationId xmlns:a16="http://schemas.microsoft.com/office/drawing/2014/main" id="{4AE31B05-875B-4D7A-BB4A-FD7198314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22" y="2209381"/>
            <a:ext cx="4822138" cy="3616604"/>
          </a:xfrm>
          <a:prstGeom prst="rect">
            <a:avLst/>
          </a:prstGeom>
        </p:spPr>
      </p:pic>
    </p:spTree>
    <p:extLst>
      <p:ext uri="{BB962C8B-B14F-4D97-AF65-F5344CB8AC3E}">
        <p14:creationId xmlns:p14="http://schemas.microsoft.com/office/powerpoint/2010/main" val="179488074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246790" y="964124"/>
            <a:ext cx="8064896" cy="935038"/>
          </a:xfrm>
        </p:spPr>
        <p:txBody>
          <a:bodyPr/>
          <a:lstStyle/>
          <a:p>
            <a:pPr algn="l"/>
            <a:r>
              <a:rPr lang="en-US" sz="3200" b="1" dirty="0"/>
              <a:t>2.2 Randomness-enhanced CS algorithms</a:t>
            </a:r>
            <a:br>
              <a:rPr lang="en-US" sz="3200" b="1" dirty="0"/>
            </a:br>
            <a:endParaRPr lang="en-US" b="1" dirty="0"/>
          </a:p>
        </p:txBody>
      </p:sp>
      <p:sp>
        <p:nvSpPr>
          <p:cNvPr id="3" name="内容占位符 2">
            <a:extLst>
              <a:ext uri="{FF2B5EF4-FFF2-40B4-BE49-F238E27FC236}">
                <a16:creationId xmlns:a16="http://schemas.microsoft.com/office/drawing/2014/main" id="{7131F4B4-92AC-4C2F-9588-8BE5025DE12D}"/>
              </a:ext>
            </a:extLst>
          </p:cNvPr>
          <p:cNvSpPr>
            <a:spLocks noGrp="1"/>
          </p:cNvSpPr>
          <p:nvPr>
            <p:ph idx="1"/>
          </p:nvPr>
        </p:nvSpPr>
        <p:spPr>
          <a:xfrm>
            <a:off x="251520" y="1340768"/>
            <a:ext cx="8568951" cy="4968552"/>
          </a:xfrm>
        </p:spPr>
        <p:txBody>
          <a:bodyPr/>
          <a:lstStyle/>
          <a:p>
            <a:pPr>
              <a:spcAft>
                <a:spcPts val="600"/>
              </a:spcAft>
              <a:buFont typeface="Wingdings" panose="05000000000000000000" pitchFamily="2" charset="2"/>
              <a:buChar char="v"/>
            </a:pPr>
            <a:r>
              <a:rPr lang="en-US" altLang="zh-CN" dirty="0"/>
              <a:t> </a:t>
            </a:r>
            <a:r>
              <a:rPr lang="en-US" u="sng" dirty="0"/>
              <a:t>Heavy-tailed distributions in CS</a:t>
            </a:r>
          </a:p>
          <a:p>
            <a:r>
              <a:rPr lang="en-US" sz="2800" dirty="0"/>
              <a:t>Cauchy distribution</a:t>
            </a:r>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43</a:t>
            </a:fld>
            <a:r>
              <a:rPr lang="en-US"/>
              <a:t>/1024</a:t>
            </a:r>
          </a:p>
        </p:txBody>
      </p:sp>
      <p:pic>
        <p:nvPicPr>
          <p:cNvPr id="9" name="图片 8">
            <a:extLst>
              <a:ext uri="{FF2B5EF4-FFF2-40B4-BE49-F238E27FC236}">
                <a16:creationId xmlns:a16="http://schemas.microsoft.com/office/drawing/2014/main" id="{89790466-56E2-4172-B060-BA5D79865A00}"/>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323529" y="2787883"/>
            <a:ext cx="8347098" cy="1844534"/>
          </a:xfrm>
          <a:prstGeom prst="rect">
            <a:avLst/>
          </a:prstGeom>
        </p:spPr>
      </p:pic>
      <p:sp>
        <p:nvSpPr>
          <p:cNvPr id="10" name="矩形 9">
            <a:extLst>
              <a:ext uri="{FF2B5EF4-FFF2-40B4-BE49-F238E27FC236}">
                <a16:creationId xmlns:a16="http://schemas.microsoft.com/office/drawing/2014/main" id="{D81DA547-79C2-43C3-8F74-60BC778900EF}"/>
              </a:ext>
            </a:extLst>
          </p:cNvPr>
          <p:cNvSpPr/>
          <p:nvPr/>
        </p:nvSpPr>
        <p:spPr bwMode="auto">
          <a:xfrm>
            <a:off x="4788024" y="2689175"/>
            <a:ext cx="2137455" cy="373969"/>
          </a:xfrm>
          <a:prstGeom prst="rect">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119568579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屏幕截图&#10;&#10;描述已自动生成">
            <a:extLst>
              <a:ext uri="{FF2B5EF4-FFF2-40B4-BE49-F238E27FC236}">
                <a16:creationId xmlns:a16="http://schemas.microsoft.com/office/drawing/2014/main" id="{07D52CFD-0E11-488F-9A13-1E8D40B15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7007" y="1970599"/>
            <a:ext cx="4867213" cy="3650410"/>
          </a:xfrm>
          <a:prstGeom prst="rect">
            <a:avLst/>
          </a:prstGeom>
        </p:spPr>
      </p:pic>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246790" y="964124"/>
            <a:ext cx="8064896" cy="935038"/>
          </a:xfrm>
        </p:spPr>
        <p:txBody>
          <a:bodyPr/>
          <a:lstStyle/>
          <a:p>
            <a:pPr algn="l"/>
            <a:r>
              <a:rPr lang="en-US" sz="3200" b="1" dirty="0"/>
              <a:t>2.2 Randomness-enhanced CS algorithms</a:t>
            </a:r>
            <a:br>
              <a:rPr lang="en-US" sz="3200" b="1" dirty="0"/>
            </a:b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44</a:t>
            </a:fld>
            <a:r>
              <a:rPr lang="en-US"/>
              <a:t>/1024</a:t>
            </a:r>
          </a:p>
        </p:txBody>
      </p:sp>
      <p:pic>
        <p:nvPicPr>
          <p:cNvPr id="9" name="图片 8">
            <a:extLst>
              <a:ext uri="{FF2B5EF4-FFF2-40B4-BE49-F238E27FC236}">
                <a16:creationId xmlns:a16="http://schemas.microsoft.com/office/drawing/2014/main" id="{4AE31B05-875B-4D7A-BB4A-FD71983141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903" y="2028132"/>
            <a:ext cx="4718779" cy="3545826"/>
          </a:xfrm>
          <a:prstGeom prst="rect">
            <a:avLst/>
          </a:prstGeom>
        </p:spPr>
      </p:pic>
      <p:sp>
        <p:nvSpPr>
          <p:cNvPr id="7" name="内容占位符 2">
            <a:extLst>
              <a:ext uri="{FF2B5EF4-FFF2-40B4-BE49-F238E27FC236}">
                <a16:creationId xmlns:a16="http://schemas.microsoft.com/office/drawing/2014/main" id="{C16D4DB9-72E9-4C21-868F-9A8455BBE1E3}"/>
              </a:ext>
            </a:extLst>
          </p:cNvPr>
          <p:cNvSpPr>
            <a:spLocks noGrp="1"/>
          </p:cNvSpPr>
          <p:nvPr>
            <p:ph idx="1"/>
          </p:nvPr>
        </p:nvSpPr>
        <p:spPr>
          <a:xfrm>
            <a:off x="251520" y="1412776"/>
            <a:ext cx="8568951" cy="629831"/>
          </a:xfrm>
        </p:spPr>
        <p:txBody>
          <a:bodyPr/>
          <a:lstStyle/>
          <a:p>
            <a:r>
              <a:rPr lang="en-US" sz="2800" dirty="0"/>
              <a:t>Cauchy distribution</a:t>
            </a:r>
          </a:p>
        </p:txBody>
      </p:sp>
    </p:spTree>
    <p:extLst>
      <p:ext uri="{BB962C8B-B14F-4D97-AF65-F5344CB8AC3E}">
        <p14:creationId xmlns:p14="http://schemas.microsoft.com/office/powerpoint/2010/main" val="147398527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246790" y="964124"/>
            <a:ext cx="8064896" cy="935038"/>
          </a:xfrm>
        </p:spPr>
        <p:txBody>
          <a:bodyPr/>
          <a:lstStyle/>
          <a:p>
            <a:pPr algn="l"/>
            <a:r>
              <a:rPr lang="en-US" sz="3200" b="1" dirty="0"/>
              <a:t>2.2 Randomness-enhanced CS algorithms</a:t>
            </a:r>
            <a:br>
              <a:rPr lang="en-US" sz="3200" b="1" dirty="0"/>
            </a:br>
            <a:endParaRPr lang="en-US" b="1" dirty="0"/>
          </a:p>
        </p:txBody>
      </p:sp>
      <p:sp>
        <p:nvSpPr>
          <p:cNvPr id="3" name="内容占位符 2">
            <a:extLst>
              <a:ext uri="{FF2B5EF4-FFF2-40B4-BE49-F238E27FC236}">
                <a16:creationId xmlns:a16="http://schemas.microsoft.com/office/drawing/2014/main" id="{7131F4B4-92AC-4C2F-9588-8BE5025DE12D}"/>
              </a:ext>
            </a:extLst>
          </p:cNvPr>
          <p:cNvSpPr>
            <a:spLocks noGrp="1"/>
          </p:cNvSpPr>
          <p:nvPr>
            <p:ph idx="1"/>
          </p:nvPr>
        </p:nvSpPr>
        <p:spPr>
          <a:xfrm>
            <a:off x="251520" y="1340768"/>
            <a:ext cx="8568951" cy="4968552"/>
          </a:xfrm>
        </p:spPr>
        <p:txBody>
          <a:bodyPr/>
          <a:lstStyle/>
          <a:p>
            <a:pPr>
              <a:spcAft>
                <a:spcPts val="600"/>
              </a:spcAft>
              <a:buFont typeface="Wingdings" panose="05000000000000000000" pitchFamily="2" charset="2"/>
              <a:buChar char="v"/>
            </a:pPr>
            <a:r>
              <a:rPr lang="en-US" altLang="zh-CN" dirty="0"/>
              <a:t> </a:t>
            </a:r>
            <a:r>
              <a:rPr lang="en-US" u="sng" dirty="0"/>
              <a:t>Heavy-tailed distributions in CS</a:t>
            </a:r>
          </a:p>
          <a:p>
            <a:r>
              <a:rPr lang="en-US" sz="2800" dirty="0"/>
              <a:t>Weibull distribution</a:t>
            </a:r>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45</a:t>
            </a:fld>
            <a:r>
              <a:rPr lang="en-US"/>
              <a:t>/1024</a:t>
            </a:r>
          </a:p>
        </p:txBody>
      </p:sp>
      <p:pic>
        <p:nvPicPr>
          <p:cNvPr id="20" name="图片 19">
            <a:extLst>
              <a:ext uri="{FF2B5EF4-FFF2-40B4-BE49-F238E27FC236}">
                <a16:creationId xmlns:a16="http://schemas.microsoft.com/office/drawing/2014/main" id="{3E75AEDB-87B9-43E7-8049-BA258382DC36}"/>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231569" y="2696940"/>
            <a:ext cx="8533423" cy="2031909"/>
          </a:xfrm>
          <a:prstGeom prst="rect">
            <a:avLst/>
          </a:prstGeom>
        </p:spPr>
      </p:pic>
      <p:sp>
        <p:nvSpPr>
          <p:cNvPr id="12" name="矩形 11">
            <a:extLst>
              <a:ext uri="{FF2B5EF4-FFF2-40B4-BE49-F238E27FC236}">
                <a16:creationId xmlns:a16="http://schemas.microsoft.com/office/drawing/2014/main" id="{892B1EDB-36E8-4E8C-8A3D-EA82EABF5CB8}"/>
              </a:ext>
            </a:extLst>
          </p:cNvPr>
          <p:cNvSpPr/>
          <p:nvPr/>
        </p:nvSpPr>
        <p:spPr bwMode="auto">
          <a:xfrm>
            <a:off x="4788024" y="2553072"/>
            <a:ext cx="2232248" cy="443880"/>
          </a:xfrm>
          <a:prstGeom prst="rect">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pic>
        <p:nvPicPr>
          <p:cNvPr id="22" name="图片 21">
            <a:extLst>
              <a:ext uri="{FF2B5EF4-FFF2-40B4-BE49-F238E27FC236}">
                <a16:creationId xmlns:a16="http://schemas.microsoft.com/office/drawing/2014/main" id="{D066A3F5-AADD-4F1E-A1A0-A92CEDBC9A4C}"/>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412813" y="4944154"/>
            <a:ext cx="8246364" cy="835152"/>
          </a:xfrm>
          <a:prstGeom prst="rect">
            <a:avLst/>
          </a:prstGeom>
        </p:spPr>
      </p:pic>
      <p:sp>
        <p:nvSpPr>
          <p:cNvPr id="23" name="矩形 22">
            <a:extLst>
              <a:ext uri="{FF2B5EF4-FFF2-40B4-BE49-F238E27FC236}">
                <a16:creationId xmlns:a16="http://schemas.microsoft.com/office/drawing/2014/main" id="{A4B9B4AC-31FF-4E89-8DFF-81E9D83A8538}"/>
              </a:ext>
            </a:extLst>
          </p:cNvPr>
          <p:cNvSpPr/>
          <p:nvPr/>
        </p:nvSpPr>
        <p:spPr bwMode="auto">
          <a:xfrm>
            <a:off x="5868143" y="4797152"/>
            <a:ext cx="2827039" cy="432048"/>
          </a:xfrm>
          <a:prstGeom prst="rect">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302821940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246790" y="964124"/>
            <a:ext cx="8064896" cy="935038"/>
          </a:xfrm>
        </p:spPr>
        <p:txBody>
          <a:bodyPr/>
          <a:lstStyle/>
          <a:p>
            <a:pPr algn="l"/>
            <a:r>
              <a:rPr lang="en-US" sz="3200" b="1" dirty="0"/>
              <a:t>2.2 Randomness-enhanced CS algorithms</a:t>
            </a:r>
            <a:br>
              <a:rPr lang="en-US" sz="3200" b="1" dirty="0"/>
            </a:b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46</a:t>
            </a:fld>
            <a:r>
              <a:rPr lang="en-US"/>
              <a:t>/1024</a:t>
            </a:r>
          </a:p>
        </p:txBody>
      </p:sp>
      <p:pic>
        <p:nvPicPr>
          <p:cNvPr id="9" name="图片 8">
            <a:extLst>
              <a:ext uri="{FF2B5EF4-FFF2-40B4-BE49-F238E27FC236}">
                <a16:creationId xmlns:a16="http://schemas.microsoft.com/office/drawing/2014/main" id="{4AE31B05-875B-4D7A-BB4A-FD71983141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121" y="2192772"/>
            <a:ext cx="4905533" cy="3679150"/>
          </a:xfrm>
          <a:prstGeom prst="rect">
            <a:avLst/>
          </a:prstGeom>
        </p:spPr>
      </p:pic>
      <p:sp>
        <p:nvSpPr>
          <p:cNvPr id="7" name="内容占位符 2">
            <a:extLst>
              <a:ext uri="{FF2B5EF4-FFF2-40B4-BE49-F238E27FC236}">
                <a16:creationId xmlns:a16="http://schemas.microsoft.com/office/drawing/2014/main" id="{311910E1-011D-4DA2-ADEE-3425E9337DD3}"/>
              </a:ext>
            </a:extLst>
          </p:cNvPr>
          <p:cNvSpPr>
            <a:spLocks noGrp="1"/>
          </p:cNvSpPr>
          <p:nvPr>
            <p:ph idx="1"/>
          </p:nvPr>
        </p:nvSpPr>
        <p:spPr>
          <a:xfrm>
            <a:off x="251520" y="1412776"/>
            <a:ext cx="8568951" cy="4896544"/>
          </a:xfrm>
        </p:spPr>
        <p:txBody>
          <a:bodyPr/>
          <a:lstStyle/>
          <a:p>
            <a:r>
              <a:rPr lang="en-US" sz="2800" dirty="0"/>
              <a:t>Weibull distribution</a:t>
            </a:r>
          </a:p>
        </p:txBody>
      </p:sp>
      <p:pic>
        <p:nvPicPr>
          <p:cNvPr id="8" name="图片 7" descr="图片包含 屏幕截图&#10;&#10;描述已自动生成">
            <a:extLst>
              <a:ext uri="{FF2B5EF4-FFF2-40B4-BE49-F238E27FC236}">
                <a16:creationId xmlns:a16="http://schemas.microsoft.com/office/drawing/2014/main" id="{53E74200-236D-49E2-9C8E-461AFE325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2173195"/>
            <a:ext cx="4957737" cy="3718303"/>
          </a:xfrm>
          <a:prstGeom prst="rect">
            <a:avLst/>
          </a:prstGeom>
        </p:spPr>
      </p:pic>
    </p:spTree>
    <p:extLst>
      <p:ext uri="{BB962C8B-B14F-4D97-AF65-F5344CB8AC3E}">
        <p14:creationId xmlns:p14="http://schemas.microsoft.com/office/powerpoint/2010/main" val="57463889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246790" y="964124"/>
            <a:ext cx="8064896" cy="935038"/>
          </a:xfrm>
        </p:spPr>
        <p:txBody>
          <a:bodyPr/>
          <a:lstStyle/>
          <a:p>
            <a:pPr algn="l"/>
            <a:r>
              <a:rPr lang="en-US" sz="3200" b="1" dirty="0"/>
              <a:t>2.2 Randomness-enhanced CS algorithms</a:t>
            </a:r>
            <a:br>
              <a:rPr lang="en-US" sz="3200" b="1" dirty="0"/>
            </a:b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47</a:t>
            </a:fld>
            <a:r>
              <a:rPr lang="en-US"/>
              <a:t>/1024</a:t>
            </a:r>
          </a:p>
        </p:txBody>
      </p:sp>
      <p:pic>
        <p:nvPicPr>
          <p:cNvPr id="7" name="内容占位符 6" descr="图片包含 屏幕截图&#10;&#10;描述已自动生成">
            <a:extLst>
              <a:ext uri="{FF2B5EF4-FFF2-40B4-BE49-F238E27FC236}">
                <a16:creationId xmlns:a16="http://schemas.microsoft.com/office/drawing/2014/main" id="{34EAF240-83FD-4368-8C36-491E9C497C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6542" y="1593056"/>
            <a:ext cx="7625144" cy="4824413"/>
          </a:xfrm>
        </p:spPr>
      </p:pic>
    </p:spTree>
    <p:extLst>
      <p:ext uri="{BB962C8B-B14F-4D97-AF65-F5344CB8AC3E}">
        <p14:creationId xmlns:p14="http://schemas.microsoft.com/office/powerpoint/2010/main" val="385708580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246790" y="964124"/>
            <a:ext cx="8064896" cy="935038"/>
          </a:xfrm>
        </p:spPr>
        <p:txBody>
          <a:bodyPr/>
          <a:lstStyle/>
          <a:p>
            <a:pPr algn="l"/>
            <a:r>
              <a:rPr lang="en-US" sz="3200" b="1" dirty="0"/>
              <a:t>2.3 Experimental results</a:t>
            </a:r>
            <a:br>
              <a:rPr lang="en-US" sz="3200" b="1" dirty="0"/>
            </a:b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48</a:t>
            </a:fld>
            <a:r>
              <a:rPr lang="en-US"/>
              <a:t>/1024</a:t>
            </a:r>
          </a:p>
        </p:txBody>
      </p:sp>
      <mc:AlternateContent xmlns:mc="http://schemas.openxmlformats.org/markup-compatibility/2006" xmlns:a14="http://schemas.microsoft.com/office/drawing/2010/main">
        <mc:Choice Requires="a14">
          <p:sp>
            <p:nvSpPr>
              <p:cNvPr id="13" name="内容占位符 12">
                <a:extLst>
                  <a:ext uri="{FF2B5EF4-FFF2-40B4-BE49-F238E27FC236}">
                    <a16:creationId xmlns:a16="http://schemas.microsoft.com/office/drawing/2014/main" id="{0C37C291-6C21-4FD4-AC9E-451E032CAB9B}"/>
                  </a:ext>
                </a:extLst>
              </p:cNvPr>
              <p:cNvSpPr>
                <a:spLocks noGrp="1"/>
              </p:cNvSpPr>
              <p:nvPr>
                <p:ph idx="1"/>
              </p:nvPr>
            </p:nvSpPr>
            <p:spPr>
              <a:xfrm>
                <a:off x="107504" y="1383593"/>
                <a:ext cx="8897210" cy="4824512"/>
              </a:xfrm>
            </p:spPr>
            <p:txBody>
              <a:bodyPr/>
              <a:lstStyle/>
              <a:p>
                <a:pPr>
                  <a:spcAft>
                    <a:spcPts val="300"/>
                  </a:spcAft>
                </a:pPr>
                <a:r>
                  <a:rPr lang="en-US" sz="2400" dirty="0"/>
                  <a:t>The source code of randomness-enhanced cuckoo search algorithms (namely CSML, CSP, CSC, CSW), written in </a:t>
                </a:r>
                <a:r>
                  <a:rPr lang="en-US" sz="2400" dirty="0" err="1"/>
                  <a:t>Matlab</a:t>
                </a:r>
                <a:r>
                  <a:rPr lang="en-US" sz="2400" dirty="0"/>
                  <a:t>, is available at </a:t>
                </a:r>
                <a:r>
                  <a:rPr lang="en-US" sz="2400" i="1" dirty="0">
                    <a:solidFill>
                      <a:schemeClr val="accent2"/>
                    </a:solidFill>
                    <a:hlinkClick r:id="rId2">
                      <a:extLst>
                        <a:ext uri="{A12FA001-AC4F-418D-AE19-62706E023703}">
                          <ahyp:hlinkClr xmlns:ahyp="http://schemas.microsoft.com/office/drawing/2018/hyperlinkcolor" val="tx"/>
                        </a:ext>
                      </a:extLst>
                    </a:hlinkClick>
                  </a:rPr>
                  <a:t>https://www.mathworks.com/matlabcentral/fileexchange/71758-optimal-randomness-in-swarm-based-search</a:t>
                </a:r>
                <a:r>
                  <a:rPr lang="en-US" sz="2400" dirty="0"/>
                  <a:t>.</a:t>
                </a:r>
              </a:p>
              <a:p>
                <a:pPr>
                  <a:spcAft>
                    <a:spcPts val="300"/>
                  </a:spcAft>
                </a:pPr>
                <a:r>
                  <a:rPr lang="en-US" sz="2400" dirty="0"/>
                  <a:t>Experiments are carried out on a test suite of 20 benchmark functions, which are chosen from the literature [1,2].</a:t>
                </a:r>
              </a:p>
              <a:p>
                <a:pPr>
                  <a:spcAft>
                    <a:spcPts val="300"/>
                  </a:spcAft>
                </a:pPr>
                <a:r>
                  <a:rPr lang="en-US" sz="2400" dirty="0"/>
                  <a:t>In the experimental studies, the maximum number of function evaluations (namely </a:t>
                </a:r>
                <a:r>
                  <a:rPr lang="en-US" sz="2400" dirty="0" err="1"/>
                  <a:t>Max_FEs</a:t>
                </a:r>
                <a:r>
                  <a:rPr lang="en-US" sz="2400" dirty="0"/>
                  <a:t>) is taken as the termination criterion and set to 10,000</a:t>
                </a:r>
                <a14:m>
                  <m:oMath xmlns:m="http://schemas.openxmlformats.org/officeDocument/2006/math">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𝐷</m:t>
                    </m:r>
                  </m:oMath>
                </a14:m>
                <a:r>
                  <a:rPr lang="en-US" sz="2400" dirty="0"/>
                  <a:t>. All the algorithms are evaluated for 50 times and the averaged experimental results are recorded for each benchmark function respectively.</a:t>
                </a:r>
              </a:p>
              <a:p>
                <a:endParaRPr lang="en-US" sz="2400" dirty="0"/>
              </a:p>
              <a:p>
                <a:endParaRPr lang="en-US" sz="2400" dirty="0"/>
              </a:p>
            </p:txBody>
          </p:sp>
        </mc:Choice>
        <mc:Fallback xmlns="">
          <p:sp>
            <p:nvSpPr>
              <p:cNvPr id="13" name="内容占位符 12">
                <a:extLst>
                  <a:ext uri="{FF2B5EF4-FFF2-40B4-BE49-F238E27FC236}">
                    <a16:creationId xmlns:a16="http://schemas.microsoft.com/office/drawing/2014/main" id="{0C37C291-6C21-4FD4-AC9E-451E032CAB9B}"/>
                  </a:ext>
                </a:extLst>
              </p:cNvPr>
              <p:cNvSpPr>
                <a:spLocks noGrp="1" noRot="1" noChangeAspect="1" noMove="1" noResize="1" noEditPoints="1" noAdjustHandles="1" noChangeArrowheads="1" noChangeShapeType="1" noTextEdit="1"/>
              </p:cNvSpPr>
              <p:nvPr>
                <p:ph idx="1"/>
              </p:nvPr>
            </p:nvSpPr>
            <p:spPr>
              <a:xfrm>
                <a:off x="107504" y="1383593"/>
                <a:ext cx="8897210" cy="4824512"/>
              </a:xfrm>
              <a:blipFill>
                <a:blip r:embed="rId3"/>
                <a:stretch>
                  <a:fillRect l="-960" t="-1011" r="-1439"/>
                </a:stretch>
              </a:blipFill>
            </p:spPr>
            <p:txBody>
              <a:bodyPr/>
              <a:lstStyle/>
              <a:p>
                <a:r>
                  <a:rPr lang="en-US">
                    <a:noFill/>
                  </a:rPr>
                  <a:t> </a:t>
                </a:r>
              </a:p>
            </p:txBody>
          </p:sp>
        </mc:Fallback>
      </mc:AlternateContent>
      <p:sp>
        <p:nvSpPr>
          <p:cNvPr id="9" name="Rectangle 9">
            <a:extLst>
              <a:ext uri="{FF2B5EF4-FFF2-40B4-BE49-F238E27FC236}">
                <a16:creationId xmlns:a16="http://schemas.microsoft.com/office/drawing/2014/main" id="{4FB32AA0-7692-4028-8A17-7566E3F7C409}"/>
              </a:ext>
            </a:extLst>
          </p:cNvPr>
          <p:cNvSpPr/>
          <p:nvPr/>
        </p:nvSpPr>
        <p:spPr>
          <a:xfrm>
            <a:off x="315737" y="5693628"/>
            <a:ext cx="8688977" cy="830997"/>
          </a:xfrm>
          <a:prstGeom prst="rect">
            <a:avLst/>
          </a:prstGeom>
        </p:spPr>
        <p:txBody>
          <a:bodyPr wrap="square">
            <a:spAutoFit/>
          </a:bodyPr>
          <a:lstStyle/>
          <a:p>
            <a:r>
              <a:rPr lang="en-US" sz="1200" dirty="0"/>
              <a:t>[1] Noman N, </a:t>
            </a:r>
            <a:r>
              <a:rPr lang="en-US" sz="1200" dirty="0" err="1"/>
              <a:t>Iba</a:t>
            </a:r>
            <a:r>
              <a:rPr lang="en-US" sz="1200" dirty="0"/>
              <a:t> H. Accelerating differential evolution using an adaptive local search[J]. IEEE Transactions on evolutionary Computation, 2008, 12(1): 107-125.</a:t>
            </a:r>
          </a:p>
          <a:p>
            <a:r>
              <a:rPr lang="en-US" sz="1200" dirty="0"/>
              <a:t>[2] </a:t>
            </a:r>
            <a:r>
              <a:rPr lang="en-US" sz="1200" dirty="0" err="1"/>
              <a:t>Suganthan</a:t>
            </a:r>
            <a:r>
              <a:rPr lang="en-US" sz="1200" dirty="0"/>
              <a:t> P N, Hansen N, Liang J </a:t>
            </a:r>
            <a:r>
              <a:rPr lang="en-US" sz="1200" dirty="0" err="1"/>
              <a:t>J</a:t>
            </a:r>
            <a:r>
              <a:rPr lang="en-US" sz="1200" dirty="0"/>
              <a:t>, et al. Problem definitions and evaluation criteria for the CEC 2005 special session on real-parameter optimization[J]. </a:t>
            </a:r>
            <a:r>
              <a:rPr lang="en-US" sz="1200" dirty="0" err="1"/>
              <a:t>KanGAL</a:t>
            </a:r>
            <a:r>
              <a:rPr lang="en-US" sz="1200" dirty="0"/>
              <a:t> report, 2005, 2005005: 2005.</a:t>
            </a:r>
          </a:p>
        </p:txBody>
      </p:sp>
    </p:spTree>
    <p:extLst>
      <p:ext uri="{BB962C8B-B14F-4D97-AF65-F5344CB8AC3E}">
        <p14:creationId xmlns:p14="http://schemas.microsoft.com/office/powerpoint/2010/main" val="170190190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246790" y="964124"/>
            <a:ext cx="8064896" cy="935038"/>
          </a:xfrm>
        </p:spPr>
        <p:txBody>
          <a:bodyPr/>
          <a:lstStyle/>
          <a:p>
            <a:pPr algn="l"/>
            <a:r>
              <a:rPr lang="en-US" sz="3200" b="1" dirty="0"/>
              <a:t>2.3 Experimental results</a:t>
            </a:r>
            <a:br>
              <a:rPr lang="en-US" sz="3200" b="1" dirty="0"/>
            </a:b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49</a:t>
            </a:fld>
            <a:r>
              <a:rPr lang="en-US"/>
              <a:t>/1024</a:t>
            </a:r>
          </a:p>
        </p:txBody>
      </p:sp>
      <mc:AlternateContent xmlns:mc="http://schemas.openxmlformats.org/markup-compatibility/2006" xmlns:a14="http://schemas.microsoft.com/office/drawing/2010/main">
        <mc:Choice Requires="a14">
          <p:sp>
            <p:nvSpPr>
              <p:cNvPr id="13" name="内容占位符 12">
                <a:extLst>
                  <a:ext uri="{FF2B5EF4-FFF2-40B4-BE49-F238E27FC236}">
                    <a16:creationId xmlns:a16="http://schemas.microsoft.com/office/drawing/2014/main" id="{0C37C291-6C21-4FD4-AC9E-451E032CAB9B}"/>
                  </a:ext>
                </a:extLst>
              </p:cNvPr>
              <p:cNvSpPr>
                <a:spLocks noGrp="1"/>
              </p:cNvSpPr>
              <p:nvPr>
                <p:ph idx="1"/>
              </p:nvPr>
            </p:nvSpPr>
            <p:spPr>
              <a:xfrm>
                <a:off x="107504" y="1412776"/>
                <a:ext cx="8897210" cy="4481099"/>
              </a:xfrm>
            </p:spPr>
            <p:txBody>
              <a:bodyPr/>
              <a:lstStyle/>
              <a:p>
                <a:r>
                  <a:rPr lang="en-US" sz="2800" b="1" dirty="0"/>
                  <a:t>Parameter settings – fairness considerations</a:t>
                </a:r>
              </a:p>
              <a:p>
                <a:pPr>
                  <a:spcAft>
                    <a:spcPts val="300"/>
                  </a:spcAft>
                  <a:buFont typeface="Wingdings" panose="05000000000000000000" pitchFamily="2" charset="2"/>
                  <a:buChar char="Ø"/>
                </a:pPr>
                <a:r>
                  <a:rPr lang="en-US" sz="2400" dirty="0">
                    <a:solidFill>
                      <a:srgbClr val="FF0000"/>
                    </a:solidFill>
                  </a:rPr>
                  <a:t>It is fair comparisons because ONLY the distribution function is replaced with HT counterparts while other settings (including test function set) are not changed.</a:t>
                </a:r>
              </a:p>
              <a:p>
                <a:pPr>
                  <a:spcAft>
                    <a:spcPts val="300"/>
                  </a:spcAft>
                  <a:buFont typeface="Wingdings" panose="05000000000000000000" pitchFamily="2" charset="2"/>
                  <a:buChar char="Ø"/>
                </a:pPr>
                <a:r>
                  <a:rPr lang="en-US" sz="2400" dirty="0"/>
                  <a:t> For parameter settings of CS, CSML, CSP, CSC and CSW, the probability Pa is set to 0.25 the scaling factor </a:t>
                </a:r>
                <a14:m>
                  <m:oMath xmlns:m="http://schemas.openxmlformats.org/officeDocument/2006/math">
                    <m:r>
                      <a:rPr lang="en-US" sz="2400" i="1" smtClean="0">
                        <a:latin typeface="Cambria Math" panose="02040503050406030204" pitchFamily="18" charset="0"/>
                        <a:ea typeface="Cambria Math" panose="02040503050406030204" pitchFamily="18" charset="0"/>
                      </a:rPr>
                      <m:t>𝛼</m:t>
                    </m:r>
                  </m:oMath>
                </a14:m>
                <a:r>
                  <a:rPr lang="en-US" sz="2400" dirty="0"/>
                  <a:t> is set to 0.01.</a:t>
                </a:r>
              </a:p>
              <a:p>
                <a:pPr>
                  <a:spcAft>
                    <a:spcPts val="300"/>
                  </a:spcAft>
                  <a:buFont typeface="Wingdings" panose="05000000000000000000" pitchFamily="2" charset="2"/>
                  <a:buChar char="Ø"/>
                </a:pPr>
                <a:r>
                  <a:rPr lang="en-US" sz="2400" dirty="0"/>
                  <a:t> The population size satisfies </a:t>
                </a:r>
                <a14:m>
                  <m:oMath xmlns:m="http://schemas.openxmlformats.org/officeDocument/2006/math">
                    <m:r>
                      <a:rPr lang="en-US" sz="2400" b="0" i="1" smtClean="0">
                        <a:latin typeface="Cambria Math" panose="02040503050406030204" pitchFamily="18" charset="0"/>
                      </a:rPr>
                      <m:t>𝑁𝑃</m:t>
                    </m:r>
                    <m:r>
                      <a:rPr lang="en-US" sz="2400" b="0" i="1" smtClean="0">
                        <a:latin typeface="Cambria Math" panose="02040503050406030204" pitchFamily="18" charset="0"/>
                      </a:rPr>
                      <m:t>=</m:t>
                    </m:r>
                    <m:r>
                      <a:rPr lang="en-US" sz="2400" b="0" i="1" smtClean="0">
                        <a:latin typeface="Cambria Math" panose="02040503050406030204" pitchFamily="18" charset="0"/>
                      </a:rPr>
                      <m:t>𝐷</m:t>
                    </m:r>
                  </m:oMath>
                </a14:m>
                <a:r>
                  <a:rPr lang="en-US" sz="2400" dirty="0"/>
                  <a:t> where </a:t>
                </a:r>
                <a14:m>
                  <m:oMath xmlns:m="http://schemas.openxmlformats.org/officeDocument/2006/math">
                    <m:r>
                      <a:rPr lang="en-US" sz="2400" b="0" i="1" smtClean="0">
                        <a:latin typeface="Cambria Math" panose="02040503050406030204" pitchFamily="18" charset="0"/>
                      </a:rPr>
                      <m:t>𝐷</m:t>
                    </m:r>
                  </m:oMath>
                </a14:m>
                <a:r>
                  <a:rPr lang="en-US" sz="2400" dirty="0"/>
                  <a:t> denotes the dimension of the problem unless a change is mentioned.</a:t>
                </a:r>
              </a:p>
              <a:p>
                <a:pPr>
                  <a:buFont typeface="Wingdings" panose="05000000000000000000" pitchFamily="2" charset="2"/>
                  <a:buChar char="Ø"/>
                </a:pPr>
                <a:endParaRPr lang="en-US" sz="2800" dirty="0"/>
              </a:p>
              <a:p>
                <a:pPr>
                  <a:buFont typeface="Wingdings" panose="05000000000000000000" pitchFamily="2" charset="2"/>
                  <a:buChar char="Ø"/>
                </a:pPr>
                <a:endParaRPr lang="en-US" sz="2800" dirty="0"/>
              </a:p>
              <a:p>
                <a:endParaRPr lang="en-US" sz="2800" b="1" dirty="0"/>
              </a:p>
            </p:txBody>
          </p:sp>
        </mc:Choice>
        <mc:Fallback xmlns="">
          <p:sp>
            <p:nvSpPr>
              <p:cNvPr id="13" name="内容占位符 12">
                <a:extLst>
                  <a:ext uri="{FF2B5EF4-FFF2-40B4-BE49-F238E27FC236}">
                    <a16:creationId xmlns:a16="http://schemas.microsoft.com/office/drawing/2014/main" id="{0C37C291-6C21-4FD4-AC9E-451E032CAB9B}"/>
                  </a:ext>
                </a:extLst>
              </p:cNvPr>
              <p:cNvSpPr>
                <a:spLocks noGrp="1" noRot="1" noChangeAspect="1" noMove="1" noResize="1" noEditPoints="1" noAdjustHandles="1" noChangeArrowheads="1" noChangeShapeType="1" noTextEdit="1"/>
              </p:cNvSpPr>
              <p:nvPr>
                <p:ph idx="1"/>
              </p:nvPr>
            </p:nvSpPr>
            <p:spPr>
              <a:xfrm>
                <a:off x="107504" y="1412776"/>
                <a:ext cx="8897210" cy="4481099"/>
              </a:xfrm>
              <a:blipFill>
                <a:blip r:embed="rId2"/>
                <a:stretch>
                  <a:fillRect l="-1234" t="-1497"/>
                </a:stretch>
              </a:blipFill>
            </p:spPr>
            <p:txBody>
              <a:bodyPr/>
              <a:lstStyle/>
              <a:p>
                <a:r>
                  <a:rPr lang="en-US">
                    <a:noFill/>
                  </a:rPr>
                  <a:t> </a:t>
                </a:r>
              </a:p>
            </p:txBody>
          </p:sp>
        </mc:Fallback>
      </mc:AlternateContent>
    </p:spTree>
    <p:extLst>
      <p:ext uri="{BB962C8B-B14F-4D97-AF65-F5344CB8AC3E}">
        <p14:creationId xmlns:p14="http://schemas.microsoft.com/office/powerpoint/2010/main" val="237384548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251520" y="617103"/>
            <a:ext cx="2987824" cy="772752"/>
          </a:xfrm>
        </p:spPr>
        <p:txBody>
          <a:bodyPr/>
          <a:lstStyle/>
          <a:p>
            <a:pPr algn="l"/>
            <a:r>
              <a:rPr lang="en-US" sz="3200" b="1" dirty="0"/>
              <a:t>1. B</a:t>
            </a:r>
            <a:r>
              <a:rPr lang="en-US" altLang="zh-CN" sz="3200" b="1" dirty="0"/>
              <a:t>ackground</a:t>
            </a: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dirty="0"/>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a:t>
            </a:fld>
            <a:r>
              <a:rPr lang="en-US"/>
              <a:t>/1024</a:t>
            </a:r>
          </a:p>
        </p:txBody>
      </p:sp>
      <p:sp>
        <p:nvSpPr>
          <p:cNvPr id="7" name="内容占位符 6">
            <a:extLst>
              <a:ext uri="{FF2B5EF4-FFF2-40B4-BE49-F238E27FC236}">
                <a16:creationId xmlns:a16="http://schemas.microsoft.com/office/drawing/2014/main" id="{0BE95AE3-0B0C-4F5F-B152-84D9284473DF}"/>
              </a:ext>
            </a:extLst>
          </p:cNvPr>
          <p:cNvSpPr>
            <a:spLocks noGrp="1"/>
          </p:cNvSpPr>
          <p:nvPr>
            <p:ph sz="half" idx="1"/>
          </p:nvPr>
        </p:nvSpPr>
        <p:spPr>
          <a:xfrm>
            <a:off x="432466" y="1214663"/>
            <a:ext cx="8460014" cy="5238525"/>
          </a:xfrm>
        </p:spPr>
        <p:txBody>
          <a:bodyPr/>
          <a:lstStyle/>
          <a:p>
            <a:pPr marL="0" indent="0">
              <a:buNone/>
            </a:pPr>
            <a:r>
              <a:rPr lang="en-US" altLang="zh-CN" sz="3200" b="1" dirty="0">
                <a:solidFill>
                  <a:srgbClr val="FF0000"/>
                </a:solidFill>
              </a:rPr>
              <a:t>Optimization</a:t>
            </a:r>
            <a:r>
              <a:rPr lang="en-US" altLang="zh-CN" sz="3200" b="1" dirty="0"/>
              <a:t> has become more and more important in almost every discipline so far.</a:t>
            </a:r>
          </a:p>
          <a:p>
            <a:pPr marL="0" indent="0">
              <a:buNone/>
            </a:pPr>
            <a:r>
              <a:rPr lang="en-US" altLang="zh-CN" sz="3200" b="1" dirty="0"/>
              <a:t>In practice, sophisticated optimization tools are required to solve certain optimization problems.</a:t>
            </a:r>
          </a:p>
          <a:p>
            <a:pPr marL="0" indent="0">
              <a:buNone/>
            </a:pPr>
            <a:r>
              <a:rPr lang="en-US" altLang="zh-CN" sz="3200" b="1" dirty="0"/>
              <a:t>A lot of algorithms have been designed:</a:t>
            </a:r>
          </a:p>
          <a:p>
            <a:r>
              <a:rPr lang="en-US" altLang="zh-CN" b="1" dirty="0">
                <a:highlight>
                  <a:srgbClr val="FFFF00"/>
                </a:highlight>
              </a:rPr>
              <a:t>gradient-based algorithms,</a:t>
            </a:r>
          </a:p>
          <a:p>
            <a:r>
              <a:rPr lang="en-US" altLang="zh-CN" b="1" dirty="0"/>
              <a:t>simplex methods,</a:t>
            </a:r>
          </a:p>
          <a:p>
            <a:r>
              <a:rPr lang="en-US" altLang="zh-CN" b="1" dirty="0"/>
              <a:t>evolutionary algorithms,</a:t>
            </a:r>
          </a:p>
          <a:p>
            <a:r>
              <a:rPr lang="en-US" altLang="zh-CN" b="1" dirty="0">
                <a:solidFill>
                  <a:srgbClr val="FF0000"/>
                </a:solidFill>
              </a:rPr>
              <a:t>swarm-based search algorithms.</a:t>
            </a:r>
          </a:p>
        </p:txBody>
      </p:sp>
    </p:spTree>
    <p:extLst>
      <p:ext uri="{BB962C8B-B14F-4D97-AF65-F5344CB8AC3E}">
        <p14:creationId xmlns:p14="http://schemas.microsoft.com/office/powerpoint/2010/main" val="201077150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246790" y="964124"/>
            <a:ext cx="8064896" cy="935038"/>
          </a:xfrm>
        </p:spPr>
        <p:txBody>
          <a:bodyPr/>
          <a:lstStyle/>
          <a:p>
            <a:pPr algn="l"/>
            <a:r>
              <a:rPr lang="en-US" sz="3200" b="1" dirty="0"/>
              <a:t>2.3 Experimental results</a:t>
            </a:r>
            <a:br>
              <a:rPr lang="en-US" sz="3200" b="1" dirty="0"/>
            </a:b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50</a:t>
            </a:fld>
            <a:r>
              <a:rPr lang="en-US"/>
              <a:t>/1024</a:t>
            </a:r>
          </a:p>
        </p:txBody>
      </p:sp>
      <p:sp>
        <p:nvSpPr>
          <p:cNvPr id="13" name="内容占位符 12">
            <a:extLst>
              <a:ext uri="{FF2B5EF4-FFF2-40B4-BE49-F238E27FC236}">
                <a16:creationId xmlns:a16="http://schemas.microsoft.com/office/drawing/2014/main" id="{0C37C291-6C21-4FD4-AC9E-451E032CAB9B}"/>
              </a:ext>
            </a:extLst>
          </p:cNvPr>
          <p:cNvSpPr>
            <a:spLocks noGrp="1"/>
          </p:cNvSpPr>
          <p:nvPr>
            <p:ph idx="1"/>
          </p:nvPr>
        </p:nvSpPr>
        <p:spPr>
          <a:xfrm>
            <a:off x="107504" y="1412776"/>
            <a:ext cx="8897210" cy="4481099"/>
          </a:xfrm>
        </p:spPr>
        <p:txBody>
          <a:bodyPr/>
          <a:lstStyle/>
          <a:p>
            <a:r>
              <a:rPr lang="en-US" sz="2800" b="1" dirty="0"/>
              <a:t>Parameter settings</a:t>
            </a:r>
          </a:p>
          <a:p>
            <a:endParaRPr lang="en-US" sz="2800" b="1" dirty="0"/>
          </a:p>
        </p:txBody>
      </p:sp>
      <p:pic>
        <p:nvPicPr>
          <p:cNvPr id="9" name="图片 8">
            <a:extLst>
              <a:ext uri="{FF2B5EF4-FFF2-40B4-BE49-F238E27FC236}">
                <a16:creationId xmlns:a16="http://schemas.microsoft.com/office/drawing/2014/main" id="{D2BBF39B-EB6A-4F08-B278-740E010C47DA}"/>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246790" y="2108642"/>
            <a:ext cx="8551388" cy="2012267"/>
          </a:xfrm>
          <a:prstGeom prst="rect">
            <a:avLst/>
          </a:prstGeom>
        </p:spPr>
      </p:pic>
      <p:pic>
        <p:nvPicPr>
          <p:cNvPr id="11" name="图片 10" descr="图片包含 屏幕截图&#10;&#10;描述已自动生成">
            <a:extLst>
              <a:ext uri="{FF2B5EF4-FFF2-40B4-BE49-F238E27FC236}">
                <a16:creationId xmlns:a16="http://schemas.microsoft.com/office/drawing/2014/main" id="{612F07A2-CC0C-43C5-A6CC-D7DFEB1579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306" y="4221765"/>
            <a:ext cx="8676455" cy="1799523"/>
          </a:xfrm>
          <a:prstGeom prst="rect">
            <a:avLst/>
          </a:prstGeom>
        </p:spPr>
      </p:pic>
    </p:spTree>
    <p:extLst>
      <p:ext uri="{BB962C8B-B14F-4D97-AF65-F5344CB8AC3E}">
        <p14:creationId xmlns:p14="http://schemas.microsoft.com/office/powerpoint/2010/main" val="334161974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246790" y="964124"/>
            <a:ext cx="8064896" cy="935038"/>
          </a:xfrm>
        </p:spPr>
        <p:txBody>
          <a:bodyPr/>
          <a:lstStyle/>
          <a:p>
            <a:pPr algn="l"/>
            <a:r>
              <a:rPr lang="en-US" sz="3200" b="1" dirty="0"/>
              <a:t>2.3 Experimental results</a:t>
            </a:r>
            <a:br>
              <a:rPr lang="en-US" sz="3200" b="1" dirty="0"/>
            </a:b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51</a:t>
            </a:fld>
            <a:r>
              <a:rPr lang="en-US"/>
              <a:t>/1024</a:t>
            </a:r>
          </a:p>
        </p:txBody>
      </p:sp>
      <p:sp>
        <p:nvSpPr>
          <p:cNvPr id="13" name="内容占位符 12">
            <a:extLst>
              <a:ext uri="{FF2B5EF4-FFF2-40B4-BE49-F238E27FC236}">
                <a16:creationId xmlns:a16="http://schemas.microsoft.com/office/drawing/2014/main" id="{0C37C291-6C21-4FD4-AC9E-451E032CAB9B}"/>
              </a:ext>
            </a:extLst>
          </p:cNvPr>
          <p:cNvSpPr>
            <a:spLocks noGrp="1"/>
          </p:cNvSpPr>
          <p:nvPr>
            <p:ph idx="1"/>
          </p:nvPr>
        </p:nvSpPr>
        <p:spPr>
          <a:xfrm>
            <a:off x="107504" y="1412776"/>
            <a:ext cx="8897210" cy="4481099"/>
          </a:xfrm>
        </p:spPr>
        <p:txBody>
          <a:bodyPr/>
          <a:lstStyle/>
          <a:p>
            <a:r>
              <a:rPr lang="en-US" sz="2800" b="1" dirty="0"/>
              <a:t>Parameter </a:t>
            </a:r>
            <a:r>
              <a:rPr lang="en-US" altLang="zh-CN" sz="2800" b="1" dirty="0"/>
              <a:t>analysis</a:t>
            </a:r>
            <a:endParaRPr lang="en-US" sz="2800" b="1" dirty="0"/>
          </a:p>
          <a:p>
            <a:endParaRPr lang="en-US" sz="2800" b="1" dirty="0"/>
          </a:p>
        </p:txBody>
      </p:sp>
      <p:pic>
        <p:nvPicPr>
          <p:cNvPr id="7" name="图片 6">
            <a:extLst>
              <a:ext uri="{FF2B5EF4-FFF2-40B4-BE49-F238E27FC236}">
                <a16:creationId xmlns:a16="http://schemas.microsoft.com/office/drawing/2014/main" id="{5783706A-2875-4E5B-82CE-FF88D8112FCA}"/>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245857" y="2203039"/>
            <a:ext cx="8391850" cy="3386958"/>
          </a:xfrm>
          <a:prstGeom prst="rect">
            <a:avLst/>
          </a:prstGeom>
        </p:spPr>
      </p:pic>
      <p:cxnSp>
        <p:nvCxnSpPr>
          <p:cNvPr id="8" name="直接连接符 7">
            <a:extLst>
              <a:ext uri="{FF2B5EF4-FFF2-40B4-BE49-F238E27FC236}">
                <a16:creationId xmlns:a16="http://schemas.microsoft.com/office/drawing/2014/main" id="{B2DD792C-E03D-4E27-AC2D-993A0107F375}"/>
              </a:ext>
            </a:extLst>
          </p:cNvPr>
          <p:cNvCxnSpPr>
            <a:cxnSpLocks/>
          </p:cNvCxnSpPr>
          <p:nvPr/>
        </p:nvCxnSpPr>
        <p:spPr bwMode="auto">
          <a:xfrm>
            <a:off x="303844" y="3284984"/>
            <a:ext cx="5708316" cy="0"/>
          </a:xfrm>
          <a:prstGeom prst="line">
            <a:avLst/>
          </a:prstGeom>
          <a:solidFill>
            <a:schemeClr val="accent1"/>
          </a:solidFill>
          <a:ln w="28575" cap="flat" cmpd="sng" algn="ctr">
            <a:solidFill>
              <a:srgbClr val="FF0000"/>
            </a:solidFill>
            <a:prstDash val="solid"/>
            <a:miter lim="800000"/>
            <a:headEnd type="none" w="med" len="med"/>
            <a:tailEnd type="none" w="med" len="med"/>
          </a:ln>
          <a:effectLst/>
        </p:spPr>
      </p:cxnSp>
    </p:spTree>
    <p:extLst>
      <p:ext uri="{BB962C8B-B14F-4D97-AF65-F5344CB8AC3E}">
        <p14:creationId xmlns:p14="http://schemas.microsoft.com/office/powerpoint/2010/main" val="297218561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246790" y="964124"/>
            <a:ext cx="8064896" cy="935038"/>
          </a:xfrm>
        </p:spPr>
        <p:txBody>
          <a:bodyPr/>
          <a:lstStyle/>
          <a:p>
            <a:pPr algn="l"/>
            <a:r>
              <a:rPr lang="en-US" sz="3200" b="1" dirty="0"/>
              <a:t>2.3 Experimental results</a:t>
            </a:r>
            <a:br>
              <a:rPr lang="en-US" sz="3200" b="1" dirty="0"/>
            </a:b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52</a:t>
            </a:fld>
            <a:r>
              <a:rPr lang="en-US"/>
              <a:t>/1024</a:t>
            </a:r>
          </a:p>
        </p:txBody>
      </p:sp>
      <p:sp>
        <p:nvSpPr>
          <p:cNvPr id="13" name="内容占位符 12">
            <a:extLst>
              <a:ext uri="{FF2B5EF4-FFF2-40B4-BE49-F238E27FC236}">
                <a16:creationId xmlns:a16="http://schemas.microsoft.com/office/drawing/2014/main" id="{0C37C291-6C21-4FD4-AC9E-451E032CAB9B}"/>
              </a:ext>
            </a:extLst>
          </p:cNvPr>
          <p:cNvSpPr>
            <a:spLocks noGrp="1"/>
          </p:cNvSpPr>
          <p:nvPr>
            <p:ph idx="1"/>
          </p:nvPr>
        </p:nvSpPr>
        <p:spPr>
          <a:xfrm>
            <a:off x="107504" y="1412776"/>
            <a:ext cx="8897210" cy="4481099"/>
          </a:xfrm>
        </p:spPr>
        <p:txBody>
          <a:bodyPr/>
          <a:lstStyle/>
          <a:p>
            <a:r>
              <a:rPr lang="en-US" sz="2800" b="1" dirty="0"/>
              <a:t>Parameter </a:t>
            </a:r>
            <a:r>
              <a:rPr lang="en-US" altLang="zh-CN" sz="2800" b="1" dirty="0"/>
              <a:t>analysis</a:t>
            </a:r>
            <a:endParaRPr lang="en-US" sz="2800" b="1" dirty="0"/>
          </a:p>
          <a:p>
            <a:endParaRPr lang="en-US" sz="2800" b="1" dirty="0"/>
          </a:p>
        </p:txBody>
      </p:sp>
      <p:pic>
        <p:nvPicPr>
          <p:cNvPr id="7" name="Picture 6">
            <a:extLst>
              <a:ext uri="{FF2B5EF4-FFF2-40B4-BE49-F238E27FC236}">
                <a16:creationId xmlns:a16="http://schemas.microsoft.com/office/drawing/2014/main" id="{2610ED8D-5DEC-4816-9B0F-08E4AC91A2A5}"/>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395537" y="2529913"/>
            <a:ext cx="8528685" cy="3433743"/>
          </a:xfrm>
          <a:prstGeom prst="rect">
            <a:avLst/>
          </a:prstGeom>
        </p:spPr>
      </p:pic>
    </p:spTree>
    <p:extLst>
      <p:ext uri="{BB962C8B-B14F-4D97-AF65-F5344CB8AC3E}">
        <p14:creationId xmlns:p14="http://schemas.microsoft.com/office/powerpoint/2010/main" val="122001354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246790" y="964124"/>
            <a:ext cx="8064896" cy="935038"/>
          </a:xfrm>
        </p:spPr>
        <p:txBody>
          <a:bodyPr/>
          <a:lstStyle/>
          <a:p>
            <a:pPr algn="l"/>
            <a:r>
              <a:rPr lang="en-US" sz="3200" b="1" dirty="0"/>
              <a:t>2.3 Experimental results</a:t>
            </a:r>
            <a:br>
              <a:rPr lang="en-US" sz="3200" b="1" dirty="0"/>
            </a:b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53</a:t>
            </a:fld>
            <a:r>
              <a:rPr lang="en-US"/>
              <a:t>/1024</a:t>
            </a:r>
          </a:p>
        </p:txBody>
      </p:sp>
      <p:sp>
        <p:nvSpPr>
          <p:cNvPr id="13" name="内容占位符 12">
            <a:extLst>
              <a:ext uri="{FF2B5EF4-FFF2-40B4-BE49-F238E27FC236}">
                <a16:creationId xmlns:a16="http://schemas.microsoft.com/office/drawing/2014/main" id="{0C37C291-6C21-4FD4-AC9E-451E032CAB9B}"/>
              </a:ext>
            </a:extLst>
          </p:cNvPr>
          <p:cNvSpPr>
            <a:spLocks noGrp="1"/>
          </p:cNvSpPr>
          <p:nvPr>
            <p:ph idx="1"/>
          </p:nvPr>
        </p:nvSpPr>
        <p:spPr>
          <a:xfrm>
            <a:off x="107504" y="1412776"/>
            <a:ext cx="8897210" cy="4481099"/>
          </a:xfrm>
        </p:spPr>
        <p:txBody>
          <a:bodyPr/>
          <a:lstStyle/>
          <a:p>
            <a:r>
              <a:rPr lang="en-US" sz="2800" b="1" dirty="0"/>
              <a:t>Parameter </a:t>
            </a:r>
            <a:r>
              <a:rPr lang="en-US" altLang="zh-CN" sz="2800" b="1" dirty="0"/>
              <a:t>analysis</a:t>
            </a:r>
            <a:endParaRPr lang="en-US" sz="2800" b="1" dirty="0"/>
          </a:p>
          <a:p>
            <a:endParaRPr lang="en-US" sz="2800" b="1" dirty="0"/>
          </a:p>
        </p:txBody>
      </p:sp>
      <mc:AlternateContent xmlns:mc="http://schemas.openxmlformats.org/markup-compatibility/2006" xmlns:a14="http://schemas.microsoft.com/office/drawing/2010/main">
        <mc:Choice Requires="a14">
          <p:graphicFrame>
            <p:nvGraphicFramePr>
              <p:cNvPr id="10" name="表格 9">
                <a:extLst>
                  <a:ext uri="{FF2B5EF4-FFF2-40B4-BE49-F238E27FC236}">
                    <a16:creationId xmlns:a16="http://schemas.microsoft.com/office/drawing/2014/main" id="{FA4E85E8-F425-4151-8276-0562A9005BFC}"/>
                  </a:ext>
                </a:extLst>
              </p:cNvPr>
              <p:cNvGraphicFramePr>
                <a:graphicFrameLocks noGrp="1"/>
              </p:cNvGraphicFramePr>
              <p:nvPr>
                <p:extLst>
                  <p:ext uri="{D42A27DB-BD31-4B8C-83A1-F6EECF244321}">
                    <p14:modId xmlns:p14="http://schemas.microsoft.com/office/powerpoint/2010/main" val="898243850"/>
                  </p:ext>
                </p:extLst>
              </p:nvPr>
            </p:nvGraphicFramePr>
            <p:xfrm>
              <a:off x="683568" y="2242572"/>
              <a:ext cx="8136904" cy="3627120"/>
            </p:xfrm>
            <a:graphic>
              <a:graphicData uri="http://schemas.openxmlformats.org/drawingml/2006/table">
                <a:tbl>
                  <a:tblPr firstRow="1" bandRow="1">
                    <a:tableStyleId>{5C22544A-7EE6-4342-B048-85BDC9FD1C3A}</a:tableStyleId>
                  </a:tblPr>
                  <a:tblGrid>
                    <a:gridCol w="3476677">
                      <a:extLst>
                        <a:ext uri="{9D8B030D-6E8A-4147-A177-3AD203B41FA5}">
                          <a16:colId xmlns:a16="http://schemas.microsoft.com/office/drawing/2014/main" val="3762686050"/>
                        </a:ext>
                      </a:extLst>
                    </a:gridCol>
                    <a:gridCol w="4660227">
                      <a:extLst>
                        <a:ext uri="{9D8B030D-6E8A-4147-A177-3AD203B41FA5}">
                          <a16:colId xmlns:a16="http://schemas.microsoft.com/office/drawing/2014/main" val="531784932"/>
                        </a:ext>
                      </a:extLst>
                    </a:gridCol>
                  </a:tblGrid>
                  <a:tr h="416374">
                    <a:tc>
                      <a:txBody>
                        <a:bodyPr/>
                        <a:lstStyle/>
                        <a:p>
                          <a:endParaRPr lang="en-US" sz="2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t>Parameter settings</a:t>
                          </a:r>
                          <a:endParaRPr lang="en-US" sz="2800" dirty="0"/>
                        </a:p>
                      </a:txBody>
                      <a:tcPr/>
                    </a:tc>
                    <a:extLst>
                      <a:ext uri="{0D108BD9-81ED-4DB2-BD59-A6C34878D82A}">
                        <a16:rowId xmlns:a16="http://schemas.microsoft.com/office/drawing/2014/main" val="3932082867"/>
                      </a:ext>
                    </a:extLst>
                  </a:tr>
                  <a:tr h="416374">
                    <a:tc>
                      <a:txBody>
                        <a:bodyPr/>
                        <a:lstStyle/>
                        <a:p>
                          <a:r>
                            <a:rPr lang="en-US" altLang="zh-CN" sz="2800" dirty="0"/>
                            <a:t>Dimension</a:t>
                          </a:r>
                          <a:endParaRPr lang="en-US" sz="2800" dirty="0"/>
                        </a:p>
                      </a:txBody>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𝐷</m:t>
                                </m:r>
                                <m:r>
                                  <a:rPr lang="en-US" sz="2800" b="0" i="1" smtClean="0">
                                    <a:latin typeface="Cambria Math" panose="02040503050406030204" pitchFamily="18" charset="0"/>
                                  </a:rPr>
                                  <m:t>=30</m:t>
                                </m:r>
                              </m:oMath>
                            </m:oMathPara>
                          </a14:m>
                          <a:endParaRPr lang="en-US" sz="2800" dirty="0"/>
                        </a:p>
                      </a:txBody>
                      <a:tcPr/>
                    </a:tc>
                    <a:extLst>
                      <a:ext uri="{0D108BD9-81ED-4DB2-BD59-A6C34878D82A}">
                        <a16:rowId xmlns:a16="http://schemas.microsoft.com/office/drawing/2014/main" val="2925709988"/>
                      </a:ext>
                    </a:extLst>
                  </a:tr>
                  <a:tr h="4163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Termination criterion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800" i="0" dirty="0" smtClean="0"/>
                                  <m:t>Max</m:t>
                                </m:r>
                                <m:r>
                                  <m:rPr>
                                    <m:nor/>
                                  </m:rPr>
                                  <a:rPr lang="en-US" sz="2800" i="0" dirty="0" smtClean="0"/>
                                  <m:t>_</m:t>
                                </m:r>
                                <m:r>
                                  <m:rPr>
                                    <m:nor/>
                                  </m:rPr>
                                  <a:rPr lang="en-US" sz="2800" i="0" dirty="0" smtClean="0"/>
                                  <m:t>FEs</m:t>
                                </m:r>
                                <m:r>
                                  <a:rPr lang="en-US" sz="2800" b="0" i="1" dirty="0" smtClean="0">
                                    <a:latin typeface="Cambria Math" panose="02040503050406030204" pitchFamily="18" charset="0"/>
                                  </a:rPr>
                                  <m:t>=</m:t>
                                </m:r>
                                <m:r>
                                  <a:rPr lang="en-US" sz="2800" i="1" smtClean="0">
                                    <a:latin typeface="Cambria Math" panose="02040503050406030204" pitchFamily="18" charset="0"/>
                                  </a:rPr>
                                  <m:t>10,000</m:t>
                                </m:r>
                                <m:r>
                                  <a:rPr lang="en-US" sz="280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𝐷</m:t>
                                </m:r>
                              </m:oMath>
                            </m:oMathPara>
                          </a14:m>
                          <a:endParaRPr lang="en-US" sz="2800" dirty="0"/>
                        </a:p>
                      </a:txBody>
                      <a:tcPr/>
                    </a:tc>
                    <a:extLst>
                      <a:ext uri="{0D108BD9-81ED-4DB2-BD59-A6C34878D82A}">
                        <a16:rowId xmlns:a16="http://schemas.microsoft.com/office/drawing/2014/main" val="613913769"/>
                      </a:ext>
                    </a:extLst>
                  </a:tr>
                  <a:tr h="416374">
                    <a:tc>
                      <a:txBody>
                        <a:bodyPr/>
                        <a:lstStyle/>
                        <a:p>
                          <a:r>
                            <a:rPr lang="en-US" sz="2800" dirty="0"/>
                            <a:t>Running times</a:t>
                          </a:r>
                        </a:p>
                      </a:txBody>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𝑟𝑢𝑛𝑠</m:t>
                                </m:r>
                                <m:r>
                                  <a:rPr lang="en-US" sz="2800" b="0" i="1" smtClean="0">
                                    <a:latin typeface="Cambria Math" panose="02040503050406030204" pitchFamily="18" charset="0"/>
                                  </a:rPr>
                                  <m:t>=50</m:t>
                                </m:r>
                              </m:oMath>
                            </m:oMathPara>
                          </a14:m>
                          <a:endParaRPr lang="en-US" sz="2800" dirty="0"/>
                        </a:p>
                      </a:txBody>
                      <a:tcPr/>
                    </a:tc>
                    <a:extLst>
                      <a:ext uri="{0D108BD9-81ED-4DB2-BD59-A6C34878D82A}">
                        <a16:rowId xmlns:a16="http://schemas.microsoft.com/office/drawing/2014/main" val="3780755329"/>
                      </a:ext>
                    </a:extLst>
                  </a:tr>
                  <a:tr h="4163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a:t>Scale parameter</a:t>
                          </a:r>
                          <a:endParaRPr lang="en-US" sz="2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2800" i="1" smtClean="0">
                                  <a:latin typeface="Cambria Math" panose="02040503050406030204" pitchFamily="18" charset="0"/>
                                  <a:ea typeface="Cambria Math" panose="02040503050406030204" pitchFamily="18" charset="0"/>
                                </a:rPr>
                                <m:t>𝜸</m:t>
                              </m:r>
                              <m:r>
                                <a:rPr lang="en-US" sz="2800" i="1" smtClean="0">
                                  <a:latin typeface="Cambria Math" panose="02040503050406030204" pitchFamily="18" charset="0"/>
                                  <a:ea typeface="Cambria Math" panose="02040503050406030204" pitchFamily="18" charset="0"/>
                                </a:rPr>
                                <m:t>∈</m:t>
                              </m:r>
                              <m:r>
                                <m:rPr>
                                  <m:nor/>
                                </m:rPr>
                                <a:rPr lang="en-US" sz="2800" dirty="0" smtClean="0"/>
                                <m:t>[0.5,4.5]</m:t>
                              </m:r>
                            </m:oMath>
                          </a14:m>
                          <a:r>
                            <a:rPr lang="en-US" sz="2800" dirty="0"/>
                            <a:t>, step=0.5</a:t>
                          </a:r>
                        </a:p>
                      </a:txBody>
                      <a:tcPr/>
                    </a:tc>
                    <a:extLst>
                      <a:ext uri="{0D108BD9-81ED-4DB2-BD59-A6C34878D82A}">
                        <a16:rowId xmlns:a16="http://schemas.microsoft.com/office/drawing/2014/main" val="3470398808"/>
                      </a:ext>
                    </a:extLst>
                  </a:tr>
                  <a:tr h="4163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aseline="0" dirty="0" err="1"/>
                            <a:t>Mittag</a:t>
                          </a:r>
                          <a:r>
                            <a:rPr lang="en-US" sz="2800" baseline="0" dirty="0"/>
                            <a:t>-Leffler index</a:t>
                          </a:r>
                          <a:endParaRPr lang="en-US" sz="2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2800" i="1" smtClean="0">
                                  <a:latin typeface="Cambria Math" panose="02040503050406030204" pitchFamily="18" charset="0"/>
                                  <a:ea typeface="Cambria Math" panose="02040503050406030204" pitchFamily="18" charset="0"/>
                                </a:rPr>
                                <m:t>𝜷</m:t>
                              </m:r>
                              <m:r>
                                <a:rPr lang="en-US" sz="2800" i="1" smtClean="0">
                                  <a:latin typeface="Cambria Math" panose="02040503050406030204" pitchFamily="18" charset="0"/>
                                  <a:ea typeface="Cambria Math" panose="02040503050406030204" pitchFamily="18" charset="0"/>
                                </a:rPr>
                                <m:t>∈</m:t>
                              </m:r>
                              <m:r>
                                <m:rPr>
                                  <m:nor/>
                                </m:rPr>
                                <a:rPr lang="en-US" sz="2800" dirty="0" smtClean="0"/>
                                <m:t>[0.1,0.9]</m:t>
                              </m:r>
                            </m:oMath>
                          </a14:m>
                          <a:r>
                            <a:rPr lang="en-US" sz="2800" dirty="0"/>
                            <a:t>, step=0.1</a:t>
                          </a:r>
                        </a:p>
                      </a:txBody>
                      <a:tcPr/>
                    </a:tc>
                    <a:extLst>
                      <a:ext uri="{0D108BD9-81ED-4DB2-BD59-A6C34878D82A}">
                        <a16:rowId xmlns:a16="http://schemas.microsoft.com/office/drawing/2014/main" val="3575314247"/>
                      </a:ext>
                    </a:extLst>
                  </a:tr>
                  <a:tr h="416374">
                    <a:tc>
                      <a:txBody>
                        <a:bodyPr/>
                        <a:lstStyle/>
                        <a:p>
                          <a:r>
                            <a:rPr lang="en-US" altLang="zh-CN" sz="2800" dirty="0"/>
                            <a:t>Population size</a:t>
                          </a:r>
                          <a:endParaRPr lang="en-US" sz="2800" dirty="0"/>
                        </a:p>
                      </a:txBody>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𝑁𝑃</m:t>
                                </m:r>
                                <m:r>
                                  <a:rPr lang="en-US" sz="2800" b="0" i="1" smtClean="0">
                                    <a:latin typeface="Cambria Math" panose="02040503050406030204" pitchFamily="18" charset="0"/>
                                  </a:rPr>
                                  <m:t>=30</m:t>
                                </m:r>
                              </m:oMath>
                            </m:oMathPara>
                          </a14:m>
                          <a:endParaRPr lang="en-US" sz="2800" dirty="0"/>
                        </a:p>
                      </a:txBody>
                      <a:tcPr/>
                    </a:tc>
                    <a:extLst>
                      <a:ext uri="{0D108BD9-81ED-4DB2-BD59-A6C34878D82A}">
                        <a16:rowId xmlns:a16="http://schemas.microsoft.com/office/drawing/2014/main" val="535046809"/>
                      </a:ext>
                    </a:extLst>
                  </a:tr>
                </a:tbl>
              </a:graphicData>
            </a:graphic>
          </p:graphicFrame>
        </mc:Choice>
        <mc:Fallback xmlns="">
          <p:graphicFrame>
            <p:nvGraphicFramePr>
              <p:cNvPr id="10" name="表格 9">
                <a:extLst>
                  <a:ext uri="{FF2B5EF4-FFF2-40B4-BE49-F238E27FC236}">
                    <a16:creationId xmlns:a16="http://schemas.microsoft.com/office/drawing/2014/main" id="{FA4E85E8-F425-4151-8276-0562A9005BFC}"/>
                  </a:ext>
                </a:extLst>
              </p:cNvPr>
              <p:cNvGraphicFramePr>
                <a:graphicFrameLocks noGrp="1"/>
              </p:cNvGraphicFramePr>
              <p:nvPr>
                <p:extLst>
                  <p:ext uri="{D42A27DB-BD31-4B8C-83A1-F6EECF244321}">
                    <p14:modId xmlns:p14="http://schemas.microsoft.com/office/powerpoint/2010/main" val="898243850"/>
                  </p:ext>
                </p:extLst>
              </p:nvPr>
            </p:nvGraphicFramePr>
            <p:xfrm>
              <a:off x="683568" y="2242572"/>
              <a:ext cx="8136904" cy="3627120"/>
            </p:xfrm>
            <a:graphic>
              <a:graphicData uri="http://schemas.openxmlformats.org/drawingml/2006/table">
                <a:tbl>
                  <a:tblPr firstRow="1" bandRow="1">
                    <a:tableStyleId>{5C22544A-7EE6-4342-B048-85BDC9FD1C3A}</a:tableStyleId>
                  </a:tblPr>
                  <a:tblGrid>
                    <a:gridCol w="3476677">
                      <a:extLst>
                        <a:ext uri="{9D8B030D-6E8A-4147-A177-3AD203B41FA5}">
                          <a16:colId xmlns:a16="http://schemas.microsoft.com/office/drawing/2014/main" val="3762686050"/>
                        </a:ext>
                      </a:extLst>
                    </a:gridCol>
                    <a:gridCol w="4660227">
                      <a:extLst>
                        <a:ext uri="{9D8B030D-6E8A-4147-A177-3AD203B41FA5}">
                          <a16:colId xmlns:a16="http://schemas.microsoft.com/office/drawing/2014/main" val="531784932"/>
                        </a:ext>
                      </a:extLst>
                    </a:gridCol>
                  </a:tblGrid>
                  <a:tr h="518160">
                    <a:tc>
                      <a:txBody>
                        <a:bodyPr/>
                        <a:lstStyle/>
                        <a:p>
                          <a:endParaRPr lang="en-US" sz="2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t>Parameter settings</a:t>
                          </a:r>
                          <a:endParaRPr lang="en-US" sz="2800" dirty="0"/>
                        </a:p>
                      </a:txBody>
                      <a:tcPr/>
                    </a:tc>
                    <a:extLst>
                      <a:ext uri="{0D108BD9-81ED-4DB2-BD59-A6C34878D82A}">
                        <a16:rowId xmlns:a16="http://schemas.microsoft.com/office/drawing/2014/main" val="3932082867"/>
                      </a:ext>
                    </a:extLst>
                  </a:tr>
                  <a:tr h="518160">
                    <a:tc>
                      <a:txBody>
                        <a:bodyPr/>
                        <a:lstStyle/>
                        <a:p>
                          <a:r>
                            <a:rPr lang="en-US" altLang="zh-CN" sz="2800" dirty="0"/>
                            <a:t>Dimension</a:t>
                          </a:r>
                          <a:endParaRPr lang="en-US" sz="2800" dirty="0"/>
                        </a:p>
                      </a:txBody>
                      <a:tcPr/>
                    </a:tc>
                    <a:tc>
                      <a:txBody>
                        <a:bodyPr/>
                        <a:lstStyle/>
                        <a:p>
                          <a:endParaRPr lang="en-US"/>
                        </a:p>
                      </a:txBody>
                      <a:tcPr>
                        <a:blipFill>
                          <a:blip r:embed="rId2"/>
                          <a:stretch>
                            <a:fillRect l="-74641" t="-111765" r="-654" b="-534118"/>
                          </a:stretch>
                        </a:blipFill>
                      </a:tcPr>
                    </a:tc>
                    <a:extLst>
                      <a:ext uri="{0D108BD9-81ED-4DB2-BD59-A6C34878D82A}">
                        <a16:rowId xmlns:a16="http://schemas.microsoft.com/office/drawing/2014/main" val="2925709988"/>
                      </a:ext>
                    </a:extLst>
                  </a:tr>
                  <a:tr h="5181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Termination criterion</a:t>
                          </a:r>
                        </a:p>
                      </a:txBody>
                      <a:tcPr/>
                    </a:tc>
                    <a:tc>
                      <a:txBody>
                        <a:bodyPr/>
                        <a:lstStyle/>
                        <a:p>
                          <a:endParaRPr lang="en-US"/>
                        </a:p>
                      </a:txBody>
                      <a:tcPr>
                        <a:blipFill>
                          <a:blip r:embed="rId2"/>
                          <a:stretch>
                            <a:fillRect l="-74641" t="-211765" r="-654" b="-434118"/>
                          </a:stretch>
                        </a:blipFill>
                      </a:tcPr>
                    </a:tc>
                    <a:extLst>
                      <a:ext uri="{0D108BD9-81ED-4DB2-BD59-A6C34878D82A}">
                        <a16:rowId xmlns:a16="http://schemas.microsoft.com/office/drawing/2014/main" val="613913769"/>
                      </a:ext>
                    </a:extLst>
                  </a:tr>
                  <a:tr h="518160">
                    <a:tc>
                      <a:txBody>
                        <a:bodyPr/>
                        <a:lstStyle/>
                        <a:p>
                          <a:r>
                            <a:rPr lang="en-US" sz="2800" dirty="0"/>
                            <a:t>Running times</a:t>
                          </a:r>
                        </a:p>
                      </a:txBody>
                      <a:tcPr/>
                    </a:tc>
                    <a:tc>
                      <a:txBody>
                        <a:bodyPr/>
                        <a:lstStyle/>
                        <a:p>
                          <a:endParaRPr lang="en-US"/>
                        </a:p>
                      </a:txBody>
                      <a:tcPr>
                        <a:blipFill>
                          <a:blip r:embed="rId2"/>
                          <a:stretch>
                            <a:fillRect l="-74641" t="-308140" r="-654" b="-329070"/>
                          </a:stretch>
                        </a:blipFill>
                      </a:tcPr>
                    </a:tc>
                    <a:extLst>
                      <a:ext uri="{0D108BD9-81ED-4DB2-BD59-A6C34878D82A}">
                        <a16:rowId xmlns:a16="http://schemas.microsoft.com/office/drawing/2014/main" val="3780755329"/>
                      </a:ext>
                    </a:extLst>
                  </a:tr>
                  <a:tr h="5181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a:t>Scale parameter</a:t>
                          </a:r>
                          <a:endParaRPr lang="en-US" sz="2800" dirty="0"/>
                        </a:p>
                      </a:txBody>
                      <a:tcPr/>
                    </a:tc>
                    <a:tc>
                      <a:txBody>
                        <a:bodyPr/>
                        <a:lstStyle/>
                        <a:p>
                          <a:endParaRPr lang="en-US"/>
                        </a:p>
                      </a:txBody>
                      <a:tcPr>
                        <a:blipFill>
                          <a:blip r:embed="rId2"/>
                          <a:stretch>
                            <a:fillRect l="-74641" t="-412941" r="-654" b="-232941"/>
                          </a:stretch>
                        </a:blipFill>
                      </a:tcPr>
                    </a:tc>
                    <a:extLst>
                      <a:ext uri="{0D108BD9-81ED-4DB2-BD59-A6C34878D82A}">
                        <a16:rowId xmlns:a16="http://schemas.microsoft.com/office/drawing/2014/main" val="3470398808"/>
                      </a:ext>
                    </a:extLst>
                  </a:tr>
                  <a:tr h="5181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aseline="0" dirty="0" err="1"/>
                            <a:t>Mittag</a:t>
                          </a:r>
                          <a:r>
                            <a:rPr lang="en-US" sz="2800" baseline="0" dirty="0"/>
                            <a:t>-Leffler index</a:t>
                          </a:r>
                          <a:endParaRPr lang="en-US" sz="2800" dirty="0"/>
                        </a:p>
                      </a:txBody>
                      <a:tcPr/>
                    </a:tc>
                    <a:tc>
                      <a:txBody>
                        <a:bodyPr/>
                        <a:lstStyle/>
                        <a:p>
                          <a:endParaRPr lang="en-US"/>
                        </a:p>
                      </a:txBody>
                      <a:tcPr>
                        <a:blipFill>
                          <a:blip r:embed="rId2"/>
                          <a:stretch>
                            <a:fillRect l="-74641" t="-512941" r="-654" b="-132941"/>
                          </a:stretch>
                        </a:blipFill>
                      </a:tcPr>
                    </a:tc>
                    <a:extLst>
                      <a:ext uri="{0D108BD9-81ED-4DB2-BD59-A6C34878D82A}">
                        <a16:rowId xmlns:a16="http://schemas.microsoft.com/office/drawing/2014/main" val="3575314247"/>
                      </a:ext>
                    </a:extLst>
                  </a:tr>
                  <a:tr h="518160">
                    <a:tc>
                      <a:txBody>
                        <a:bodyPr/>
                        <a:lstStyle/>
                        <a:p>
                          <a:r>
                            <a:rPr lang="en-US" altLang="zh-CN" sz="2800" dirty="0"/>
                            <a:t>Population size</a:t>
                          </a:r>
                          <a:endParaRPr lang="en-US" sz="2800" dirty="0"/>
                        </a:p>
                      </a:txBody>
                      <a:tcPr/>
                    </a:tc>
                    <a:tc>
                      <a:txBody>
                        <a:bodyPr/>
                        <a:lstStyle/>
                        <a:p>
                          <a:endParaRPr lang="en-US"/>
                        </a:p>
                      </a:txBody>
                      <a:tcPr>
                        <a:blipFill>
                          <a:blip r:embed="rId2"/>
                          <a:stretch>
                            <a:fillRect l="-74641" t="-612941" r="-654" b="-32941"/>
                          </a:stretch>
                        </a:blipFill>
                      </a:tcPr>
                    </a:tc>
                    <a:extLst>
                      <a:ext uri="{0D108BD9-81ED-4DB2-BD59-A6C34878D82A}">
                        <a16:rowId xmlns:a16="http://schemas.microsoft.com/office/drawing/2014/main" val="535046809"/>
                      </a:ext>
                    </a:extLst>
                  </a:tr>
                </a:tbl>
              </a:graphicData>
            </a:graphic>
          </p:graphicFrame>
        </mc:Fallback>
      </mc:AlternateContent>
    </p:spTree>
    <p:extLst>
      <p:ext uri="{BB962C8B-B14F-4D97-AF65-F5344CB8AC3E}">
        <p14:creationId xmlns:p14="http://schemas.microsoft.com/office/powerpoint/2010/main" val="41737570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B4CE88-1B94-4DEA-813A-ED7C2D6FF2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3072" y="1268215"/>
            <a:ext cx="8073394" cy="3096889"/>
          </a:xfrm>
          <a:prstGeom prst="rect">
            <a:avLst/>
          </a:prstGeom>
        </p:spPr>
      </p:pic>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a:xfrm>
            <a:off x="3348038" y="224633"/>
            <a:ext cx="2303462" cy="431800"/>
          </a:xfrm>
        </p:spPr>
        <p:txBody>
          <a:bodyPr/>
          <a:lstStyle/>
          <a:p>
            <a:pPr>
              <a:defRPr/>
            </a:pPr>
            <a:r>
              <a:rPr lang="en-US"/>
              <a:t>Slide-</a:t>
            </a:r>
            <a:fld id="{5364909A-3F3E-460A-BC82-B071F2D46A2C}" type="slidenum">
              <a:rPr lang="en-US" smtClean="0"/>
              <a:pPr>
                <a:defRPr/>
              </a:pPr>
              <a:t>54</a:t>
            </a:fld>
            <a:r>
              <a:rPr lang="en-US"/>
              <a:t>/1024</a:t>
            </a:r>
          </a:p>
        </p:txBody>
      </p:sp>
      <p:sp>
        <p:nvSpPr>
          <p:cNvPr id="13" name="内容占位符 12">
            <a:extLst>
              <a:ext uri="{FF2B5EF4-FFF2-40B4-BE49-F238E27FC236}">
                <a16:creationId xmlns:a16="http://schemas.microsoft.com/office/drawing/2014/main" id="{0C37C291-6C21-4FD4-AC9E-451E032CAB9B}"/>
              </a:ext>
            </a:extLst>
          </p:cNvPr>
          <p:cNvSpPr>
            <a:spLocks noGrp="1"/>
          </p:cNvSpPr>
          <p:nvPr>
            <p:ph idx="1"/>
          </p:nvPr>
        </p:nvSpPr>
        <p:spPr>
          <a:xfrm>
            <a:off x="123395" y="692151"/>
            <a:ext cx="3872541" cy="720625"/>
          </a:xfrm>
        </p:spPr>
        <p:txBody>
          <a:bodyPr/>
          <a:lstStyle/>
          <a:p>
            <a:r>
              <a:rPr lang="en-US" sz="2800" b="1" dirty="0"/>
              <a:t>Parameter </a:t>
            </a:r>
            <a:r>
              <a:rPr lang="en-US" altLang="zh-CN" sz="2800" b="1" dirty="0"/>
              <a:t>analysis</a:t>
            </a:r>
            <a:endParaRPr lang="en-US" sz="2800" b="1" dirty="0"/>
          </a:p>
        </p:txBody>
      </p:sp>
      <p:pic>
        <p:nvPicPr>
          <p:cNvPr id="21" name="图片 20">
            <a:extLst>
              <a:ext uri="{FF2B5EF4-FFF2-40B4-BE49-F238E27FC236}">
                <a16:creationId xmlns:a16="http://schemas.microsoft.com/office/drawing/2014/main" id="{75D8C61F-2E95-46D2-90DD-B35738DAC490}"/>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460589" y="4487099"/>
            <a:ext cx="8073395" cy="1894229"/>
          </a:xfrm>
          <a:prstGeom prst="rect">
            <a:avLst/>
          </a:prstGeom>
        </p:spPr>
      </p:pic>
    </p:spTree>
    <p:extLst>
      <p:ext uri="{BB962C8B-B14F-4D97-AF65-F5344CB8AC3E}">
        <p14:creationId xmlns:p14="http://schemas.microsoft.com/office/powerpoint/2010/main" val="11145209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253802" y="647470"/>
            <a:ext cx="8064896" cy="788650"/>
          </a:xfrm>
        </p:spPr>
        <p:txBody>
          <a:bodyPr/>
          <a:lstStyle/>
          <a:p>
            <a:pPr algn="l"/>
            <a:r>
              <a:rPr lang="en-US" sz="3200" b="1" dirty="0"/>
              <a:t>4 HT distributions – sample paths</a:t>
            </a: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55</a:t>
            </a:fld>
            <a:r>
              <a:rPr lang="en-US"/>
              <a:t>/1024</a:t>
            </a:r>
          </a:p>
        </p:txBody>
      </p:sp>
      <p:pic>
        <p:nvPicPr>
          <p:cNvPr id="9" name="图片 8">
            <a:extLst>
              <a:ext uri="{FF2B5EF4-FFF2-40B4-BE49-F238E27FC236}">
                <a16:creationId xmlns:a16="http://schemas.microsoft.com/office/drawing/2014/main" id="{030FC648-B695-49B0-8295-6DE322B56E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1345267"/>
            <a:ext cx="3333750" cy="2505075"/>
          </a:xfrm>
          <a:prstGeom prst="rect">
            <a:avLst/>
          </a:prstGeom>
        </p:spPr>
      </p:pic>
      <p:pic>
        <p:nvPicPr>
          <p:cNvPr id="11" name="图片 10">
            <a:extLst>
              <a:ext uri="{FF2B5EF4-FFF2-40B4-BE49-F238E27FC236}">
                <a16:creationId xmlns:a16="http://schemas.microsoft.com/office/drawing/2014/main" id="{2E8C4AE5-E6B5-49D6-990E-666C6273C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3930189"/>
            <a:ext cx="3333751" cy="2505076"/>
          </a:xfrm>
          <a:prstGeom prst="rect">
            <a:avLst/>
          </a:prstGeom>
        </p:spPr>
      </p:pic>
      <p:pic>
        <p:nvPicPr>
          <p:cNvPr id="14" name="图片 13" descr="图片包含 物体, 天线&#10;&#10;描述已自动生成">
            <a:extLst>
              <a:ext uri="{FF2B5EF4-FFF2-40B4-BE49-F238E27FC236}">
                <a16:creationId xmlns:a16="http://schemas.microsoft.com/office/drawing/2014/main" id="{358D46EB-4D11-442F-9A0F-1780C2261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7759" y="3995694"/>
            <a:ext cx="3257727" cy="2447949"/>
          </a:xfrm>
          <a:prstGeom prst="rect">
            <a:avLst/>
          </a:prstGeom>
        </p:spPr>
      </p:pic>
      <p:pic>
        <p:nvPicPr>
          <p:cNvPr id="16" name="图片 15">
            <a:extLst>
              <a:ext uri="{FF2B5EF4-FFF2-40B4-BE49-F238E27FC236}">
                <a16:creationId xmlns:a16="http://schemas.microsoft.com/office/drawing/2014/main" id="{338BEB25-9AC5-4589-A57C-B9546B9A5F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7759" y="1480800"/>
            <a:ext cx="3126208" cy="2349122"/>
          </a:xfrm>
          <a:prstGeom prst="rect">
            <a:avLst/>
          </a:prstGeom>
        </p:spPr>
      </p:pic>
    </p:spTree>
    <p:extLst>
      <p:ext uri="{BB962C8B-B14F-4D97-AF65-F5344CB8AC3E}">
        <p14:creationId xmlns:p14="http://schemas.microsoft.com/office/powerpoint/2010/main" val="207716663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屏幕截图, 文字&#10;&#10;描述已自动生成">
            <a:extLst>
              <a:ext uri="{FF2B5EF4-FFF2-40B4-BE49-F238E27FC236}">
                <a16:creationId xmlns:a16="http://schemas.microsoft.com/office/drawing/2014/main" id="{56E74EAD-2E64-4D69-8BDB-9DBD9DE31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431643"/>
            <a:ext cx="6787663" cy="4838790"/>
          </a:xfrm>
          <a:prstGeom prst="rect">
            <a:avLst/>
          </a:prstGeom>
        </p:spPr>
      </p:pic>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246790" y="964124"/>
            <a:ext cx="8064896" cy="935038"/>
          </a:xfrm>
        </p:spPr>
        <p:txBody>
          <a:bodyPr/>
          <a:lstStyle/>
          <a:p>
            <a:pPr algn="l"/>
            <a:r>
              <a:rPr lang="en-US" sz="3200" b="1" dirty="0"/>
              <a:t>2.3 Experimental results</a:t>
            </a:r>
            <a:br>
              <a:rPr lang="en-US" sz="3200" b="1" dirty="0"/>
            </a:b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56</a:t>
            </a:fld>
            <a:r>
              <a:rPr lang="en-US"/>
              <a:t>/1024</a:t>
            </a:r>
          </a:p>
        </p:txBody>
      </p:sp>
      <p:sp>
        <p:nvSpPr>
          <p:cNvPr id="13" name="内容占位符 12">
            <a:extLst>
              <a:ext uri="{FF2B5EF4-FFF2-40B4-BE49-F238E27FC236}">
                <a16:creationId xmlns:a16="http://schemas.microsoft.com/office/drawing/2014/main" id="{0C37C291-6C21-4FD4-AC9E-451E032CAB9B}"/>
              </a:ext>
            </a:extLst>
          </p:cNvPr>
          <p:cNvSpPr>
            <a:spLocks noGrp="1"/>
          </p:cNvSpPr>
          <p:nvPr>
            <p:ph idx="1"/>
          </p:nvPr>
        </p:nvSpPr>
        <p:spPr>
          <a:xfrm>
            <a:off x="107504" y="1383593"/>
            <a:ext cx="8897210" cy="4824512"/>
          </a:xfrm>
        </p:spPr>
        <p:txBody>
          <a:bodyPr/>
          <a:lstStyle/>
          <a:p>
            <a:endParaRPr lang="en-US" sz="2400" dirty="0"/>
          </a:p>
          <a:p>
            <a:endParaRPr lang="en-US" sz="2400" dirty="0"/>
          </a:p>
          <a:p>
            <a:endParaRPr lang="en-US" sz="2400" dirty="0"/>
          </a:p>
          <a:p>
            <a:endParaRPr lang="en-US" sz="2400" dirty="0"/>
          </a:p>
        </p:txBody>
      </p:sp>
      <p:pic>
        <p:nvPicPr>
          <p:cNvPr id="8" name="图片 7">
            <a:extLst>
              <a:ext uri="{FF2B5EF4-FFF2-40B4-BE49-F238E27FC236}">
                <a16:creationId xmlns:a16="http://schemas.microsoft.com/office/drawing/2014/main" id="{48EF7E3E-F1FC-49AD-B6D9-DA93676630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2432" y="1443986"/>
            <a:ext cx="4716016" cy="1725444"/>
          </a:xfrm>
          <a:prstGeom prst="rect">
            <a:avLst/>
          </a:prstGeom>
        </p:spPr>
      </p:pic>
    </p:spTree>
    <p:extLst>
      <p:ext uri="{BB962C8B-B14F-4D97-AF65-F5344CB8AC3E}">
        <p14:creationId xmlns:p14="http://schemas.microsoft.com/office/powerpoint/2010/main" val="3273689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57</a:t>
            </a:fld>
            <a:r>
              <a:rPr lang="en-US"/>
              <a:t>/1024</a:t>
            </a:r>
          </a:p>
        </p:txBody>
      </p:sp>
      <p:sp>
        <p:nvSpPr>
          <p:cNvPr id="13" name="内容占位符 12">
            <a:extLst>
              <a:ext uri="{FF2B5EF4-FFF2-40B4-BE49-F238E27FC236}">
                <a16:creationId xmlns:a16="http://schemas.microsoft.com/office/drawing/2014/main" id="{0C37C291-6C21-4FD4-AC9E-451E032CAB9B}"/>
              </a:ext>
            </a:extLst>
          </p:cNvPr>
          <p:cNvSpPr>
            <a:spLocks noGrp="1"/>
          </p:cNvSpPr>
          <p:nvPr>
            <p:ph idx="1"/>
          </p:nvPr>
        </p:nvSpPr>
        <p:spPr>
          <a:xfrm>
            <a:off x="107504" y="1383593"/>
            <a:ext cx="8897210" cy="4824512"/>
          </a:xfrm>
        </p:spPr>
        <p:txBody>
          <a:bodyPr/>
          <a:lstStyle/>
          <a:p>
            <a:endParaRPr lang="en-US" sz="2400" dirty="0"/>
          </a:p>
          <a:p>
            <a:endParaRPr lang="en-US" sz="2400" dirty="0"/>
          </a:p>
          <a:p>
            <a:endParaRPr lang="en-US" sz="2400" dirty="0"/>
          </a:p>
          <a:p>
            <a:endParaRPr lang="en-US" sz="2400" dirty="0"/>
          </a:p>
        </p:txBody>
      </p:sp>
      <p:pic>
        <p:nvPicPr>
          <p:cNvPr id="7" name="图片 6" descr="图片包含 屏幕截图&#10;&#10;描述已自动生成">
            <a:extLst>
              <a:ext uri="{FF2B5EF4-FFF2-40B4-BE49-F238E27FC236}">
                <a16:creationId xmlns:a16="http://schemas.microsoft.com/office/drawing/2014/main" id="{93E6E2C1-95DD-4777-8A3A-66412D136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620713"/>
            <a:ext cx="8194881" cy="5921643"/>
          </a:xfrm>
          <a:prstGeom prst="rect">
            <a:avLst/>
          </a:prstGeom>
        </p:spPr>
      </p:pic>
    </p:spTree>
    <p:extLst>
      <p:ext uri="{BB962C8B-B14F-4D97-AF65-F5344CB8AC3E}">
        <p14:creationId xmlns:p14="http://schemas.microsoft.com/office/powerpoint/2010/main" val="158044246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58</a:t>
            </a:fld>
            <a:r>
              <a:rPr lang="en-US"/>
              <a:t>/1024</a:t>
            </a:r>
          </a:p>
        </p:txBody>
      </p:sp>
      <p:sp>
        <p:nvSpPr>
          <p:cNvPr id="13" name="内容占位符 12">
            <a:extLst>
              <a:ext uri="{FF2B5EF4-FFF2-40B4-BE49-F238E27FC236}">
                <a16:creationId xmlns:a16="http://schemas.microsoft.com/office/drawing/2014/main" id="{0C37C291-6C21-4FD4-AC9E-451E032CAB9B}"/>
              </a:ext>
            </a:extLst>
          </p:cNvPr>
          <p:cNvSpPr>
            <a:spLocks noGrp="1"/>
          </p:cNvSpPr>
          <p:nvPr>
            <p:ph idx="1"/>
          </p:nvPr>
        </p:nvSpPr>
        <p:spPr>
          <a:xfrm>
            <a:off x="107504" y="1383593"/>
            <a:ext cx="8897210" cy="4824512"/>
          </a:xfrm>
        </p:spPr>
        <p:txBody>
          <a:bodyPr/>
          <a:lstStyle/>
          <a:p>
            <a:endParaRPr lang="en-US" sz="2400" dirty="0"/>
          </a:p>
          <a:p>
            <a:endParaRPr lang="en-US" sz="2400" dirty="0"/>
          </a:p>
          <a:p>
            <a:endParaRPr lang="en-US" sz="2400" dirty="0"/>
          </a:p>
          <a:p>
            <a:endParaRPr lang="en-US" sz="2400" dirty="0"/>
          </a:p>
        </p:txBody>
      </p:sp>
      <p:pic>
        <p:nvPicPr>
          <p:cNvPr id="7" name="图片 6" descr="图片包含 文字, 地图&#10;&#10;描述已自动生成">
            <a:extLst>
              <a:ext uri="{FF2B5EF4-FFF2-40B4-BE49-F238E27FC236}">
                <a16:creationId xmlns:a16="http://schemas.microsoft.com/office/drawing/2014/main" id="{BB61FD38-C9EA-4C7C-A166-7E58DEEB9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601" y="145802"/>
            <a:ext cx="6696273" cy="6447705"/>
          </a:xfrm>
          <a:prstGeom prst="rect">
            <a:avLst/>
          </a:prstGeom>
        </p:spPr>
      </p:pic>
    </p:spTree>
    <p:extLst>
      <p:ext uri="{BB962C8B-B14F-4D97-AF65-F5344CB8AC3E}">
        <p14:creationId xmlns:p14="http://schemas.microsoft.com/office/powerpoint/2010/main" val="128787593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79388" y="1700808"/>
            <a:ext cx="8785225" cy="4321175"/>
          </a:xfrm>
        </p:spPr>
        <p:txBody>
          <a:bodyPr/>
          <a:lstStyle/>
          <a:p>
            <a:pPr>
              <a:spcAft>
                <a:spcPts val="2400"/>
              </a:spcAft>
              <a:buAutoNum type="arabicPeriod"/>
            </a:pPr>
            <a:r>
              <a:rPr lang="en-US" altLang="zh-CN" b="1" dirty="0"/>
              <a:t> Background</a:t>
            </a:r>
            <a:endParaRPr lang="en-US" b="1" dirty="0"/>
          </a:p>
          <a:p>
            <a:pPr>
              <a:spcAft>
                <a:spcPts val="2400"/>
              </a:spcAft>
              <a:buAutoNum type="arabicPeriod"/>
            </a:pPr>
            <a:r>
              <a:rPr lang="en-US" altLang="zh-CN" b="1" dirty="0"/>
              <a:t> Optimal randomness in swarm-based search</a:t>
            </a:r>
            <a:endParaRPr lang="en-US" b="1" dirty="0"/>
          </a:p>
          <a:p>
            <a:pPr>
              <a:spcAft>
                <a:spcPts val="2400"/>
              </a:spcAft>
              <a:buAutoNum type="arabicPeriod"/>
            </a:pPr>
            <a:r>
              <a:rPr lang="en-US" b="1" dirty="0">
                <a:solidFill>
                  <a:srgbClr val="FF0000"/>
                </a:solidFill>
              </a:rPr>
              <a:t> H</a:t>
            </a:r>
            <a:r>
              <a:rPr lang="en-US" altLang="zh-CN" b="1" dirty="0">
                <a:solidFill>
                  <a:srgbClr val="FF0000"/>
                </a:solidFill>
              </a:rPr>
              <a:t>eavytailedness and its connection to fractional calculus</a:t>
            </a:r>
            <a:endParaRPr lang="en-US" b="1" dirty="0">
              <a:solidFill>
                <a:srgbClr val="FF0000"/>
              </a:solidFill>
            </a:endParaRPr>
          </a:p>
          <a:p>
            <a:pPr>
              <a:spcAft>
                <a:spcPts val="2400"/>
              </a:spcAft>
              <a:buAutoNum type="arabicPeriod"/>
            </a:pPr>
            <a:r>
              <a:rPr lang="en-US" b="1" dirty="0"/>
              <a:t>Conclusions &amp; future topics</a:t>
            </a:r>
          </a:p>
          <a:p>
            <a:pPr marL="0" indent="0">
              <a:buNone/>
            </a:pPr>
            <a:endParaRPr lang="en-US" b="1" dirty="0"/>
          </a:p>
        </p:txBody>
      </p:sp>
      <p:sp>
        <p:nvSpPr>
          <p:cNvPr id="4" name="Date Placeholder 3"/>
          <p:cNvSpPr>
            <a:spLocks noGrp="1"/>
          </p:cNvSpPr>
          <p:nvPr>
            <p:ph type="dt" sz="half" idx="10"/>
          </p:nvPr>
        </p:nvSpPr>
        <p:spPr/>
        <p:txBody>
          <a:bodyPr/>
          <a:lstStyle/>
          <a:p>
            <a:pPr>
              <a:defRPr/>
            </a:pPr>
            <a:r>
              <a:rPr lang="en-US"/>
              <a:t>8/8/2019</a:t>
            </a:r>
          </a:p>
        </p:txBody>
      </p:sp>
      <p:sp>
        <p:nvSpPr>
          <p:cNvPr id="5" name="Footer Placeholder 4"/>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Slide Number Placeholder 5"/>
          <p:cNvSpPr>
            <a:spLocks noGrp="1"/>
          </p:cNvSpPr>
          <p:nvPr>
            <p:ph type="sldNum" sz="quarter" idx="12"/>
          </p:nvPr>
        </p:nvSpPr>
        <p:spPr/>
        <p:txBody>
          <a:bodyPr/>
          <a:lstStyle/>
          <a:p>
            <a:pPr>
              <a:defRPr/>
            </a:pPr>
            <a:r>
              <a:rPr lang="en-US"/>
              <a:t>Slide-</a:t>
            </a:r>
            <a:fld id="{5364909A-3F3E-460A-BC82-B071F2D46A2C}" type="slidenum">
              <a:rPr lang="en-US" smtClean="0"/>
              <a:pPr>
                <a:defRPr/>
              </a:pPr>
              <a:t>59</a:t>
            </a:fld>
            <a:r>
              <a:rPr lang="en-US"/>
              <a:t>/1024</a:t>
            </a:r>
          </a:p>
        </p:txBody>
      </p:sp>
    </p:spTree>
    <p:extLst>
      <p:ext uri="{BB962C8B-B14F-4D97-AF65-F5344CB8AC3E}">
        <p14:creationId xmlns:p14="http://schemas.microsoft.com/office/powerpoint/2010/main" val="423073019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85368"/>
            <a:ext cx="9144000" cy="935038"/>
          </a:xfrm>
        </p:spPr>
        <p:txBody>
          <a:bodyPr/>
          <a:lstStyle/>
          <a:p>
            <a:r>
              <a:rPr lang="en-US" dirty="0"/>
              <a:t>GD and SGD</a:t>
            </a:r>
          </a:p>
        </p:txBody>
      </p:sp>
      <p:sp>
        <p:nvSpPr>
          <p:cNvPr id="6" name="Slide Number Placeholder 5"/>
          <p:cNvSpPr>
            <a:spLocks noGrp="1"/>
          </p:cNvSpPr>
          <p:nvPr>
            <p:ph type="sldNum" sz="quarter" idx="12"/>
          </p:nvPr>
        </p:nvSpPr>
        <p:spPr>
          <a:xfrm>
            <a:off x="3347864" y="297657"/>
            <a:ext cx="2303462" cy="431800"/>
          </a:xfrm>
        </p:spPr>
        <p:txBody>
          <a:bodyPr/>
          <a:lstStyle/>
          <a:p>
            <a:pPr>
              <a:defRPr/>
            </a:pPr>
            <a:r>
              <a:rPr lang="en-US"/>
              <a:t>Slide-</a:t>
            </a:r>
            <a:fld id="{5364909A-3F3E-460A-BC82-B071F2D46A2C}" type="slidenum">
              <a:rPr lang="en-US" smtClean="0"/>
              <a:pPr>
                <a:defRPr/>
              </a:pPr>
              <a:t>6</a:t>
            </a:fld>
            <a:r>
              <a:rPr lang="en-US"/>
              <a:t>/1024</a:t>
            </a:r>
          </a:p>
        </p:txBody>
      </p:sp>
      <p:pic>
        <p:nvPicPr>
          <p:cNvPr id="7" name="Picture 6"/>
          <p:cNvPicPr>
            <a:picLocks noChangeAspect="1"/>
          </p:cNvPicPr>
          <p:nvPr/>
        </p:nvPicPr>
        <p:blipFill>
          <a:blip r:embed="rId2"/>
          <a:stretch>
            <a:fillRect/>
          </a:stretch>
        </p:blipFill>
        <p:spPr>
          <a:xfrm>
            <a:off x="35496" y="1572081"/>
            <a:ext cx="4844494" cy="728783"/>
          </a:xfrm>
          <a:prstGeom prst="rect">
            <a:avLst/>
          </a:prstGeom>
        </p:spPr>
      </p:pic>
      <p:pic>
        <p:nvPicPr>
          <p:cNvPr id="8" name="Picture 7"/>
          <p:cNvPicPr>
            <a:picLocks noChangeAspect="1"/>
          </p:cNvPicPr>
          <p:nvPr/>
        </p:nvPicPr>
        <p:blipFill>
          <a:blip r:embed="rId3"/>
          <a:stretch>
            <a:fillRect/>
          </a:stretch>
        </p:blipFill>
        <p:spPr>
          <a:xfrm>
            <a:off x="-30569" y="2280094"/>
            <a:ext cx="3916575" cy="3071100"/>
          </a:xfrm>
          <a:prstGeom prst="rect">
            <a:avLst/>
          </a:prstGeom>
        </p:spPr>
      </p:pic>
      <p:pic>
        <p:nvPicPr>
          <p:cNvPr id="9" name="Picture 8"/>
          <p:cNvPicPr>
            <a:picLocks noChangeAspect="1"/>
          </p:cNvPicPr>
          <p:nvPr/>
        </p:nvPicPr>
        <p:blipFill>
          <a:blip r:embed="rId4"/>
          <a:stretch>
            <a:fillRect/>
          </a:stretch>
        </p:blipFill>
        <p:spPr>
          <a:xfrm>
            <a:off x="721613" y="5231465"/>
            <a:ext cx="2534495" cy="1655483"/>
          </a:xfrm>
          <a:prstGeom prst="rect">
            <a:avLst/>
          </a:prstGeom>
        </p:spPr>
      </p:pic>
      <p:pic>
        <p:nvPicPr>
          <p:cNvPr id="10" name="Picture 9"/>
          <p:cNvPicPr>
            <a:picLocks noChangeAspect="1"/>
          </p:cNvPicPr>
          <p:nvPr/>
        </p:nvPicPr>
        <p:blipFill>
          <a:blip r:embed="rId5"/>
          <a:stretch>
            <a:fillRect/>
          </a:stretch>
        </p:blipFill>
        <p:spPr>
          <a:xfrm>
            <a:off x="4164318" y="1327992"/>
            <a:ext cx="4938911" cy="444824"/>
          </a:xfrm>
          <a:prstGeom prst="rect">
            <a:avLst/>
          </a:prstGeom>
        </p:spPr>
      </p:pic>
      <p:pic>
        <p:nvPicPr>
          <p:cNvPr id="11" name="Picture 10"/>
          <p:cNvPicPr>
            <a:picLocks noChangeAspect="1"/>
          </p:cNvPicPr>
          <p:nvPr/>
        </p:nvPicPr>
        <p:blipFill>
          <a:blip r:embed="rId6"/>
          <a:stretch>
            <a:fillRect/>
          </a:stretch>
        </p:blipFill>
        <p:spPr>
          <a:xfrm>
            <a:off x="4860032" y="2339111"/>
            <a:ext cx="3974513" cy="3047900"/>
          </a:xfrm>
          <a:prstGeom prst="rect">
            <a:avLst/>
          </a:prstGeom>
        </p:spPr>
      </p:pic>
      <p:pic>
        <p:nvPicPr>
          <p:cNvPr id="12" name="Picture 11"/>
          <p:cNvPicPr>
            <a:picLocks noChangeAspect="1"/>
          </p:cNvPicPr>
          <p:nvPr/>
        </p:nvPicPr>
        <p:blipFill>
          <a:blip r:embed="rId7"/>
          <a:stretch>
            <a:fillRect/>
          </a:stretch>
        </p:blipFill>
        <p:spPr>
          <a:xfrm>
            <a:off x="4995627" y="1788299"/>
            <a:ext cx="1995982" cy="355224"/>
          </a:xfrm>
          <a:prstGeom prst="rect">
            <a:avLst/>
          </a:prstGeom>
        </p:spPr>
      </p:pic>
      <p:pic>
        <p:nvPicPr>
          <p:cNvPr id="13" name="Picture 12"/>
          <p:cNvPicPr>
            <a:picLocks noChangeAspect="1"/>
          </p:cNvPicPr>
          <p:nvPr/>
        </p:nvPicPr>
        <p:blipFill>
          <a:blip r:embed="rId8"/>
          <a:stretch>
            <a:fillRect/>
          </a:stretch>
        </p:blipFill>
        <p:spPr>
          <a:xfrm>
            <a:off x="6588224" y="2127843"/>
            <a:ext cx="2448272" cy="407193"/>
          </a:xfrm>
          <a:prstGeom prst="rect">
            <a:avLst/>
          </a:prstGeom>
        </p:spPr>
      </p:pic>
      <p:pic>
        <p:nvPicPr>
          <p:cNvPr id="14" name="Picture 13"/>
          <p:cNvPicPr>
            <a:picLocks noChangeAspect="1"/>
          </p:cNvPicPr>
          <p:nvPr/>
        </p:nvPicPr>
        <p:blipFill>
          <a:blip r:embed="rId9"/>
          <a:stretch>
            <a:fillRect/>
          </a:stretch>
        </p:blipFill>
        <p:spPr>
          <a:xfrm>
            <a:off x="3532039" y="5276976"/>
            <a:ext cx="2311858" cy="1564460"/>
          </a:xfrm>
          <a:prstGeom prst="rect">
            <a:avLst/>
          </a:prstGeom>
        </p:spPr>
      </p:pic>
      <p:pic>
        <p:nvPicPr>
          <p:cNvPr id="15" name="Picture 14"/>
          <p:cNvPicPr>
            <a:picLocks noChangeAspect="1"/>
          </p:cNvPicPr>
          <p:nvPr/>
        </p:nvPicPr>
        <p:blipFill>
          <a:blip r:embed="rId10"/>
          <a:stretch>
            <a:fillRect/>
          </a:stretch>
        </p:blipFill>
        <p:spPr>
          <a:xfrm>
            <a:off x="6559257" y="5245982"/>
            <a:ext cx="1584176" cy="1596473"/>
          </a:xfrm>
          <a:prstGeom prst="rect">
            <a:avLst/>
          </a:prstGeom>
        </p:spPr>
      </p:pic>
      <p:sp>
        <p:nvSpPr>
          <p:cNvPr id="3" name="Date Placeholder 2"/>
          <p:cNvSpPr>
            <a:spLocks noGrp="1"/>
          </p:cNvSpPr>
          <p:nvPr>
            <p:ph type="dt" sz="half" idx="10"/>
          </p:nvPr>
        </p:nvSpPr>
        <p:spPr/>
        <p:txBody>
          <a:bodyPr/>
          <a:lstStyle/>
          <a:p>
            <a:pPr>
              <a:defRPr/>
            </a:pPr>
            <a:r>
              <a:rPr lang="en-US"/>
              <a:t>8/8/2019</a:t>
            </a:r>
          </a:p>
        </p:txBody>
      </p:sp>
      <p:sp>
        <p:nvSpPr>
          <p:cNvPr id="4" name="Footer Placeholder 3"/>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Tree>
    <p:extLst>
      <p:ext uri="{BB962C8B-B14F-4D97-AF65-F5344CB8AC3E}">
        <p14:creationId xmlns:p14="http://schemas.microsoft.com/office/powerpoint/2010/main" val="26794533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79512" y="728892"/>
            <a:ext cx="3318856" cy="935038"/>
          </a:xfrm>
        </p:spPr>
        <p:txBody>
          <a:bodyPr/>
          <a:lstStyle/>
          <a:p>
            <a:pPr algn="l"/>
            <a:r>
              <a:rPr lang="en-US" sz="3200" b="1" dirty="0"/>
              <a:t>3.1 I</a:t>
            </a:r>
            <a:r>
              <a:rPr lang="en-US" altLang="zh-CN" sz="3200" b="1" dirty="0"/>
              <a:t>ntroduction</a:t>
            </a:r>
            <a:endParaRPr lang="en-US" b="1" dirty="0"/>
          </a:p>
        </p:txBody>
      </p:sp>
      <p:sp>
        <p:nvSpPr>
          <p:cNvPr id="3" name="内容占位符 2">
            <a:extLst>
              <a:ext uri="{FF2B5EF4-FFF2-40B4-BE49-F238E27FC236}">
                <a16:creationId xmlns:a16="http://schemas.microsoft.com/office/drawing/2014/main" id="{7131F4B4-92AC-4C2F-9588-8BE5025DE12D}"/>
              </a:ext>
            </a:extLst>
          </p:cNvPr>
          <p:cNvSpPr>
            <a:spLocks noGrp="1"/>
          </p:cNvSpPr>
          <p:nvPr>
            <p:ph idx="1"/>
          </p:nvPr>
        </p:nvSpPr>
        <p:spPr>
          <a:xfrm>
            <a:off x="251520" y="1484784"/>
            <a:ext cx="8712967" cy="4321175"/>
          </a:xfrm>
        </p:spPr>
        <p:txBody>
          <a:bodyPr/>
          <a:lstStyle/>
          <a:p>
            <a:r>
              <a:rPr lang="en-US" sz="2800" dirty="0"/>
              <a:t>Fractional calculus is a rapidly growing field of research, at the interface between probability, differential equations, and mathematical physics.</a:t>
            </a:r>
          </a:p>
          <a:p>
            <a:r>
              <a:rPr lang="en-US" sz="2800" dirty="0"/>
              <a:t>In many real world applications, particles follow a heavy-tailed jump distribution, and a different model emerges, i.e., anomalous diffusion.</a:t>
            </a:r>
          </a:p>
          <a:p>
            <a:r>
              <a:rPr lang="en-US" sz="2800" i="1" dirty="0"/>
              <a:t>Fractional calculus is used to model anomalous diffusion</a:t>
            </a:r>
            <a:r>
              <a:rPr lang="en-US" sz="2800" dirty="0"/>
              <a:t>, in which a cloud of particles spreads in a different manner than traditional diffusion.</a:t>
            </a:r>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60</a:t>
            </a:fld>
            <a:r>
              <a:rPr lang="en-US"/>
              <a:t>/1024</a:t>
            </a:r>
          </a:p>
        </p:txBody>
      </p:sp>
    </p:spTree>
    <p:extLst>
      <p:ext uri="{BB962C8B-B14F-4D97-AF65-F5344CB8AC3E}">
        <p14:creationId xmlns:p14="http://schemas.microsoft.com/office/powerpoint/2010/main" val="293142035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78346" y="620688"/>
            <a:ext cx="6769918" cy="749916"/>
          </a:xfrm>
        </p:spPr>
        <p:txBody>
          <a:bodyPr/>
          <a:lstStyle/>
          <a:p>
            <a:pPr algn="l"/>
            <a:r>
              <a:rPr lang="en-US" sz="3200" b="1" dirty="0"/>
              <a:t>3.2 The traditional diffusion model</a:t>
            </a: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61</a:t>
            </a:fld>
            <a:r>
              <a:rPr lang="en-US"/>
              <a:t>/1024</a:t>
            </a:r>
          </a:p>
        </p:txBody>
      </p:sp>
      <p:pic>
        <p:nvPicPr>
          <p:cNvPr id="24" name="图片 23">
            <a:extLst>
              <a:ext uri="{FF2B5EF4-FFF2-40B4-BE49-F238E27FC236}">
                <a16:creationId xmlns:a16="http://schemas.microsoft.com/office/drawing/2014/main" id="{DB80C3EE-4FA3-4326-AC4F-38159BB9C0DD}"/>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320389" y="1442506"/>
            <a:ext cx="8371913" cy="4866814"/>
          </a:xfrm>
          <a:prstGeom prst="rect">
            <a:avLst/>
          </a:prstGeom>
        </p:spPr>
      </p:pic>
    </p:spTree>
    <p:extLst>
      <p:ext uri="{BB962C8B-B14F-4D97-AF65-F5344CB8AC3E}">
        <p14:creationId xmlns:p14="http://schemas.microsoft.com/office/powerpoint/2010/main" val="314726363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79512" y="728892"/>
            <a:ext cx="6624736" cy="935038"/>
          </a:xfrm>
        </p:spPr>
        <p:txBody>
          <a:bodyPr/>
          <a:lstStyle/>
          <a:p>
            <a:pPr algn="l"/>
            <a:r>
              <a:rPr lang="en-US" sz="3200" b="1" dirty="0"/>
              <a:t>3.2 The traditional diffusion model</a:t>
            </a: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62</a:t>
            </a:fld>
            <a:r>
              <a:rPr lang="en-US"/>
              <a:t>/1024</a:t>
            </a:r>
          </a:p>
        </p:txBody>
      </p:sp>
      <p:pic>
        <p:nvPicPr>
          <p:cNvPr id="9" name="图片 8">
            <a:extLst>
              <a:ext uri="{FF2B5EF4-FFF2-40B4-BE49-F238E27FC236}">
                <a16:creationId xmlns:a16="http://schemas.microsoft.com/office/drawing/2014/main" id="{3BD0D076-AF55-4109-B5B6-16EE97B66A37}"/>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405836" y="1735367"/>
            <a:ext cx="8521756" cy="3853873"/>
          </a:xfrm>
          <a:prstGeom prst="rect">
            <a:avLst/>
          </a:prstGeom>
        </p:spPr>
      </p:pic>
    </p:spTree>
    <p:extLst>
      <p:ext uri="{BB962C8B-B14F-4D97-AF65-F5344CB8AC3E}">
        <p14:creationId xmlns:p14="http://schemas.microsoft.com/office/powerpoint/2010/main" val="61173425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79512" y="728892"/>
            <a:ext cx="8964488" cy="935038"/>
          </a:xfrm>
        </p:spPr>
        <p:txBody>
          <a:bodyPr/>
          <a:lstStyle/>
          <a:p>
            <a:pPr algn="l"/>
            <a:r>
              <a:rPr lang="en-US" sz="3200" b="1" dirty="0"/>
              <a:t>3.2 The traditional diffusion model</a:t>
            </a: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63</a:t>
            </a:fld>
            <a:r>
              <a:rPr lang="en-US"/>
              <a:t>/1024</a:t>
            </a:r>
          </a:p>
        </p:txBody>
      </p:sp>
      <p:pic>
        <p:nvPicPr>
          <p:cNvPr id="11" name="图片 10">
            <a:extLst>
              <a:ext uri="{FF2B5EF4-FFF2-40B4-BE49-F238E27FC236}">
                <a16:creationId xmlns:a16="http://schemas.microsoft.com/office/drawing/2014/main" id="{D7375900-F222-4710-86C3-631C6EE74C19}"/>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251520" y="1663930"/>
            <a:ext cx="8502194" cy="4104456"/>
          </a:xfrm>
          <a:prstGeom prst="rect">
            <a:avLst/>
          </a:prstGeom>
        </p:spPr>
      </p:pic>
    </p:spTree>
    <p:extLst>
      <p:ext uri="{BB962C8B-B14F-4D97-AF65-F5344CB8AC3E}">
        <p14:creationId xmlns:p14="http://schemas.microsoft.com/office/powerpoint/2010/main" val="161230778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79512" y="728892"/>
            <a:ext cx="8964488" cy="935038"/>
          </a:xfrm>
        </p:spPr>
        <p:txBody>
          <a:bodyPr/>
          <a:lstStyle/>
          <a:p>
            <a:pPr algn="l"/>
            <a:r>
              <a:rPr lang="en-US" sz="3200" b="1" dirty="0"/>
              <a:t>3.2 The traditional diffusion model</a:t>
            </a: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64</a:t>
            </a:fld>
            <a:r>
              <a:rPr lang="en-US"/>
              <a:t>/1024</a:t>
            </a:r>
          </a:p>
        </p:txBody>
      </p:sp>
      <p:pic>
        <p:nvPicPr>
          <p:cNvPr id="16" name="图片 15">
            <a:extLst>
              <a:ext uri="{FF2B5EF4-FFF2-40B4-BE49-F238E27FC236}">
                <a16:creationId xmlns:a16="http://schemas.microsoft.com/office/drawing/2014/main" id="{B482B4C2-D3E1-438B-983B-F5EB49CADEDD}"/>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413603" y="1844824"/>
            <a:ext cx="8316794" cy="3274638"/>
          </a:xfrm>
          <a:prstGeom prst="rect">
            <a:avLst/>
          </a:prstGeom>
        </p:spPr>
      </p:pic>
    </p:spTree>
    <p:extLst>
      <p:ext uri="{BB962C8B-B14F-4D97-AF65-F5344CB8AC3E}">
        <p14:creationId xmlns:p14="http://schemas.microsoft.com/office/powerpoint/2010/main" val="188876422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79512" y="728892"/>
            <a:ext cx="8964488" cy="935038"/>
          </a:xfrm>
        </p:spPr>
        <p:txBody>
          <a:bodyPr/>
          <a:lstStyle/>
          <a:p>
            <a:pPr algn="l"/>
            <a:r>
              <a:rPr lang="en-US" sz="3200" b="1" dirty="0"/>
              <a:t>3.2 The traditional diffusion model</a:t>
            </a: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65</a:t>
            </a:fld>
            <a:r>
              <a:rPr lang="en-US"/>
              <a:t>/1024</a:t>
            </a:r>
          </a:p>
        </p:txBody>
      </p:sp>
      <p:pic>
        <p:nvPicPr>
          <p:cNvPr id="9" name="图片 8">
            <a:extLst>
              <a:ext uri="{FF2B5EF4-FFF2-40B4-BE49-F238E27FC236}">
                <a16:creationId xmlns:a16="http://schemas.microsoft.com/office/drawing/2014/main" id="{1D1355CA-A79C-4E6F-97CB-D61DF619A4F1}"/>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413603" y="1844822"/>
            <a:ext cx="8322613" cy="3927820"/>
          </a:xfrm>
          <a:prstGeom prst="rect">
            <a:avLst/>
          </a:prstGeom>
        </p:spPr>
      </p:pic>
    </p:spTree>
    <p:extLst>
      <p:ext uri="{BB962C8B-B14F-4D97-AF65-F5344CB8AC3E}">
        <p14:creationId xmlns:p14="http://schemas.microsoft.com/office/powerpoint/2010/main" val="164303732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79512" y="728892"/>
            <a:ext cx="8964488" cy="935038"/>
          </a:xfrm>
        </p:spPr>
        <p:txBody>
          <a:bodyPr/>
          <a:lstStyle/>
          <a:p>
            <a:pPr algn="l"/>
            <a:r>
              <a:rPr lang="en-US" sz="3200" b="1" dirty="0"/>
              <a:t>3.2 The traditional diffusion model</a:t>
            </a: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66</a:t>
            </a:fld>
            <a:r>
              <a:rPr lang="en-US"/>
              <a:t>/1024</a:t>
            </a:r>
          </a:p>
        </p:txBody>
      </p:sp>
      <p:pic>
        <p:nvPicPr>
          <p:cNvPr id="16" name="图片 15">
            <a:extLst>
              <a:ext uri="{FF2B5EF4-FFF2-40B4-BE49-F238E27FC236}">
                <a16:creationId xmlns:a16="http://schemas.microsoft.com/office/drawing/2014/main" id="{DD37DCE1-D87C-4305-89CD-EFB8D512AA40}"/>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413608" y="1844827"/>
            <a:ext cx="8326977" cy="4198403"/>
          </a:xfrm>
          <a:prstGeom prst="rect">
            <a:avLst/>
          </a:prstGeom>
        </p:spPr>
      </p:pic>
    </p:spTree>
    <p:extLst>
      <p:ext uri="{BB962C8B-B14F-4D97-AF65-F5344CB8AC3E}">
        <p14:creationId xmlns:p14="http://schemas.microsoft.com/office/powerpoint/2010/main" val="381946629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79512" y="728892"/>
            <a:ext cx="8964488" cy="935038"/>
          </a:xfrm>
        </p:spPr>
        <p:txBody>
          <a:bodyPr/>
          <a:lstStyle/>
          <a:p>
            <a:pPr algn="l"/>
            <a:r>
              <a:rPr lang="en-US" sz="3200" b="1" dirty="0"/>
              <a:t>3.2 The traditional diffusion model</a:t>
            </a: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67</a:t>
            </a:fld>
            <a:r>
              <a:rPr lang="en-US"/>
              <a:t>/1024</a:t>
            </a:r>
          </a:p>
        </p:txBody>
      </p:sp>
      <p:sp>
        <p:nvSpPr>
          <p:cNvPr id="3" name="内容占位符 2">
            <a:extLst>
              <a:ext uri="{FF2B5EF4-FFF2-40B4-BE49-F238E27FC236}">
                <a16:creationId xmlns:a16="http://schemas.microsoft.com/office/drawing/2014/main" id="{B1D73FF7-4E10-478F-8D5F-13A77DAC79D3}"/>
              </a:ext>
            </a:extLst>
          </p:cNvPr>
          <p:cNvSpPr>
            <a:spLocks noGrp="1"/>
          </p:cNvSpPr>
          <p:nvPr>
            <p:ph idx="1"/>
          </p:nvPr>
        </p:nvSpPr>
        <p:spPr>
          <a:xfrm>
            <a:off x="179387" y="1663930"/>
            <a:ext cx="8857109" cy="4321175"/>
          </a:xfrm>
        </p:spPr>
        <p:txBody>
          <a:bodyPr/>
          <a:lstStyle/>
          <a:p>
            <a:r>
              <a:rPr lang="en-US" sz="2800" dirty="0"/>
              <a:t>The random walk limit </a:t>
            </a:r>
            <a:r>
              <a:rPr lang="en-US" altLang="zh-CN" sz="2800" dirty="0"/>
              <a:t>of traditional diffusion is a Brownian motion, whose probability densities solve the diffusion equation. </a:t>
            </a:r>
          </a:p>
          <a:p>
            <a:r>
              <a:rPr lang="en-US" sz="2800" dirty="0"/>
              <a:t>This is the link between (</a:t>
            </a:r>
            <a:r>
              <a:rPr lang="en-US" sz="2800" dirty="0">
                <a:solidFill>
                  <a:srgbClr val="FF0000"/>
                </a:solidFill>
              </a:rPr>
              <a:t>integer-order</a:t>
            </a:r>
            <a:r>
              <a:rPr lang="en-US" sz="2800" dirty="0"/>
              <a:t>) differential equations and probability.</a:t>
            </a:r>
          </a:p>
          <a:p>
            <a:r>
              <a:rPr lang="en-US" sz="2800" dirty="0"/>
              <a:t>The central limit theorem of probability ensures that this same bell-shaped curve will eventually emerge from any random walk with finite variance jumps, so that this diffusion model can be considered universal.</a:t>
            </a:r>
          </a:p>
        </p:txBody>
      </p:sp>
    </p:spTree>
    <p:extLst>
      <p:ext uri="{BB962C8B-B14F-4D97-AF65-F5344CB8AC3E}">
        <p14:creationId xmlns:p14="http://schemas.microsoft.com/office/powerpoint/2010/main" val="52533859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79512" y="728892"/>
            <a:ext cx="8964488" cy="935038"/>
          </a:xfrm>
        </p:spPr>
        <p:txBody>
          <a:bodyPr/>
          <a:lstStyle/>
          <a:p>
            <a:pPr algn="l"/>
            <a:r>
              <a:rPr lang="en-US" sz="3200" b="1" dirty="0"/>
              <a:t>3.3 Fractional Diffusion</a:t>
            </a: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68</a:t>
            </a:fld>
            <a:r>
              <a:rPr lang="en-US"/>
              <a:t>/1024</a:t>
            </a:r>
          </a:p>
        </p:txBody>
      </p:sp>
      <p:sp>
        <p:nvSpPr>
          <p:cNvPr id="3" name="内容占位符 2">
            <a:extLst>
              <a:ext uri="{FF2B5EF4-FFF2-40B4-BE49-F238E27FC236}">
                <a16:creationId xmlns:a16="http://schemas.microsoft.com/office/drawing/2014/main" id="{B1D73FF7-4E10-478F-8D5F-13A77DAC79D3}"/>
              </a:ext>
            </a:extLst>
          </p:cNvPr>
          <p:cNvSpPr>
            <a:spLocks noGrp="1"/>
          </p:cNvSpPr>
          <p:nvPr>
            <p:ph idx="1"/>
          </p:nvPr>
        </p:nvSpPr>
        <p:spPr>
          <a:xfrm>
            <a:off x="179387" y="1663930"/>
            <a:ext cx="8785101" cy="4321175"/>
          </a:xfrm>
        </p:spPr>
        <p:txBody>
          <a:bodyPr/>
          <a:lstStyle/>
          <a:p>
            <a:r>
              <a:rPr lang="en-US" sz="2800" dirty="0"/>
              <a:t>Anomalous diffusion is often observed in real data. </a:t>
            </a:r>
          </a:p>
          <a:p>
            <a:r>
              <a:rPr lang="en-US" sz="2800" dirty="0"/>
              <a:t>The “particles” might be pollutants in ground water, stock prices, sound waves, proteins crossing a cell boundary, or animals invading a new ecosystem. </a:t>
            </a:r>
          </a:p>
          <a:p>
            <a:r>
              <a:rPr lang="en-US" sz="2800" dirty="0"/>
              <a:t>In many real world applications</a:t>
            </a:r>
            <a:r>
              <a:rPr lang="en-US" sz="2800" i="1" dirty="0"/>
              <a:t>, particles follow a heavy-tailed jump distribution</a:t>
            </a:r>
            <a:r>
              <a:rPr lang="en-US" sz="2800" dirty="0"/>
              <a:t>, and a different model emerges.</a:t>
            </a:r>
          </a:p>
          <a:p>
            <a:r>
              <a:rPr lang="en-US" sz="2800" dirty="0"/>
              <a:t>The anomalous diffusion can manifest in asymmetric densities, heavy tails, sharp peaks, and/or different spreading rates.</a:t>
            </a:r>
          </a:p>
          <a:p>
            <a:endParaRPr lang="en-US" sz="2800" dirty="0"/>
          </a:p>
        </p:txBody>
      </p:sp>
    </p:spTree>
    <p:extLst>
      <p:ext uri="{BB962C8B-B14F-4D97-AF65-F5344CB8AC3E}">
        <p14:creationId xmlns:p14="http://schemas.microsoft.com/office/powerpoint/2010/main" val="191143866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79512" y="604330"/>
            <a:ext cx="8964488" cy="935038"/>
          </a:xfrm>
        </p:spPr>
        <p:txBody>
          <a:bodyPr/>
          <a:lstStyle/>
          <a:p>
            <a:pPr algn="l"/>
            <a:r>
              <a:rPr lang="en-US" sz="3200" b="1" dirty="0"/>
              <a:t>3.3 Fractional Diffusion</a:t>
            </a: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69</a:t>
            </a:fld>
            <a:r>
              <a:rPr lang="en-US"/>
              <a:t>/1024</a:t>
            </a:r>
          </a:p>
        </p:txBody>
      </p:sp>
      <p:pic>
        <p:nvPicPr>
          <p:cNvPr id="10" name="内容占位符 9">
            <a:extLst>
              <a:ext uri="{FF2B5EF4-FFF2-40B4-BE49-F238E27FC236}">
                <a16:creationId xmlns:a16="http://schemas.microsoft.com/office/drawing/2014/main" id="{38AE4FA8-4FAB-4E70-BE7B-C858B74F3B3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503485" y="2268352"/>
            <a:ext cx="8137029" cy="3598659"/>
          </a:xfrm>
        </p:spPr>
      </p:pic>
      <p:pic>
        <p:nvPicPr>
          <p:cNvPr id="9" name="图片 8">
            <a:extLst>
              <a:ext uri="{FF2B5EF4-FFF2-40B4-BE49-F238E27FC236}">
                <a16:creationId xmlns:a16="http://schemas.microsoft.com/office/drawing/2014/main" id="{64933904-2BC1-4E33-A7D9-CB2220D3DE4B}"/>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79512" y="1534846"/>
            <a:ext cx="8720328" cy="530352"/>
          </a:xfrm>
          <a:prstGeom prst="rect">
            <a:avLst/>
          </a:prstGeom>
        </p:spPr>
      </p:pic>
    </p:spTree>
    <p:extLst>
      <p:ext uri="{BB962C8B-B14F-4D97-AF65-F5344CB8AC3E}">
        <p14:creationId xmlns:p14="http://schemas.microsoft.com/office/powerpoint/2010/main" val="84313037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3" y="612899"/>
            <a:ext cx="9144000" cy="935038"/>
          </a:xfrm>
        </p:spPr>
        <p:txBody>
          <a:bodyPr/>
          <a:lstStyle/>
          <a:p>
            <a:r>
              <a:rPr lang="en-US" dirty="0"/>
              <a:t>NAGD: </a:t>
            </a:r>
            <a:r>
              <a:rPr lang="en-US" dirty="0" err="1"/>
              <a:t>Nesterov</a:t>
            </a:r>
            <a:r>
              <a:rPr lang="en-US" dirty="0"/>
              <a:t> Accelerated GD</a:t>
            </a:r>
          </a:p>
        </p:txBody>
      </p:sp>
      <p:sp>
        <p:nvSpPr>
          <p:cNvPr id="6" name="Slide Number Placeholder 5"/>
          <p:cNvSpPr>
            <a:spLocks noGrp="1"/>
          </p:cNvSpPr>
          <p:nvPr>
            <p:ph type="sldNum" sz="quarter" idx="12"/>
          </p:nvPr>
        </p:nvSpPr>
        <p:spPr/>
        <p:txBody>
          <a:bodyPr/>
          <a:lstStyle/>
          <a:p>
            <a:pPr>
              <a:defRPr/>
            </a:pPr>
            <a:r>
              <a:rPr lang="en-US"/>
              <a:t>Slide-</a:t>
            </a:r>
            <a:fld id="{5364909A-3F3E-460A-BC82-B071F2D46A2C}" type="slidenum">
              <a:rPr lang="en-US" smtClean="0"/>
              <a:pPr>
                <a:defRPr/>
              </a:pPr>
              <a:t>7</a:t>
            </a:fld>
            <a:r>
              <a:rPr lang="en-US"/>
              <a:t>/1024</a:t>
            </a:r>
          </a:p>
        </p:txBody>
      </p:sp>
      <p:sp>
        <p:nvSpPr>
          <p:cNvPr id="7" name="Rectangle 6"/>
          <p:cNvSpPr/>
          <p:nvPr/>
        </p:nvSpPr>
        <p:spPr>
          <a:xfrm>
            <a:off x="-18479" y="5878294"/>
            <a:ext cx="9036496" cy="646331"/>
          </a:xfrm>
          <a:prstGeom prst="rect">
            <a:avLst/>
          </a:prstGeom>
        </p:spPr>
        <p:txBody>
          <a:bodyPr wrap="square">
            <a:spAutoFit/>
          </a:bodyPr>
          <a:lstStyle/>
          <a:p>
            <a:r>
              <a:rPr lang="en-US" sz="1800" dirty="0"/>
              <a:t>https://stats.stackexchange.com/questions/179915/whats-the-difference-between-momentum-based-gradient-descent-and-nesterovs-acc</a:t>
            </a:r>
          </a:p>
        </p:txBody>
      </p:sp>
      <p:pic>
        <p:nvPicPr>
          <p:cNvPr id="9" name="Picture 8"/>
          <p:cNvPicPr>
            <a:picLocks noChangeAspect="1"/>
          </p:cNvPicPr>
          <p:nvPr/>
        </p:nvPicPr>
        <p:blipFill>
          <a:blip r:embed="rId2"/>
          <a:stretch>
            <a:fillRect/>
          </a:stretch>
        </p:blipFill>
        <p:spPr>
          <a:xfrm>
            <a:off x="88553" y="1628800"/>
            <a:ext cx="4843488" cy="1343152"/>
          </a:xfrm>
          <a:prstGeom prst="rect">
            <a:avLst/>
          </a:prstGeom>
        </p:spPr>
      </p:pic>
      <mc:AlternateContent xmlns:mc="http://schemas.openxmlformats.org/markup-compatibility/2006" xmlns:a14="http://schemas.microsoft.com/office/drawing/2010/main">
        <mc:Choice Requires="a14">
          <p:sp>
            <p:nvSpPr>
              <p:cNvPr id="12" name="文本框 10">
                <a:extLst>
                  <a:ext uri="{FF2B5EF4-FFF2-40B4-BE49-F238E27FC236}">
                    <a16:creationId xmlns:a16="http://schemas.microsoft.com/office/drawing/2014/main" id="{04021DD3-021F-4094-9DAC-597DBE88B796}"/>
                  </a:ext>
                </a:extLst>
              </p:cNvPr>
              <p:cNvSpPr txBox="1"/>
              <p:nvPr/>
            </p:nvSpPr>
            <p:spPr>
              <a:xfrm>
                <a:off x="107505" y="3228616"/>
                <a:ext cx="4464495" cy="2144599"/>
              </a:xfrm>
              <a:prstGeom prst="rect">
                <a:avLst/>
              </a:prstGeom>
              <a:noFill/>
            </p:spPr>
            <p:txBody>
              <a:bodyPr wrap="square" rtlCol="0">
                <a:spAutoFit/>
              </a:bodyPr>
              <a:lstStyle/>
              <a:p>
                <a:pPr marL="285750" indent="-285750">
                  <a:buFont typeface="Wingdings" panose="05000000000000000000" pitchFamily="2" charset="2"/>
                  <a:buChar char="q"/>
                </a:pPr>
                <a:r>
                  <a:rPr lang="en-US" altLang="zh-CN" sz="2400" dirty="0"/>
                  <a:t>Set </a:t>
                </a:r>
                <a14:m>
                  <m:oMath xmlns:m="http://schemas.openxmlformats.org/officeDocument/2006/math">
                    <m:r>
                      <a:rPr lang="en-US" altLang="zh-CN" sz="2400" b="0" i="1" smtClean="0">
                        <a:latin typeface="Cambria Math" panose="02040503050406030204" pitchFamily="18" charset="0"/>
                      </a:rPr>
                      <m:t>𝑏</m:t>
                    </m:r>
                    <m:r>
                      <a:rPr lang="en-US" altLang="zh-CN" sz="2400" b="0" i="1" smtClean="0">
                        <a:latin typeface="Cambria Math" panose="02040503050406030204" pitchFamily="18" charset="0"/>
                      </a:rPr>
                      <m:t>=</m:t>
                    </m:r>
                    <m:f>
                      <m:fPr>
                        <m:ctrlPr>
                          <a:rPr lang="en-US" altLang="zh-CN" sz="2400" b="0" i="1" smtClean="0">
                            <a:latin typeface="Cambria Math" panose="02040503050406030204" pitchFamily="18" charset="0"/>
                          </a:rPr>
                        </m:ctrlPr>
                      </m:fPr>
                      <m:num>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𝑎</m:t>
                        </m:r>
                      </m:num>
                      <m:den>
                        <m:r>
                          <a:rPr lang="en-US" altLang="zh-CN" sz="2400" b="0" i="1" smtClean="0">
                            <a:latin typeface="Cambria Math" panose="02040503050406030204" pitchFamily="18" charset="0"/>
                          </a:rPr>
                          <m:t>1+</m:t>
                        </m:r>
                        <m:r>
                          <a:rPr lang="en-US" altLang="zh-CN" sz="2400" b="0" i="1" smtClean="0">
                            <a:latin typeface="Cambria Math" panose="02040503050406030204" pitchFamily="18" charset="0"/>
                          </a:rPr>
                          <m:t>𝑎</m:t>
                        </m:r>
                      </m:den>
                    </m:f>
                  </m:oMath>
                </a14:m>
                <a:r>
                  <a:rPr lang="en-US" sz="2400" dirty="0"/>
                  <a:t> and one can derive the NAGD.</a:t>
                </a:r>
              </a:p>
              <a:p>
                <a:endParaRPr lang="en-US" sz="2400" dirty="0"/>
              </a:p>
              <a:p>
                <a:pPr marL="285750" indent="-285750">
                  <a:buFont typeface="Wingdings" panose="05000000000000000000" pitchFamily="2" charset="2"/>
                  <a:buChar char="q"/>
                </a:pPr>
                <a:r>
                  <a:rPr lang="en-US" sz="2400" dirty="0"/>
                  <a:t>Set </a:t>
                </a:r>
                <a:r>
                  <a:rPr lang="en-US" sz="2400" i="1" dirty="0"/>
                  <a:t>b</a:t>
                </a:r>
                <a:r>
                  <a:rPr lang="en-US" sz="2400" dirty="0"/>
                  <a:t>=0 and one can derive GDM.</a:t>
                </a:r>
              </a:p>
            </p:txBody>
          </p:sp>
        </mc:Choice>
        <mc:Fallback xmlns="">
          <p:sp>
            <p:nvSpPr>
              <p:cNvPr id="12" name="文本框 10">
                <a:extLst>
                  <a:ext uri="{FF2B5EF4-FFF2-40B4-BE49-F238E27FC236}">
                    <a16:creationId xmlns:a16="http://schemas.microsoft.com/office/drawing/2014/main" id="{04021DD3-021F-4094-9DAC-597DBE88B796}"/>
                  </a:ext>
                </a:extLst>
              </p:cNvPr>
              <p:cNvSpPr txBox="1">
                <a:spLocks noRot="1" noChangeAspect="1" noMove="1" noResize="1" noEditPoints="1" noAdjustHandles="1" noChangeArrowheads="1" noChangeShapeType="1" noTextEdit="1"/>
              </p:cNvSpPr>
              <p:nvPr/>
            </p:nvSpPr>
            <p:spPr>
              <a:xfrm>
                <a:off x="107505" y="3228616"/>
                <a:ext cx="4464495" cy="2144599"/>
              </a:xfrm>
              <a:prstGeom prst="rect">
                <a:avLst/>
              </a:prstGeom>
              <a:blipFill>
                <a:blip r:embed="rId3"/>
                <a:stretch>
                  <a:fillRect l="-1913" t="-855" b="-1994"/>
                </a:stretch>
              </a:blipFill>
            </p:spPr>
            <p:txBody>
              <a:bodyPr/>
              <a:lstStyle/>
              <a:p>
                <a:r>
                  <a:rPr lang="en-US">
                    <a:noFill/>
                  </a:rPr>
                  <a:t> </a:t>
                </a:r>
              </a:p>
            </p:txBody>
          </p:sp>
        </mc:Fallback>
      </mc:AlternateContent>
      <p:pic>
        <p:nvPicPr>
          <p:cNvPr id="13" name="Picture 2" descr="NAG better than CM (Momentu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971923"/>
            <a:ext cx="4486346" cy="3473301"/>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a:defRPr/>
            </a:pPr>
            <a:r>
              <a:rPr lang="en-US"/>
              <a:t>8/8/2019</a:t>
            </a:r>
          </a:p>
        </p:txBody>
      </p:sp>
      <p:sp>
        <p:nvSpPr>
          <p:cNvPr id="4" name="Footer Placeholder 3"/>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Tree>
    <p:extLst>
      <p:ext uri="{BB962C8B-B14F-4D97-AF65-F5344CB8AC3E}">
        <p14:creationId xmlns:p14="http://schemas.microsoft.com/office/powerpoint/2010/main" val="9171820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79512" y="604330"/>
            <a:ext cx="8964488" cy="935038"/>
          </a:xfrm>
        </p:spPr>
        <p:txBody>
          <a:bodyPr/>
          <a:lstStyle/>
          <a:p>
            <a:pPr algn="l"/>
            <a:r>
              <a:rPr lang="en-US" sz="3200" b="1" dirty="0"/>
              <a:t>3.3 Fractional Diffusion</a:t>
            </a: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70</a:t>
            </a:fld>
            <a:r>
              <a:rPr lang="en-US"/>
              <a:t>/1024</a:t>
            </a:r>
          </a:p>
        </p:txBody>
      </p:sp>
      <p:pic>
        <p:nvPicPr>
          <p:cNvPr id="8" name="内容占位符 7" descr="图片包含 屏幕截图&#10;&#10;描述已自动生成">
            <a:extLst>
              <a:ext uri="{FF2B5EF4-FFF2-40B4-BE49-F238E27FC236}">
                <a16:creationId xmlns:a16="http://schemas.microsoft.com/office/drawing/2014/main" id="{4879CA53-1ABD-4813-800A-EB9FE2C0D0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387" y="1610805"/>
            <a:ext cx="8785225" cy="3915317"/>
          </a:xfrm>
        </p:spPr>
      </p:pic>
    </p:spTree>
    <p:extLst>
      <p:ext uri="{BB962C8B-B14F-4D97-AF65-F5344CB8AC3E}">
        <p14:creationId xmlns:p14="http://schemas.microsoft.com/office/powerpoint/2010/main" val="62648997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79512" y="604330"/>
            <a:ext cx="8964488" cy="935038"/>
          </a:xfrm>
        </p:spPr>
        <p:txBody>
          <a:bodyPr/>
          <a:lstStyle/>
          <a:p>
            <a:pPr algn="l"/>
            <a:r>
              <a:rPr lang="en-US" sz="3200" b="1" dirty="0"/>
              <a:t>3.3 Fractional Diffusion</a:t>
            </a: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71</a:t>
            </a:fld>
            <a:r>
              <a:rPr lang="en-US"/>
              <a:t>/1024</a:t>
            </a:r>
          </a:p>
        </p:txBody>
      </p:sp>
      <p:pic>
        <p:nvPicPr>
          <p:cNvPr id="8" name="内容占位符 7">
            <a:extLst>
              <a:ext uri="{FF2B5EF4-FFF2-40B4-BE49-F238E27FC236}">
                <a16:creationId xmlns:a16="http://schemas.microsoft.com/office/drawing/2014/main" id="{4879CA53-1ABD-4813-800A-EB9FE2C0D09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11337" y="1434118"/>
            <a:ext cx="7776864" cy="4819552"/>
          </a:xfrm>
        </p:spPr>
      </p:pic>
    </p:spTree>
    <p:extLst>
      <p:ext uri="{BB962C8B-B14F-4D97-AF65-F5344CB8AC3E}">
        <p14:creationId xmlns:p14="http://schemas.microsoft.com/office/powerpoint/2010/main" val="128077773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57808" y="692150"/>
            <a:ext cx="8964488" cy="558640"/>
          </a:xfrm>
        </p:spPr>
        <p:txBody>
          <a:bodyPr/>
          <a:lstStyle/>
          <a:p>
            <a:pPr algn="l"/>
            <a:r>
              <a:rPr lang="en-US" sz="3200" b="1" dirty="0"/>
              <a:t>3.3 Fractional Diffusion</a:t>
            </a: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72</a:t>
            </a:fld>
            <a:r>
              <a:rPr lang="en-US"/>
              <a:t>/1024</a:t>
            </a:r>
          </a:p>
        </p:txBody>
      </p:sp>
      <p:pic>
        <p:nvPicPr>
          <p:cNvPr id="8" name="内容占位符 7">
            <a:extLst>
              <a:ext uri="{FF2B5EF4-FFF2-40B4-BE49-F238E27FC236}">
                <a16:creationId xmlns:a16="http://schemas.microsoft.com/office/drawing/2014/main" id="{4879CA53-1ABD-4813-800A-EB9FE2C0D09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815841" y="1179913"/>
            <a:ext cx="7344816" cy="2636357"/>
          </a:xfrm>
        </p:spPr>
      </p:pic>
      <p:pic>
        <p:nvPicPr>
          <p:cNvPr id="7" name="图片 6" descr="图片包含 室内&#10;&#10;描述已自动生成">
            <a:extLst>
              <a:ext uri="{FF2B5EF4-FFF2-40B4-BE49-F238E27FC236}">
                <a16:creationId xmlns:a16="http://schemas.microsoft.com/office/drawing/2014/main" id="{4D7A448A-2F71-4F36-A129-C4CBC696E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922" y="3813771"/>
            <a:ext cx="7814653" cy="2770008"/>
          </a:xfrm>
          <a:prstGeom prst="rect">
            <a:avLst/>
          </a:prstGeom>
        </p:spPr>
      </p:pic>
    </p:spTree>
    <p:extLst>
      <p:ext uri="{BB962C8B-B14F-4D97-AF65-F5344CB8AC3E}">
        <p14:creationId xmlns:p14="http://schemas.microsoft.com/office/powerpoint/2010/main" val="342945189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157808" y="692150"/>
            <a:ext cx="8964488" cy="558640"/>
          </a:xfrm>
        </p:spPr>
        <p:txBody>
          <a:bodyPr/>
          <a:lstStyle/>
          <a:p>
            <a:pPr algn="l"/>
            <a:r>
              <a:rPr lang="en-US" sz="3200" b="1" dirty="0"/>
              <a:t>3.3 Fractional Diffusion</a:t>
            </a: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73</a:t>
            </a:fld>
            <a:r>
              <a:rPr lang="en-US"/>
              <a:t>/1024</a:t>
            </a:r>
          </a:p>
        </p:txBody>
      </p:sp>
      <p:pic>
        <p:nvPicPr>
          <p:cNvPr id="10" name="内容占位符 9" descr="图片包含 文字&#10;&#10;描述已自动生成">
            <a:extLst>
              <a:ext uri="{FF2B5EF4-FFF2-40B4-BE49-F238E27FC236}">
                <a16:creationId xmlns:a16="http://schemas.microsoft.com/office/drawing/2014/main" id="{66C93E21-C657-4383-B478-A2E81FEF59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1484785"/>
            <a:ext cx="7992887" cy="4752504"/>
          </a:xfrm>
        </p:spPr>
      </p:pic>
    </p:spTree>
    <p:extLst>
      <p:ext uri="{BB962C8B-B14F-4D97-AF65-F5344CB8AC3E}">
        <p14:creationId xmlns:p14="http://schemas.microsoft.com/office/powerpoint/2010/main" val="320343147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dirty="0"/>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74</a:t>
            </a:fld>
            <a:r>
              <a:rPr lang="en-US"/>
              <a:t>/1024</a:t>
            </a:r>
          </a:p>
        </p:txBody>
      </p:sp>
      <p:sp>
        <p:nvSpPr>
          <p:cNvPr id="7" name="标题 1">
            <a:extLst>
              <a:ext uri="{FF2B5EF4-FFF2-40B4-BE49-F238E27FC236}">
                <a16:creationId xmlns:a16="http://schemas.microsoft.com/office/drawing/2014/main" id="{666100E9-B5DC-4835-978A-AADAA0F96585}"/>
              </a:ext>
            </a:extLst>
          </p:cNvPr>
          <p:cNvSpPr>
            <a:spLocks noGrp="1"/>
          </p:cNvSpPr>
          <p:nvPr>
            <p:ph type="title"/>
          </p:nvPr>
        </p:nvSpPr>
        <p:spPr>
          <a:xfrm>
            <a:off x="157808" y="692150"/>
            <a:ext cx="8964488" cy="558640"/>
          </a:xfrm>
        </p:spPr>
        <p:txBody>
          <a:bodyPr/>
          <a:lstStyle/>
          <a:p>
            <a:pPr algn="l"/>
            <a:r>
              <a:rPr lang="en-US" sz="3200" b="1" dirty="0"/>
              <a:t>3.3 Fractional Diffusion</a:t>
            </a:r>
            <a:endParaRPr lang="en-US" b="1" dirty="0"/>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B70C7D17-4646-4689-AB8D-835842F8A79D}"/>
                  </a:ext>
                </a:extLst>
              </p:cNvPr>
              <p:cNvSpPr txBox="1"/>
              <p:nvPr/>
            </p:nvSpPr>
            <p:spPr>
              <a:xfrm>
                <a:off x="157808" y="1221728"/>
                <a:ext cx="8734672" cy="4909036"/>
              </a:xfrm>
              <a:prstGeom prst="rect">
                <a:avLst/>
              </a:prstGeom>
              <a:noFill/>
            </p:spPr>
            <p:txBody>
              <a:bodyPr wrap="square" rtlCol="0">
                <a:spAutoFit/>
              </a:bodyPr>
              <a:lstStyle/>
              <a:p>
                <a:pPr marL="342900" indent="-342900">
                  <a:spcAft>
                    <a:spcPts val="300"/>
                  </a:spcAft>
                  <a:buFont typeface="Arial" panose="020B0604020202020204" pitchFamily="34" charset="0"/>
                  <a:buChar char="•"/>
                </a:pPr>
                <a:r>
                  <a:rPr lang="en-US" sz="2800" dirty="0">
                    <a:latin typeface="+mn-lt"/>
                  </a:rPr>
                  <a:t>A heavy-tailed version of the central limit theorem leads to a stable distribution.</a:t>
                </a:r>
              </a:p>
              <a:p>
                <a:pPr marL="342900" indent="-342900">
                  <a:spcAft>
                    <a:spcPts val="300"/>
                  </a:spcAft>
                  <a:buFont typeface="Arial" panose="020B0604020202020204" pitchFamily="34" charset="0"/>
                  <a:buChar char="•"/>
                </a:pPr>
                <a:r>
                  <a:rPr lang="en-US" sz="2800" dirty="0">
                    <a:latin typeface="+mn-lt"/>
                  </a:rPr>
                  <a:t>Random walks with heavy tails converge to an </a:t>
                </a:r>
                <a14:m>
                  <m:oMath xmlns:m="http://schemas.openxmlformats.org/officeDocument/2006/math">
                    <m:r>
                      <a:rPr lang="en-US" sz="2800" i="1">
                        <a:latin typeface="Cambria Math" panose="02040503050406030204" pitchFamily="18" charset="0"/>
                        <a:ea typeface="Cambria Math" panose="02040503050406030204" pitchFamily="18" charset="0"/>
                      </a:rPr>
                      <m:t>𝛼</m:t>
                    </m:r>
                    <m:r>
                      <a:rPr lang="en-US" sz="2800">
                        <a:latin typeface="Cambria Math" panose="02040503050406030204" pitchFamily="18" charset="0"/>
                        <a:ea typeface="Cambria Math" panose="02040503050406030204" pitchFamily="18" charset="0"/>
                      </a:rPr>
                      <m:t>−</m:t>
                    </m:r>
                  </m:oMath>
                </a14:m>
                <a:r>
                  <a:rPr lang="en-US" sz="2800" dirty="0">
                    <a:latin typeface="+mn-lt"/>
                  </a:rPr>
                  <a:t>stable Lévy motion. If </a:t>
                </a:r>
                <a14:m>
                  <m:oMath xmlns:m="http://schemas.openxmlformats.org/officeDocument/2006/math">
                    <m:r>
                      <a:rPr lang="en-US" sz="2800">
                        <a:latin typeface="Cambria Math" panose="02040503050406030204" pitchFamily="18" charset="0"/>
                        <a:ea typeface="Cambria Math" panose="02040503050406030204" pitchFamily="18" charset="0"/>
                      </a:rPr>
                      <m:t>0&lt;</m:t>
                    </m:r>
                    <m:r>
                      <a:rPr lang="en-US" sz="2800" i="1">
                        <a:latin typeface="Cambria Math" panose="02040503050406030204" pitchFamily="18" charset="0"/>
                        <a:ea typeface="Cambria Math" panose="02040503050406030204" pitchFamily="18" charset="0"/>
                      </a:rPr>
                      <m:t>𝛼</m:t>
                    </m:r>
                    <m:r>
                      <a:rPr lang="en-US" sz="2800" i="1">
                        <a:latin typeface="Cambria Math" panose="02040503050406030204" pitchFamily="18" charset="0"/>
                        <a:ea typeface="Cambria Math" panose="02040503050406030204" pitchFamily="18" charset="0"/>
                      </a:rPr>
                      <m:t>&lt;1</m:t>
                    </m:r>
                  </m:oMath>
                </a14:m>
                <a:r>
                  <a:rPr lang="en-US" sz="2800" dirty="0">
                    <a:latin typeface="+mn-lt"/>
                  </a:rPr>
                  <a:t>, then no centering is needed. If </a:t>
                </a:r>
                <a14:m>
                  <m:oMath xmlns:m="http://schemas.openxmlformats.org/officeDocument/2006/math">
                    <m:r>
                      <a:rPr lang="en-US" sz="2800" dirty="0">
                        <a:latin typeface="Cambria Math" panose="02040503050406030204" pitchFamily="18" charset="0"/>
                        <a:ea typeface="Cambria Math" panose="02040503050406030204" pitchFamily="18" charset="0"/>
                      </a:rPr>
                      <m:t>1</m:t>
                    </m:r>
                    <m:r>
                      <a:rPr lang="en-US" sz="2800">
                        <a:latin typeface="Cambria Math" panose="02040503050406030204" pitchFamily="18" charset="0"/>
                        <a:ea typeface="Cambria Math" panose="02040503050406030204" pitchFamily="18" charset="0"/>
                      </a:rPr>
                      <m:t>&lt;</m:t>
                    </m:r>
                    <m:r>
                      <a:rPr lang="en-US" sz="2800" i="1">
                        <a:latin typeface="Cambria Math" panose="02040503050406030204" pitchFamily="18" charset="0"/>
                        <a:ea typeface="Cambria Math" panose="02040503050406030204" pitchFamily="18" charset="0"/>
                      </a:rPr>
                      <m:t>𝛼</m:t>
                    </m:r>
                    <m:r>
                      <a:rPr lang="en-US" sz="2800" i="1">
                        <a:latin typeface="Cambria Math" panose="02040503050406030204" pitchFamily="18" charset="0"/>
                        <a:ea typeface="Cambria Math" panose="02040503050406030204" pitchFamily="18" charset="0"/>
                      </a:rPr>
                      <m:t>&lt;2</m:t>
                    </m:r>
                  </m:oMath>
                </a14:m>
                <a:r>
                  <a:rPr lang="en-US" sz="2800" dirty="0">
                    <a:latin typeface="+mn-lt"/>
                  </a:rPr>
                  <a:t>, we can center to zero expectation.</a:t>
                </a:r>
              </a:p>
              <a:p>
                <a:pPr marL="342900" indent="-342900">
                  <a:spcAft>
                    <a:spcPts val="300"/>
                  </a:spcAft>
                  <a:buFont typeface="Arial" panose="020B0604020202020204" pitchFamily="34" charset="0"/>
                  <a:buChar char="•"/>
                </a:pPr>
                <a:r>
                  <a:rPr lang="en-US" sz="2800" dirty="0">
                    <a:latin typeface="+mn-lt"/>
                  </a:rPr>
                  <a:t>Fractional derivatives are related to heavy tailed random walks. Fractional derivatives in space model super-diffusion, related to long power-law particle jumps. Fractional derivatives in time model sub-diffusion, related to long power-law waiting times between particle jumps.</a:t>
                </a:r>
              </a:p>
            </p:txBody>
          </p:sp>
        </mc:Choice>
        <mc:Fallback xmlns="">
          <p:sp>
            <p:nvSpPr>
              <p:cNvPr id="9" name="文本框 8">
                <a:extLst>
                  <a:ext uri="{FF2B5EF4-FFF2-40B4-BE49-F238E27FC236}">
                    <a16:creationId xmlns:a16="http://schemas.microsoft.com/office/drawing/2014/main" id="{B70C7D17-4646-4689-AB8D-835842F8A79D}"/>
                  </a:ext>
                </a:extLst>
              </p:cNvPr>
              <p:cNvSpPr txBox="1">
                <a:spLocks noRot="1" noChangeAspect="1" noMove="1" noResize="1" noEditPoints="1" noAdjustHandles="1" noChangeArrowheads="1" noChangeShapeType="1" noTextEdit="1"/>
              </p:cNvSpPr>
              <p:nvPr/>
            </p:nvSpPr>
            <p:spPr>
              <a:xfrm>
                <a:off x="157808" y="1221728"/>
                <a:ext cx="8734672" cy="4909036"/>
              </a:xfrm>
              <a:prstGeom prst="rect">
                <a:avLst/>
              </a:prstGeom>
              <a:blipFill>
                <a:blip r:embed="rId2"/>
                <a:stretch>
                  <a:fillRect l="-1256" t="-1241" r="-1326" b="-2481"/>
                </a:stretch>
              </a:blipFill>
            </p:spPr>
            <p:txBody>
              <a:bodyPr/>
              <a:lstStyle/>
              <a:p>
                <a:r>
                  <a:rPr lang="en-US">
                    <a:noFill/>
                  </a:rPr>
                  <a:t> </a:t>
                </a:r>
              </a:p>
            </p:txBody>
          </p:sp>
        </mc:Fallback>
      </mc:AlternateContent>
    </p:spTree>
    <p:extLst>
      <p:ext uri="{BB962C8B-B14F-4D97-AF65-F5344CB8AC3E}">
        <p14:creationId xmlns:p14="http://schemas.microsoft.com/office/powerpoint/2010/main" val="139638866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dirty="0"/>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75</a:t>
            </a:fld>
            <a:r>
              <a:rPr lang="en-US"/>
              <a:t>/1024</a:t>
            </a:r>
          </a:p>
        </p:txBody>
      </p:sp>
      <p:sp>
        <p:nvSpPr>
          <p:cNvPr id="7" name="标题 1">
            <a:extLst>
              <a:ext uri="{FF2B5EF4-FFF2-40B4-BE49-F238E27FC236}">
                <a16:creationId xmlns:a16="http://schemas.microsoft.com/office/drawing/2014/main" id="{666100E9-B5DC-4835-978A-AADAA0F96585}"/>
              </a:ext>
            </a:extLst>
          </p:cNvPr>
          <p:cNvSpPr>
            <a:spLocks noGrp="1"/>
          </p:cNvSpPr>
          <p:nvPr>
            <p:ph type="title"/>
          </p:nvPr>
        </p:nvSpPr>
        <p:spPr>
          <a:xfrm>
            <a:off x="157808" y="692150"/>
            <a:ext cx="8964488" cy="558640"/>
          </a:xfrm>
        </p:spPr>
        <p:txBody>
          <a:bodyPr/>
          <a:lstStyle/>
          <a:p>
            <a:pPr algn="l"/>
            <a:r>
              <a:rPr lang="en-US" sz="3200" b="1" dirty="0"/>
              <a:t>3.3 Fractional Diffusion</a:t>
            </a:r>
            <a:endParaRPr lang="en-US" b="1" dirty="0"/>
          </a:p>
        </p:txBody>
      </p:sp>
      <p:pic>
        <p:nvPicPr>
          <p:cNvPr id="20" name="图片 19">
            <a:extLst>
              <a:ext uri="{FF2B5EF4-FFF2-40B4-BE49-F238E27FC236}">
                <a16:creationId xmlns:a16="http://schemas.microsoft.com/office/drawing/2014/main" id="{8B803FEA-7A08-4F0E-B444-3AE0268BAA66}"/>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81466" y="1268760"/>
            <a:ext cx="7636606" cy="4985433"/>
          </a:xfrm>
          <a:prstGeom prst="rect">
            <a:avLst/>
          </a:prstGeom>
        </p:spPr>
      </p:pic>
      <p:sp>
        <p:nvSpPr>
          <p:cNvPr id="8" name="Rectangle 9">
            <a:extLst>
              <a:ext uri="{FF2B5EF4-FFF2-40B4-BE49-F238E27FC236}">
                <a16:creationId xmlns:a16="http://schemas.microsoft.com/office/drawing/2014/main" id="{4F573FCD-7F63-4897-8AFD-5B874DF5E897}"/>
              </a:ext>
            </a:extLst>
          </p:cNvPr>
          <p:cNvSpPr/>
          <p:nvPr/>
        </p:nvSpPr>
        <p:spPr>
          <a:xfrm>
            <a:off x="295563" y="6238311"/>
            <a:ext cx="8688977" cy="276999"/>
          </a:xfrm>
          <a:prstGeom prst="rect">
            <a:avLst/>
          </a:prstGeom>
        </p:spPr>
        <p:txBody>
          <a:bodyPr wrap="square">
            <a:spAutoFit/>
          </a:bodyPr>
          <a:lstStyle/>
          <a:p>
            <a:r>
              <a:rPr lang="en-US" sz="1200" dirty="0"/>
              <a:t>[1] </a:t>
            </a:r>
            <a:r>
              <a:rPr lang="en-US" sz="1200" dirty="0" err="1"/>
              <a:t>Meerschaert</a:t>
            </a:r>
            <a:r>
              <a:rPr lang="en-US" sz="1200" dirty="0"/>
              <a:t> M </a:t>
            </a:r>
            <a:r>
              <a:rPr lang="en-US" sz="1200" dirty="0" err="1"/>
              <a:t>M</a:t>
            </a:r>
            <a:r>
              <a:rPr lang="en-US" sz="1200" dirty="0"/>
              <a:t>, </a:t>
            </a:r>
            <a:r>
              <a:rPr lang="en-US" sz="1200" dirty="0" err="1"/>
              <a:t>Sikorskii</a:t>
            </a:r>
            <a:r>
              <a:rPr lang="en-US" sz="1200" dirty="0"/>
              <a:t> A. Stochastic models for fractional calculus[M]. Walter de Gruyter, 2011.</a:t>
            </a:r>
          </a:p>
        </p:txBody>
      </p:sp>
    </p:spTree>
    <p:extLst>
      <p:ext uri="{BB962C8B-B14F-4D97-AF65-F5344CB8AC3E}">
        <p14:creationId xmlns:p14="http://schemas.microsoft.com/office/powerpoint/2010/main" val="110105059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79388" y="1700808"/>
            <a:ext cx="8785225" cy="4321175"/>
          </a:xfrm>
        </p:spPr>
        <p:txBody>
          <a:bodyPr/>
          <a:lstStyle/>
          <a:p>
            <a:pPr>
              <a:spcAft>
                <a:spcPts val="2400"/>
              </a:spcAft>
              <a:buAutoNum type="arabicPeriod"/>
            </a:pPr>
            <a:r>
              <a:rPr lang="en-US" altLang="zh-CN" b="1" dirty="0"/>
              <a:t> Background</a:t>
            </a:r>
            <a:endParaRPr lang="en-US" b="1" dirty="0"/>
          </a:p>
          <a:p>
            <a:pPr>
              <a:spcAft>
                <a:spcPts val="2400"/>
              </a:spcAft>
              <a:buAutoNum type="arabicPeriod"/>
            </a:pPr>
            <a:r>
              <a:rPr lang="en-US" altLang="zh-CN" b="1" dirty="0"/>
              <a:t> Optimal randomness in swarm-based search</a:t>
            </a:r>
            <a:endParaRPr lang="en-US" b="1" dirty="0"/>
          </a:p>
          <a:p>
            <a:pPr>
              <a:spcAft>
                <a:spcPts val="2400"/>
              </a:spcAft>
              <a:buAutoNum type="arabicPeriod"/>
            </a:pPr>
            <a:r>
              <a:rPr lang="en-US" b="1" dirty="0"/>
              <a:t> </a:t>
            </a:r>
            <a:r>
              <a:rPr lang="en-US" b="1" dirty="0" err="1"/>
              <a:t>Heavytailedness</a:t>
            </a:r>
            <a:r>
              <a:rPr lang="en-US" altLang="zh-CN" b="1" dirty="0"/>
              <a:t> and its connection to fractional calculus</a:t>
            </a:r>
            <a:endParaRPr lang="en-US" b="1" dirty="0"/>
          </a:p>
          <a:p>
            <a:pPr>
              <a:spcAft>
                <a:spcPts val="2400"/>
              </a:spcAft>
              <a:buAutoNum type="arabicPeriod"/>
            </a:pPr>
            <a:r>
              <a:rPr lang="en-US" b="1" dirty="0">
                <a:solidFill>
                  <a:srgbClr val="FF0000"/>
                </a:solidFill>
              </a:rPr>
              <a:t> Conclusions &amp; future topics</a:t>
            </a:r>
          </a:p>
          <a:p>
            <a:pPr marL="0" indent="0">
              <a:buNone/>
            </a:pPr>
            <a:endParaRPr lang="en-US" b="1" dirty="0"/>
          </a:p>
        </p:txBody>
      </p:sp>
      <p:sp>
        <p:nvSpPr>
          <p:cNvPr id="4" name="Date Placeholder 3"/>
          <p:cNvSpPr>
            <a:spLocks noGrp="1"/>
          </p:cNvSpPr>
          <p:nvPr>
            <p:ph type="dt" sz="half" idx="10"/>
          </p:nvPr>
        </p:nvSpPr>
        <p:spPr/>
        <p:txBody>
          <a:bodyPr/>
          <a:lstStyle/>
          <a:p>
            <a:pPr>
              <a:defRPr/>
            </a:pPr>
            <a:r>
              <a:rPr lang="en-US"/>
              <a:t>8/8/2019</a:t>
            </a:r>
          </a:p>
        </p:txBody>
      </p:sp>
      <p:sp>
        <p:nvSpPr>
          <p:cNvPr id="5" name="Footer Placeholder 4"/>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Slide Number Placeholder 5"/>
          <p:cNvSpPr>
            <a:spLocks noGrp="1"/>
          </p:cNvSpPr>
          <p:nvPr>
            <p:ph type="sldNum" sz="quarter" idx="12"/>
          </p:nvPr>
        </p:nvSpPr>
        <p:spPr/>
        <p:txBody>
          <a:bodyPr/>
          <a:lstStyle/>
          <a:p>
            <a:pPr>
              <a:defRPr/>
            </a:pPr>
            <a:r>
              <a:rPr lang="en-US"/>
              <a:t>Slide-</a:t>
            </a:r>
            <a:fld id="{5364909A-3F3E-460A-BC82-B071F2D46A2C}" type="slidenum">
              <a:rPr lang="en-US" smtClean="0"/>
              <a:pPr>
                <a:defRPr/>
              </a:pPr>
              <a:t>76</a:t>
            </a:fld>
            <a:r>
              <a:rPr lang="en-US"/>
              <a:t>/1024</a:t>
            </a:r>
          </a:p>
        </p:txBody>
      </p:sp>
    </p:spTree>
    <p:extLst>
      <p:ext uri="{BB962C8B-B14F-4D97-AF65-F5344CB8AC3E}">
        <p14:creationId xmlns:p14="http://schemas.microsoft.com/office/powerpoint/2010/main" val="66149320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876853D-5248-483E-9ADF-F5C59B108333}"/>
              </a:ext>
            </a:extLst>
          </p:cNvPr>
          <p:cNvSpPr txBox="1"/>
          <p:nvPr/>
        </p:nvSpPr>
        <p:spPr>
          <a:xfrm>
            <a:off x="323528" y="1151296"/>
            <a:ext cx="8459848" cy="5324535"/>
          </a:xfrm>
          <a:prstGeom prst="rect">
            <a:avLst/>
          </a:prstGeom>
          <a:noFill/>
        </p:spPr>
        <p:txBody>
          <a:bodyPr wrap="square" rtlCol="0">
            <a:spAutoFit/>
          </a:bodyPr>
          <a:lstStyle/>
          <a:p>
            <a:r>
              <a:rPr lang="en-US" sz="2800" b="1" dirty="0"/>
              <a:t>Conclusions:</a:t>
            </a:r>
          </a:p>
          <a:p>
            <a:endParaRPr lang="en-US" sz="2400" dirty="0"/>
          </a:p>
          <a:p>
            <a:pPr marL="342900" indent="-342900">
              <a:buFont typeface="Wingdings" panose="05000000000000000000" pitchFamily="2" charset="2"/>
              <a:buChar char="Ø"/>
            </a:pPr>
            <a:r>
              <a:rPr lang="en-US" dirty="0"/>
              <a:t>In swarm based search (such as CS – </a:t>
            </a:r>
            <a:r>
              <a:rPr lang="en-US" altLang="zh-CN" dirty="0"/>
              <a:t>cuckoo search</a:t>
            </a:r>
            <a:r>
              <a:rPr lang="en-US" dirty="0"/>
              <a:t>)  using randomness with different heavy-tailed distributions, the search performance can be further optimized beyond Lévy flights.</a:t>
            </a:r>
          </a:p>
          <a:p>
            <a:endParaRPr lang="en-US" dirty="0"/>
          </a:p>
          <a:p>
            <a:pPr marL="342900" indent="-342900">
              <a:buFont typeface="Wingdings" panose="05000000000000000000" pitchFamily="2" charset="2"/>
              <a:buChar char="Ø"/>
            </a:pPr>
            <a:r>
              <a:rPr lang="en-US" dirty="0"/>
              <a:t>The connection of </a:t>
            </a:r>
            <a:r>
              <a:rPr lang="en-US" dirty="0" err="1"/>
              <a:t>heavytailedness</a:t>
            </a:r>
            <a:r>
              <a:rPr lang="en-US" dirty="0"/>
              <a:t> and fractional calculus. It is hoped that this talk will open new investigations in new optimal ways to optimize using optimized randomness with the help of fractional calculus in this </a:t>
            </a:r>
            <a:r>
              <a:rPr lang="en-US" b="1" dirty="0"/>
              <a:t>Big Data </a:t>
            </a:r>
            <a:r>
              <a:rPr lang="en-US" dirty="0"/>
              <a:t>and </a:t>
            </a:r>
            <a:r>
              <a:rPr lang="en-US" b="1" dirty="0"/>
              <a:t>Machine Learning</a:t>
            </a:r>
            <a:r>
              <a:rPr lang="en-US" dirty="0"/>
              <a:t> era.</a:t>
            </a:r>
          </a:p>
          <a:p>
            <a:pPr marL="342900" indent="-342900">
              <a:buFont typeface="Wingdings" panose="05000000000000000000" pitchFamily="2" charset="2"/>
              <a:buChar char="Ø"/>
            </a:pPr>
            <a:endParaRPr lang="en-US" sz="2400" dirty="0"/>
          </a:p>
          <a:p>
            <a:pPr marL="342900" indent="-342900">
              <a:buFont typeface="Wingdings" panose="05000000000000000000" pitchFamily="2" charset="2"/>
              <a:buChar char="Ø"/>
            </a:pPr>
            <a:endParaRPr lang="en-US" sz="2400" dirty="0"/>
          </a:p>
        </p:txBody>
      </p:sp>
    </p:spTree>
    <p:extLst>
      <p:ext uri="{BB962C8B-B14F-4D97-AF65-F5344CB8AC3E}">
        <p14:creationId xmlns:p14="http://schemas.microsoft.com/office/powerpoint/2010/main" val="76371929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DA91F-8717-43CA-ABF4-4435A7FDC1D6}"/>
              </a:ext>
            </a:extLst>
          </p:cNvPr>
          <p:cNvSpPr>
            <a:spLocks noGrp="1"/>
          </p:cNvSpPr>
          <p:nvPr>
            <p:ph type="title"/>
          </p:nvPr>
        </p:nvSpPr>
        <p:spPr/>
        <p:txBody>
          <a:bodyPr/>
          <a:lstStyle/>
          <a:p>
            <a:r>
              <a:rPr lang="en-US" dirty="0"/>
              <a:t>Future opportunities</a:t>
            </a:r>
          </a:p>
        </p:txBody>
      </p:sp>
      <p:sp>
        <p:nvSpPr>
          <p:cNvPr id="4" name="Date Placeholder 3">
            <a:extLst>
              <a:ext uri="{FF2B5EF4-FFF2-40B4-BE49-F238E27FC236}">
                <a16:creationId xmlns:a16="http://schemas.microsoft.com/office/drawing/2014/main" id="{01A78139-0B26-4104-9874-946DE2E08D78}"/>
              </a:ext>
            </a:extLst>
          </p:cNvPr>
          <p:cNvSpPr>
            <a:spLocks noGrp="1"/>
          </p:cNvSpPr>
          <p:nvPr>
            <p:ph type="dt" sz="half" idx="10"/>
          </p:nvPr>
        </p:nvSpPr>
        <p:spPr/>
        <p:txBody>
          <a:bodyPr/>
          <a:lstStyle/>
          <a:p>
            <a:pPr>
              <a:defRPr/>
            </a:pPr>
            <a:r>
              <a:rPr lang="en-US"/>
              <a:t>8/8/2019</a:t>
            </a:r>
          </a:p>
        </p:txBody>
      </p:sp>
      <p:sp>
        <p:nvSpPr>
          <p:cNvPr id="5" name="Footer Placeholder 4">
            <a:extLst>
              <a:ext uri="{FF2B5EF4-FFF2-40B4-BE49-F238E27FC236}">
                <a16:creationId xmlns:a16="http://schemas.microsoft.com/office/drawing/2014/main" id="{5D4CBFF5-D34C-4F3D-AD73-1EDA20B12C97}"/>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Slide Number Placeholder 5">
            <a:extLst>
              <a:ext uri="{FF2B5EF4-FFF2-40B4-BE49-F238E27FC236}">
                <a16:creationId xmlns:a16="http://schemas.microsoft.com/office/drawing/2014/main" id="{BE3DF02C-EC9C-40D6-9082-B9A0CC79C48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78</a:t>
            </a:fld>
            <a:r>
              <a:rPr lang="en-US"/>
              <a:t>/1024</a:t>
            </a:r>
          </a:p>
        </p:txBody>
      </p:sp>
      <p:sp>
        <p:nvSpPr>
          <p:cNvPr id="7" name="文本框 6">
            <a:extLst>
              <a:ext uri="{FF2B5EF4-FFF2-40B4-BE49-F238E27FC236}">
                <a16:creationId xmlns:a16="http://schemas.microsoft.com/office/drawing/2014/main" id="{3E9C09F8-D7E2-4EC8-8A7D-37522075F049}"/>
              </a:ext>
            </a:extLst>
          </p:cNvPr>
          <p:cNvSpPr txBox="1"/>
          <p:nvPr/>
        </p:nvSpPr>
        <p:spPr>
          <a:xfrm>
            <a:off x="251520" y="1931348"/>
            <a:ext cx="8621361" cy="2308324"/>
          </a:xfrm>
          <a:prstGeom prst="rect">
            <a:avLst/>
          </a:prstGeom>
          <a:noFill/>
        </p:spPr>
        <p:txBody>
          <a:bodyPr wrap="square" rtlCol="0">
            <a:spAutoFit/>
          </a:bodyPr>
          <a:lstStyle/>
          <a:p>
            <a:pPr marL="342900" indent="-342900" algn="just">
              <a:buFont typeface="Wingdings" panose="05000000000000000000" pitchFamily="2" charset="2"/>
              <a:buChar char="Ø"/>
            </a:pPr>
            <a:r>
              <a:rPr lang="en-US" altLang="zh-CN" u="sng" dirty="0"/>
              <a:t>Optimal randomness in learning machine.</a:t>
            </a:r>
            <a:endParaRPr lang="en-US" u="sng" dirty="0"/>
          </a:p>
          <a:p>
            <a:pPr algn="just"/>
            <a:endParaRPr lang="en-US" altLang="zh-CN" u="sng" dirty="0"/>
          </a:p>
          <a:p>
            <a:pPr marL="342900" indent="-342900" algn="just">
              <a:buFont typeface="Wingdings" panose="05000000000000000000" pitchFamily="2" charset="2"/>
              <a:buChar char="Ø"/>
            </a:pPr>
            <a:r>
              <a:rPr lang="en-US" altLang="zh-CN" u="sng" dirty="0"/>
              <a:t>Enhancing swarm-based search algorithms with fractional calculus.</a:t>
            </a:r>
          </a:p>
          <a:p>
            <a:pPr marL="342900" indent="-342900" algn="just">
              <a:buFont typeface="Wingdings" panose="05000000000000000000" pitchFamily="2" charset="2"/>
              <a:buChar char="Ø"/>
            </a:pPr>
            <a:endParaRPr lang="en-US" altLang="zh-CN" u="sng" dirty="0"/>
          </a:p>
          <a:p>
            <a:pPr marL="342900" indent="-342900" algn="just">
              <a:buFont typeface="Wingdings" panose="05000000000000000000" pitchFamily="2" charset="2"/>
              <a:buChar char="Ø"/>
            </a:pPr>
            <a:endParaRPr lang="en-US" altLang="zh-CN" u="sng" dirty="0"/>
          </a:p>
        </p:txBody>
      </p:sp>
      <p:sp>
        <p:nvSpPr>
          <p:cNvPr id="8" name="TextBox 2">
            <a:extLst>
              <a:ext uri="{FF2B5EF4-FFF2-40B4-BE49-F238E27FC236}">
                <a16:creationId xmlns:a16="http://schemas.microsoft.com/office/drawing/2014/main" id="{3086A8C6-313F-496B-ADBC-54B0214CA262}"/>
              </a:ext>
            </a:extLst>
          </p:cNvPr>
          <p:cNvSpPr txBox="1"/>
          <p:nvPr/>
        </p:nvSpPr>
        <p:spPr>
          <a:xfrm>
            <a:off x="1043608" y="4509120"/>
            <a:ext cx="7056784" cy="1569660"/>
          </a:xfrm>
          <a:prstGeom prst="rect">
            <a:avLst/>
          </a:prstGeom>
          <a:noFill/>
        </p:spPr>
        <p:txBody>
          <a:bodyPr wrap="square" rtlCol="0">
            <a:spAutoFit/>
          </a:bodyPr>
          <a:lstStyle/>
          <a:p>
            <a:r>
              <a:rPr lang="en-US" sz="3200" b="1" dirty="0">
                <a:solidFill>
                  <a:srgbClr val="FF0000"/>
                </a:solidFill>
              </a:rPr>
              <a:t>Do not forget to ask what is the “optimal randomness”! </a:t>
            </a:r>
          </a:p>
          <a:p>
            <a:r>
              <a:rPr lang="en-US" sz="3200" b="1" dirty="0">
                <a:solidFill>
                  <a:srgbClr val="FF0000"/>
                </a:solidFill>
              </a:rPr>
              <a:t>It will lead you to the real top.</a:t>
            </a:r>
          </a:p>
        </p:txBody>
      </p:sp>
    </p:spTree>
    <p:extLst>
      <p:ext uri="{BB962C8B-B14F-4D97-AF65-F5344CB8AC3E}">
        <p14:creationId xmlns:p14="http://schemas.microsoft.com/office/powerpoint/2010/main" val="61305261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a:t>Slide-</a:t>
            </a:r>
            <a:fld id="{1C0ECAE8-15F8-4A6D-A083-4F433EA04F2E}" type="slidenum">
              <a:rPr lang="en-US" smtClean="0"/>
              <a:pPr>
                <a:defRPr/>
              </a:pPr>
              <a:t>79</a:t>
            </a:fld>
            <a:r>
              <a:rPr lang="en-US"/>
              <a:t>/1024</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44624"/>
            <a:ext cx="3854053" cy="6858000"/>
          </a:xfrm>
          <a:prstGeom prst="rect">
            <a:avLst/>
          </a:prstGeom>
        </p:spPr>
      </p:pic>
      <p:sp>
        <p:nvSpPr>
          <p:cNvPr id="6" name="TextBox 5"/>
          <p:cNvSpPr txBox="1"/>
          <p:nvPr/>
        </p:nvSpPr>
        <p:spPr>
          <a:xfrm>
            <a:off x="5148064" y="1412776"/>
            <a:ext cx="3995936" cy="3416320"/>
          </a:xfrm>
          <a:prstGeom prst="rect">
            <a:avLst/>
          </a:prstGeom>
          <a:noFill/>
        </p:spPr>
        <p:txBody>
          <a:bodyPr wrap="square" rtlCol="0">
            <a:spAutoFit/>
          </a:bodyPr>
          <a:lstStyle/>
          <a:p>
            <a:r>
              <a:rPr lang="zh-CN" altLang="en-US" b="1" dirty="0">
                <a:solidFill>
                  <a:srgbClr val="FF0000"/>
                </a:solidFill>
              </a:rPr>
              <a:t>人工智能：</a:t>
            </a:r>
            <a:endParaRPr lang="en-US" altLang="zh-CN" b="1" dirty="0">
              <a:solidFill>
                <a:srgbClr val="FF0000"/>
              </a:solidFill>
            </a:endParaRPr>
          </a:p>
          <a:p>
            <a:endParaRPr lang="en-US" altLang="zh-CN" b="1" dirty="0">
              <a:solidFill>
                <a:srgbClr val="FF0000"/>
              </a:solidFill>
            </a:endParaRPr>
          </a:p>
          <a:p>
            <a:r>
              <a:rPr lang="zh-CN" altLang="en-US" b="1" dirty="0">
                <a:solidFill>
                  <a:srgbClr val="FF0000"/>
                </a:solidFill>
              </a:rPr>
              <a:t>人工然后智能</a:t>
            </a:r>
            <a:endParaRPr lang="en-US" altLang="zh-CN" b="1" dirty="0">
              <a:solidFill>
                <a:srgbClr val="FF0000"/>
              </a:solidFill>
            </a:endParaRPr>
          </a:p>
          <a:p>
            <a:endParaRPr lang="en-US" altLang="zh-CN" b="1" dirty="0">
              <a:solidFill>
                <a:srgbClr val="FF0000"/>
              </a:solidFill>
            </a:endParaRPr>
          </a:p>
          <a:p>
            <a:r>
              <a:rPr lang="en-US" altLang="zh-CN" b="1" dirty="0">
                <a:solidFill>
                  <a:srgbClr val="FF0000"/>
                </a:solidFill>
              </a:rPr>
              <a:t>Artificial then intelligent </a:t>
            </a:r>
          </a:p>
          <a:p>
            <a:endParaRPr lang="en-US" altLang="zh-CN" b="1" dirty="0">
              <a:solidFill>
                <a:srgbClr val="FF0000"/>
              </a:solidFill>
            </a:endParaRPr>
          </a:p>
          <a:p>
            <a:endParaRPr lang="en-US" altLang="zh-CN" b="1" dirty="0">
              <a:solidFill>
                <a:srgbClr val="FF0000"/>
              </a:solidFill>
            </a:endParaRPr>
          </a:p>
          <a:p>
            <a:endParaRPr lang="en-US" dirty="0"/>
          </a:p>
          <a:p>
            <a:endParaRPr lang="en-US" dirty="0"/>
          </a:p>
        </p:txBody>
      </p:sp>
      <p:sp>
        <p:nvSpPr>
          <p:cNvPr id="7" name="TextBox 6"/>
          <p:cNvSpPr txBox="1"/>
          <p:nvPr/>
        </p:nvSpPr>
        <p:spPr>
          <a:xfrm>
            <a:off x="5045452" y="4005064"/>
            <a:ext cx="3672408" cy="2677656"/>
          </a:xfrm>
          <a:prstGeom prst="rect">
            <a:avLst/>
          </a:prstGeom>
          <a:noFill/>
        </p:spPr>
        <p:txBody>
          <a:bodyPr wrap="square" rtlCol="0">
            <a:spAutoFit/>
          </a:bodyPr>
          <a:lstStyle/>
          <a:p>
            <a:r>
              <a:rPr lang="zh-CN" altLang="en-US" b="1" dirty="0">
                <a:solidFill>
                  <a:srgbClr val="FF0000"/>
                </a:solidFill>
              </a:rPr>
              <a:t>学习（算法）很重要</a:t>
            </a:r>
            <a:endParaRPr lang="en-US" altLang="zh-CN" b="1" dirty="0">
              <a:solidFill>
                <a:srgbClr val="FF0000"/>
              </a:solidFill>
            </a:endParaRPr>
          </a:p>
          <a:p>
            <a:endParaRPr lang="en-US" b="1" dirty="0">
              <a:solidFill>
                <a:srgbClr val="FF0000"/>
              </a:solidFill>
            </a:endParaRPr>
          </a:p>
          <a:p>
            <a:r>
              <a:rPr lang="zh-CN" altLang="en-US" b="1" dirty="0">
                <a:solidFill>
                  <a:srgbClr val="FF0000"/>
                </a:solidFill>
              </a:rPr>
              <a:t>不然会累死人的</a:t>
            </a:r>
            <a:endParaRPr lang="en-US" altLang="zh-CN" b="1" dirty="0">
              <a:solidFill>
                <a:srgbClr val="FF0000"/>
              </a:solidFill>
            </a:endParaRPr>
          </a:p>
          <a:p>
            <a:endParaRPr lang="en-US" altLang="zh-CN" b="1" dirty="0">
              <a:solidFill>
                <a:srgbClr val="FF0000"/>
              </a:solidFill>
            </a:endParaRPr>
          </a:p>
          <a:p>
            <a:r>
              <a:rPr lang="en-US" b="1" dirty="0">
                <a:solidFill>
                  <a:srgbClr val="FF0000"/>
                </a:solidFill>
              </a:rPr>
              <a:t>Learning algorithm is important, or we will tire to death</a:t>
            </a:r>
          </a:p>
        </p:txBody>
      </p:sp>
      <p:sp>
        <p:nvSpPr>
          <p:cNvPr id="2" name="Date Placeholder 1">
            <a:extLst>
              <a:ext uri="{FF2B5EF4-FFF2-40B4-BE49-F238E27FC236}">
                <a16:creationId xmlns:a16="http://schemas.microsoft.com/office/drawing/2014/main" id="{5000709E-3C7E-493D-9866-86C6EC22DDDC}"/>
              </a:ext>
            </a:extLst>
          </p:cNvPr>
          <p:cNvSpPr>
            <a:spLocks noGrp="1"/>
          </p:cNvSpPr>
          <p:nvPr>
            <p:ph type="dt" sz="half" idx="10"/>
          </p:nvPr>
        </p:nvSpPr>
        <p:spPr/>
        <p:txBody>
          <a:bodyPr/>
          <a:lstStyle/>
          <a:p>
            <a:pPr>
              <a:defRPr/>
            </a:pPr>
            <a:r>
              <a:rPr lang="en-US"/>
              <a:t>8/8/2019</a:t>
            </a:r>
            <a:endParaRPr lang="en-US" dirty="0"/>
          </a:p>
        </p:txBody>
      </p:sp>
      <p:sp>
        <p:nvSpPr>
          <p:cNvPr id="3" name="Footer Placeholder 2">
            <a:extLst>
              <a:ext uri="{FF2B5EF4-FFF2-40B4-BE49-F238E27FC236}">
                <a16:creationId xmlns:a16="http://schemas.microsoft.com/office/drawing/2014/main" id="{85F2BB28-2755-4E8C-AE2C-2D20C26CBB8D}"/>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Tree>
    <p:extLst>
      <p:ext uri="{BB962C8B-B14F-4D97-AF65-F5344CB8AC3E}">
        <p14:creationId xmlns:p14="http://schemas.microsoft.com/office/powerpoint/2010/main" val="360408523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DE110-E548-494D-9828-AA211B8C3C6D}"/>
              </a:ext>
            </a:extLst>
          </p:cNvPr>
          <p:cNvSpPr>
            <a:spLocks noGrp="1"/>
          </p:cNvSpPr>
          <p:nvPr>
            <p:ph type="title"/>
          </p:nvPr>
        </p:nvSpPr>
        <p:spPr>
          <a:xfrm>
            <a:off x="251520" y="617103"/>
            <a:ext cx="2987824" cy="772752"/>
          </a:xfrm>
        </p:spPr>
        <p:txBody>
          <a:bodyPr/>
          <a:lstStyle/>
          <a:p>
            <a:pPr algn="l"/>
            <a:r>
              <a:rPr lang="en-US" sz="3200" b="1" dirty="0"/>
              <a:t>1. B</a:t>
            </a:r>
            <a:r>
              <a:rPr lang="en-US" altLang="zh-CN" sz="3200" b="1" dirty="0"/>
              <a:t>ackground</a:t>
            </a:r>
            <a:endParaRPr lang="en-US" b="1" dirty="0"/>
          </a:p>
        </p:txBody>
      </p:sp>
      <p:sp>
        <p:nvSpPr>
          <p:cNvPr id="4" name="日期占位符 3">
            <a:extLst>
              <a:ext uri="{FF2B5EF4-FFF2-40B4-BE49-F238E27FC236}">
                <a16:creationId xmlns:a16="http://schemas.microsoft.com/office/drawing/2014/main" id="{6FF8DFEF-E9FD-4445-868C-E327D21E1DDC}"/>
              </a:ext>
            </a:extLst>
          </p:cNvPr>
          <p:cNvSpPr>
            <a:spLocks noGrp="1"/>
          </p:cNvSpPr>
          <p:nvPr>
            <p:ph type="dt" sz="half" idx="10"/>
          </p:nvPr>
        </p:nvSpPr>
        <p:spPr/>
        <p:txBody>
          <a:bodyPr/>
          <a:lstStyle/>
          <a:p>
            <a:pPr>
              <a:defRPr/>
            </a:pPr>
            <a:r>
              <a:rPr lang="en-US"/>
              <a:t>8/8/2019</a:t>
            </a:r>
            <a:endParaRPr lang="en-US" dirty="0"/>
          </a:p>
        </p:txBody>
      </p:sp>
      <p:sp>
        <p:nvSpPr>
          <p:cNvPr id="5" name="页脚占位符 4">
            <a:extLst>
              <a:ext uri="{FF2B5EF4-FFF2-40B4-BE49-F238E27FC236}">
                <a16:creationId xmlns:a16="http://schemas.microsoft.com/office/drawing/2014/main" id="{525DD739-CCF6-4E4A-8914-2E114AAD3286}"/>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灯片编号占位符 5">
            <a:extLst>
              <a:ext uri="{FF2B5EF4-FFF2-40B4-BE49-F238E27FC236}">
                <a16:creationId xmlns:a16="http://schemas.microsoft.com/office/drawing/2014/main" id="{0CD624CF-E817-4F2F-9F20-4D9A283553B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8</a:t>
            </a:fld>
            <a:r>
              <a:rPr lang="en-US"/>
              <a:t>/1024</a:t>
            </a:r>
          </a:p>
        </p:txBody>
      </p:sp>
      <p:sp>
        <p:nvSpPr>
          <p:cNvPr id="8" name="内容占位符 2">
            <a:extLst>
              <a:ext uri="{FF2B5EF4-FFF2-40B4-BE49-F238E27FC236}">
                <a16:creationId xmlns:a16="http://schemas.microsoft.com/office/drawing/2014/main" id="{BACAAF43-4A18-4385-84E1-A714DA62BE2C}"/>
              </a:ext>
            </a:extLst>
          </p:cNvPr>
          <p:cNvSpPr txBox="1">
            <a:spLocks/>
          </p:cNvSpPr>
          <p:nvPr/>
        </p:nvSpPr>
        <p:spPr bwMode="auto">
          <a:xfrm>
            <a:off x="6589432" y="6302308"/>
            <a:ext cx="4427984" cy="24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buFontTx/>
              <a:buNone/>
            </a:pPr>
            <a:r>
              <a:rPr lang="en-US" sz="1600" kern="0" dirty="0"/>
              <a:t>Photos are from internet</a:t>
            </a:r>
          </a:p>
        </p:txBody>
      </p:sp>
      <p:sp>
        <p:nvSpPr>
          <p:cNvPr id="7" name="内容占位符 6">
            <a:extLst>
              <a:ext uri="{FF2B5EF4-FFF2-40B4-BE49-F238E27FC236}">
                <a16:creationId xmlns:a16="http://schemas.microsoft.com/office/drawing/2014/main" id="{0BE95AE3-0B0C-4F5F-B152-84D9284473DF}"/>
              </a:ext>
            </a:extLst>
          </p:cNvPr>
          <p:cNvSpPr>
            <a:spLocks noGrp="1"/>
          </p:cNvSpPr>
          <p:nvPr>
            <p:ph sz="half" idx="1"/>
          </p:nvPr>
        </p:nvSpPr>
        <p:spPr>
          <a:xfrm>
            <a:off x="325827" y="1286099"/>
            <a:ext cx="8347884" cy="5238525"/>
          </a:xfrm>
        </p:spPr>
        <p:txBody>
          <a:bodyPr/>
          <a:lstStyle/>
          <a:p>
            <a:pPr marL="0" indent="0">
              <a:spcAft>
                <a:spcPts val="600"/>
              </a:spcAft>
              <a:buNone/>
            </a:pPr>
            <a:r>
              <a:rPr lang="en-US" sz="3200" b="1" dirty="0">
                <a:solidFill>
                  <a:srgbClr val="FF0000"/>
                </a:solidFill>
              </a:rPr>
              <a:t>Swarm-based search algorithms </a:t>
            </a:r>
            <a:r>
              <a:rPr lang="en-US" sz="3200" b="1" dirty="0"/>
              <a:t>are based on swarm intelligence (SI), </a:t>
            </a:r>
            <a:r>
              <a:rPr lang="en-US" altLang="zh-CN" sz="3200" b="1" dirty="0"/>
              <a:t>to imitate </a:t>
            </a:r>
            <a:r>
              <a:rPr lang="en-US" sz="3200" b="1" dirty="0"/>
              <a:t>the various features of </a:t>
            </a:r>
            <a:r>
              <a:rPr lang="en-US" altLang="zh-CN" sz="3200" b="1" dirty="0"/>
              <a:t>biological</a:t>
            </a:r>
            <a:r>
              <a:rPr lang="en-US" sz="3200" b="1" dirty="0"/>
              <a:t> systems.</a:t>
            </a:r>
            <a:endParaRPr lang="en-US" sz="3200" b="1" dirty="0">
              <a:solidFill>
                <a:srgbClr val="FF0000"/>
              </a:solidFill>
            </a:endParaRPr>
          </a:p>
          <a:p>
            <a:pPr marL="0" indent="0">
              <a:buNone/>
            </a:pPr>
            <a:r>
              <a:rPr lang="en-US" sz="3200" b="1" dirty="0"/>
              <a:t>Swarm-based search algorithms have drawn excellent interest from scientists over the past two decades in the areas of optimization (</a:t>
            </a:r>
            <a:r>
              <a:rPr lang="en-US" sz="3200" b="1" i="1" dirty="0"/>
              <a:t>complex and highly non-linear</a:t>
            </a:r>
            <a:r>
              <a:rPr lang="en-US" sz="3200" b="1" dirty="0"/>
              <a:t>), data mining,  machine learning.</a:t>
            </a:r>
          </a:p>
        </p:txBody>
      </p:sp>
    </p:spTree>
    <p:extLst>
      <p:ext uri="{BB962C8B-B14F-4D97-AF65-F5344CB8AC3E}">
        <p14:creationId xmlns:p14="http://schemas.microsoft.com/office/powerpoint/2010/main" val="14890751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6" name="Slide Number Placeholder 5"/>
          <p:cNvSpPr>
            <a:spLocks noGrp="1"/>
          </p:cNvSpPr>
          <p:nvPr>
            <p:ph type="sldNum" sz="quarter" idx="12"/>
          </p:nvPr>
        </p:nvSpPr>
        <p:spPr/>
        <p:txBody>
          <a:bodyPr/>
          <a:lstStyle/>
          <a:p>
            <a:pPr>
              <a:defRPr/>
            </a:pPr>
            <a:r>
              <a:rPr lang="en-US"/>
              <a:t>Slide-</a:t>
            </a:r>
            <a:fld id="{5364909A-3F3E-460A-BC82-B071F2D46A2C}" type="slidenum">
              <a:rPr lang="en-US" smtClean="0"/>
              <a:pPr>
                <a:defRPr/>
              </a:pPr>
              <a:t>80</a:t>
            </a:fld>
            <a:r>
              <a:rPr lang="en-US"/>
              <a:t>/1024</a:t>
            </a:r>
          </a:p>
        </p:txBody>
      </p:sp>
      <p:pic>
        <p:nvPicPr>
          <p:cNvPr id="15362" name="Picture 2" descr="Graphs of stable densitie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764704"/>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765175"/>
            <a:ext cx="9144000" cy="431577"/>
          </a:xfrm>
        </p:spPr>
        <p:txBody>
          <a:bodyPr/>
          <a:lstStyle/>
          <a:p>
            <a:r>
              <a:rPr lang="en-US" dirty="0"/>
              <a:t>Stable Distributions</a:t>
            </a:r>
          </a:p>
        </p:txBody>
      </p:sp>
      <p:sp>
        <p:nvSpPr>
          <p:cNvPr id="7" name="Rectangle 6"/>
          <p:cNvSpPr/>
          <p:nvPr/>
        </p:nvSpPr>
        <p:spPr>
          <a:xfrm>
            <a:off x="395536" y="6022985"/>
            <a:ext cx="8496944" cy="461665"/>
          </a:xfrm>
          <a:prstGeom prst="rect">
            <a:avLst/>
          </a:prstGeom>
        </p:spPr>
        <p:txBody>
          <a:bodyPr wrap="square">
            <a:spAutoFit/>
          </a:bodyPr>
          <a:lstStyle/>
          <a:p>
            <a:r>
              <a:rPr lang="en-US" dirty="0"/>
              <a:t>http://academic2.american.edu/~jpnolan/stable/stable.html</a:t>
            </a:r>
          </a:p>
        </p:txBody>
      </p:sp>
      <p:pic>
        <p:nvPicPr>
          <p:cNvPr id="15364" name="Picture 4" descr="f(x)\sim\frac{c^\alpha (1+\mbox{sgn}(x)\beta) \sin(\pi \alpha / 2)\Gamma(\alpha+1)/\pi}{|x|^{1+\alpha}}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8414" y="1564917"/>
            <a:ext cx="3187427" cy="4005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198506" y="1988840"/>
            <a:ext cx="2604111" cy="1200329"/>
          </a:xfrm>
          <a:prstGeom prst="rect">
            <a:avLst/>
          </a:prstGeom>
          <a:noFill/>
        </p:spPr>
        <p:txBody>
          <a:bodyPr wrap="none" rtlCol="0">
            <a:spAutoFit/>
          </a:bodyPr>
          <a:lstStyle/>
          <a:p>
            <a:r>
              <a:rPr lang="en-US" dirty="0">
                <a:latin typeface="Symbol" pitchFamily="18" charset="2"/>
              </a:rPr>
              <a:t>a</a:t>
            </a:r>
            <a:r>
              <a:rPr lang="en-US" dirty="0"/>
              <a:t>=2: Gaussian</a:t>
            </a:r>
          </a:p>
          <a:p>
            <a:r>
              <a:rPr lang="en-US" dirty="0">
                <a:latin typeface="Symbol" pitchFamily="18" charset="2"/>
              </a:rPr>
              <a:t>a=1, b</a:t>
            </a:r>
            <a:r>
              <a:rPr lang="en-US" dirty="0"/>
              <a:t>=0: Cauchy</a:t>
            </a:r>
          </a:p>
          <a:p>
            <a:r>
              <a:rPr lang="en-US" dirty="0">
                <a:latin typeface="Symbol" pitchFamily="18" charset="2"/>
              </a:rPr>
              <a:t>a=1.5,b</a:t>
            </a:r>
            <a:r>
              <a:rPr lang="en-US" dirty="0"/>
              <a:t>=1: </a:t>
            </a:r>
            <a:r>
              <a:rPr lang="en-US" b="1" dirty="0">
                <a:solidFill>
                  <a:srgbClr val="FF0000"/>
                </a:solidFill>
              </a:rPr>
              <a:t>Levy</a:t>
            </a:r>
          </a:p>
        </p:txBody>
      </p:sp>
      <p:sp>
        <p:nvSpPr>
          <p:cNvPr id="3" name="Date Placeholder 2"/>
          <p:cNvSpPr>
            <a:spLocks noGrp="1"/>
          </p:cNvSpPr>
          <p:nvPr>
            <p:ph type="dt" sz="half" idx="10"/>
          </p:nvPr>
        </p:nvSpPr>
        <p:spPr/>
        <p:txBody>
          <a:bodyPr/>
          <a:lstStyle/>
          <a:p>
            <a:pPr>
              <a:defRPr/>
            </a:pPr>
            <a:r>
              <a:rPr lang="en-US"/>
              <a:t>8/8/2019</a:t>
            </a:r>
          </a:p>
        </p:txBody>
      </p:sp>
    </p:spTree>
    <p:extLst>
      <p:ext uri="{BB962C8B-B14F-4D97-AF65-F5344CB8AC3E}">
        <p14:creationId xmlns:p14="http://schemas.microsoft.com/office/powerpoint/2010/main" val="416892463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Connection to FC via PDF</a:t>
            </a:r>
          </a:p>
        </p:txBody>
      </p:sp>
      <p:sp>
        <p:nvSpPr>
          <p:cNvPr id="3" name="Content Placeholder 2"/>
          <p:cNvSpPr>
            <a:spLocks noGrp="1"/>
          </p:cNvSpPr>
          <p:nvPr>
            <p:ph idx="1"/>
          </p:nvPr>
        </p:nvSpPr>
        <p:spPr>
          <a:xfrm>
            <a:off x="179388" y="1700808"/>
            <a:ext cx="8785225" cy="4321175"/>
          </a:xfrm>
        </p:spPr>
        <p:txBody>
          <a:bodyPr/>
          <a:lstStyle/>
          <a:p>
            <a:r>
              <a:rPr lang="en-US" sz="2800" dirty="0"/>
              <a:t>“</a:t>
            </a:r>
            <a:r>
              <a:rPr lang="en-US" sz="2800" i="1" dirty="0">
                <a:solidFill>
                  <a:srgbClr val="FF0000"/>
                </a:solidFill>
              </a:rPr>
              <a:t>Fractional Calculus </a:t>
            </a:r>
            <a:r>
              <a:rPr lang="en-US" sz="2800" i="1" dirty="0"/>
              <a:t>and Stable Probability Distributions</a:t>
            </a:r>
            <a:r>
              <a:rPr lang="en-US" sz="2800" dirty="0"/>
              <a:t>” (1998) by Rudolf Gorenflo , Francesco Mainardi http://arxiv.org/pdf/0704.0320.pdf </a:t>
            </a:r>
          </a:p>
          <a:p>
            <a:endParaRPr lang="en-US" dirty="0"/>
          </a:p>
          <a:p>
            <a:endParaRPr lang="en-US" dirty="0"/>
          </a:p>
        </p:txBody>
      </p:sp>
      <p:sp>
        <p:nvSpPr>
          <p:cNvPr id="5" name="Footer Placeholder 4"/>
          <p:cNvSpPr>
            <a:spLocks noGrp="1"/>
          </p:cNvSpPr>
          <p:nvPr>
            <p:ph type="ftr" sz="quarter" idx="11"/>
          </p:nvPr>
        </p:nvSpPr>
        <p:spPr/>
        <p:txBody>
          <a:bodyPr/>
          <a:lstStyle/>
          <a:p>
            <a:pPr>
              <a:defRPr/>
            </a:pPr>
            <a:r>
              <a:rPr lang="zh-CN" altLang="en-US"/>
              <a:t>纪念陈文教授研讨会</a:t>
            </a:r>
            <a:r>
              <a:rPr lang="en-US" altLang="zh-CN"/>
              <a:t>2019</a:t>
            </a:r>
            <a:endParaRPr lang="en-US" dirty="0"/>
          </a:p>
        </p:txBody>
      </p:sp>
      <p:sp>
        <p:nvSpPr>
          <p:cNvPr id="6" name="Slide Number Placeholder 5"/>
          <p:cNvSpPr>
            <a:spLocks noGrp="1"/>
          </p:cNvSpPr>
          <p:nvPr>
            <p:ph type="sldNum" sz="quarter" idx="12"/>
          </p:nvPr>
        </p:nvSpPr>
        <p:spPr/>
        <p:txBody>
          <a:bodyPr/>
          <a:lstStyle/>
          <a:p>
            <a:pPr>
              <a:defRPr/>
            </a:pPr>
            <a:r>
              <a:rPr lang="en-US"/>
              <a:t>Slide-</a:t>
            </a:r>
            <a:fld id="{5364909A-3F3E-460A-BC82-B071F2D46A2C}" type="slidenum">
              <a:rPr lang="en-US" smtClean="0"/>
              <a:pPr>
                <a:defRPr/>
              </a:pPr>
              <a:t>81</a:t>
            </a:fld>
            <a:r>
              <a:rPr lang="en-US"/>
              <a:t>/1024</a:t>
            </a:r>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212976"/>
            <a:ext cx="7277100"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4155951"/>
            <a:ext cx="3209925"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4213101"/>
            <a:ext cx="1600200"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4869160"/>
            <a:ext cx="5819775"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19973" y="5774035"/>
            <a:ext cx="304800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6136" y="5836900"/>
            <a:ext cx="1866900"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bwMode="auto">
          <a:xfrm>
            <a:off x="0" y="4708401"/>
            <a:ext cx="9144000" cy="0"/>
          </a:xfrm>
          <a:prstGeom prst="line">
            <a:avLst/>
          </a:prstGeom>
          <a:ln w="76200" cmpd="sng">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bwMode="auto">
          <a:xfrm>
            <a:off x="-45720" y="2996952"/>
            <a:ext cx="9144000" cy="0"/>
          </a:xfrm>
          <a:prstGeom prst="line">
            <a:avLst/>
          </a:prstGeom>
          <a:ln w="76200" cmpd="sng">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bwMode="auto">
          <a:xfrm>
            <a:off x="-36512" y="6284575"/>
            <a:ext cx="9144000" cy="0"/>
          </a:xfrm>
          <a:prstGeom prst="line">
            <a:avLst/>
          </a:prstGeom>
          <a:ln w="76200" cmpd="sng">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4" name="Date Placeholder 3"/>
          <p:cNvSpPr>
            <a:spLocks noGrp="1"/>
          </p:cNvSpPr>
          <p:nvPr>
            <p:ph type="dt" sz="half" idx="10"/>
          </p:nvPr>
        </p:nvSpPr>
        <p:spPr/>
        <p:txBody>
          <a:bodyPr/>
          <a:lstStyle/>
          <a:p>
            <a:pPr>
              <a:defRPr/>
            </a:pPr>
            <a:r>
              <a:rPr lang="en-US"/>
              <a:t>8/8/2019</a:t>
            </a:r>
          </a:p>
        </p:txBody>
      </p:sp>
    </p:spTree>
    <p:extLst>
      <p:ext uri="{BB962C8B-B14F-4D97-AF65-F5344CB8AC3E}">
        <p14:creationId xmlns:p14="http://schemas.microsoft.com/office/powerpoint/2010/main" val="85796197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FDA6634-8FF9-4433-899A-EF72625F2638}"/>
              </a:ext>
            </a:extLst>
          </p:cNvPr>
          <p:cNvSpPr/>
          <p:nvPr/>
        </p:nvSpPr>
        <p:spPr>
          <a:xfrm>
            <a:off x="-126267" y="1988840"/>
            <a:ext cx="9378787" cy="1754326"/>
          </a:xfrm>
          <a:prstGeom prst="rect">
            <a:avLst/>
          </a:prstGeom>
          <a:noFill/>
        </p:spPr>
        <p:txBody>
          <a:bodyPr wrap="square" lIns="91440" tIns="45720" rIns="91440" bIns="45720">
            <a:spAutoFit/>
          </a:bodyPr>
          <a:lstStyle/>
          <a:p>
            <a:pPr algn="ctr"/>
            <a:r>
              <a:rPr lang="en-US" altLang="zh-CN" sz="5400" b="1" dirty="0">
                <a:ln w="22225">
                  <a:solidFill>
                    <a:schemeClr val="accent2"/>
                  </a:solidFill>
                  <a:prstDash val="solid"/>
                </a:ln>
                <a:solidFill>
                  <a:schemeClr val="accent2">
                    <a:lumMod val="40000"/>
                    <a:lumOff val="60000"/>
                  </a:schemeClr>
                </a:solidFill>
              </a:rPr>
              <a:t>Thanks for your attention!</a:t>
            </a:r>
          </a:p>
          <a:p>
            <a:pPr algn="ctr"/>
            <a:r>
              <a:rPr lang="en-US" altLang="zh-CN" sz="5400" b="1" dirty="0">
                <a:ln w="22225">
                  <a:solidFill>
                    <a:schemeClr val="accent2"/>
                  </a:solidFill>
                  <a:prstDash val="solid"/>
                </a:ln>
                <a:solidFill>
                  <a:schemeClr val="accent2">
                    <a:lumMod val="40000"/>
                    <a:lumOff val="60000"/>
                  </a:schemeClr>
                </a:solidFill>
              </a:rPr>
              <a:t>Q&amp;A</a:t>
            </a:r>
            <a:endParaRPr lang="en-US" sz="5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67451933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4368B1A9-FF7F-4F19-A537-2FED9509B216}"/>
              </a:ext>
            </a:extLst>
          </p:cNvPr>
          <p:cNvSpPr>
            <a:spLocks noGrp="1"/>
          </p:cNvSpPr>
          <p:nvPr>
            <p:ph sz="half" idx="1"/>
          </p:nvPr>
        </p:nvSpPr>
        <p:spPr>
          <a:xfrm>
            <a:off x="323528" y="2698567"/>
            <a:ext cx="4824660" cy="2782890"/>
          </a:xfrm>
        </p:spPr>
        <p:txBody>
          <a:bodyPr/>
          <a:lstStyle/>
          <a:p>
            <a:pPr marL="0" indent="0">
              <a:buNone/>
            </a:pPr>
            <a:r>
              <a:rPr lang="en-US" b="1" dirty="0"/>
              <a:t>For </a:t>
            </a:r>
            <a:r>
              <a:rPr lang="en-US" altLang="zh-CN" b="1" dirty="0"/>
              <a:t>example,</a:t>
            </a:r>
            <a:endParaRPr lang="en-US" b="1" dirty="0"/>
          </a:p>
          <a:p>
            <a:r>
              <a:rPr lang="en-US" b="1" dirty="0"/>
              <a:t>ant colonies, </a:t>
            </a:r>
          </a:p>
          <a:p>
            <a:r>
              <a:rPr lang="en-US" b="1" dirty="0"/>
              <a:t>bird flocking, </a:t>
            </a:r>
          </a:p>
          <a:p>
            <a:r>
              <a:rPr lang="en-US" b="1" dirty="0"/>
              <a:t>foraging </a:t>
            </a:r>
            <a:r>
              <a:rPr lang="en-US" altLang="zh-CN" b="1" dirty="0"/>
              <a:t>behavior</a:t>
            </a:r>
            <a:r>
              <a:rPr lang="en-US" b="1" dirty="0"/>
              <a:t> of honey bee swarm, </a:t>
            </a:r>
          </a:p>
          <a:p>
            <a:r>
              <a:rPr lang="en-US" b="1" dirty="0"/>
              <a:t>brooding parasitism </a:t>
            </a:r>
            <a:r>
              <a:rPr lang="en-US" altLang="zh-CN" b="1" dirty="0"/>
              <a:t>of cuckoo species.</a:t>
            </a:r>
            <a:endParaRPr lang="en-US" b="1" dirty="0"/>
          </a:p>
        </p:txBody>
      </p:sp>
      <p:pic>
        <p:nvPicPr>
          <p:cNvPr id="11" name="内容占位符 10">
            <a:extLst>
              <a:ext uri="{FF2B5EF4-FFF2-40B4-BE49-F238E27FC236}">
                <a16:creationId xmlns:a16="http://schemas.microsoft.com/office/drawing/2014/main" id="{04EF65BC-E767-4B55-B18D-3E360E4B2E9E}"/>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3081038"/>
            <a:ext cx="4316413" cy="2759674"/>
          </a:xfrm>
        </p:spPr>
      </p:pic>
      <p:sp>
        <p:nvSpPr>
          <p:cNvPr id="5" name="日期占位符 4">
            <a:extLst>
              <a:ext uri="{FF2B5EF4-FFF2-40B4-BE49-F238E27FC236}">
                <a16:creationId xmlns:a16="http://schemas.microsoft.com/office/drawing/2014/main" id="{D94ABE90-BF0D-439F-99CD-521ADF27E0CE}"/>
              </a:ext>
            </a:extLst>
          </p:cNvPr>
          <p:cNvSpPr>
            <a:spLocks noGrp="1"/>
          </p:cNvSpPr>
          <p:nvPr>
            <p:ph type="dt" sz="half" idx="10"/>
          </p:nvPr>
        </p:nvSpPr>
        <p:spPr/>
        <p:txBody>
          <a:bodyPr/>
          <a:lstStyle/>
          <a:p>
            <a:pPr>
              <a:defRPr/>
            </a:pPr>
            <a:r>
              <a:rPr lang="en-US"/>
              <a:t>8/8/2019</a:t>
            </a:r>
          </a:p>
        </p:txBody>
      </p:sp>
      <p:sp>
        <p:nvSpPr>
          <p:cNvPr id="6" name="页脚占位符 5">
            <a:extLst>
              <a:ext uri="{FF2B5EF4-FFF2-40B4-BE49-F238E27FC236}">
                <a16:creationId xmlns:a16="http://schemas.microsoft.com/office/drawing/2014/main" id="{4B6882C2-1344-46FE-87FD-5401A192FDF0}"/>
              </a:ext>
            </a:extLst>
          </p:cNvPr>
          <p:cNvSpPr>
            <a:spLocks noGrp="1"/>
          </p:cNvSpPr>
          <p:nvPr>
            <p:ph type="ftr" sz="quarter" idx="11"/>
          </p:nvPr>
        </p:nvSpPr>
        <p:spPr/>
        <p:txBody>
          <a:bodyPr/>
          <a:lstStyle/>
          <a:p>
            <a:pPr>
              <a:defRPr/>
            </a:pPr>
            <a:r>
              <a:rPr lang="zh-CN" altLang="en-US"/>
              <a:t>纪念陈文教授研讨会</a:t>
            </a:r>
            <a:r>
              <a:rPr lang="en-US" altLang="zh-CN"/>
              <a:t>2019</a:t>
            </a:r>
            <a:endParaRPr lang="en-US"/>
          </a:p>
        </p:txBody>
      </p:sp>
      <p:sp>
        <p:nvSpPr>
          <p:cNvPr id="7" name="灯片编号占位符 6">
            <a:extLst>
              <a:ext uri="{FF2B5EF4-FFF2-40B4-BE49-F238E27FC236}">
                <a16:creationId xmlns:a16="http://schemas.microsoft.com/office/drawing/2014/main" id="{78C1E661-A3FD-42FC-8C1A-153499010D54}"/>
              </a:ext>
            </a:extLst>
          </p:cNvPr>
          <p:cNvSpPr>
            <a:spLocks noGrp="1"/>
          </p:cNvSpPr>
          <p:nvPr>
            <p:ph type="sldNum" sz="quarter" idx="12"/>
          </p:nvPr>
        </p:nvSpPr>
        <p:spPr/>
        <p:txBody>
          <a:bodyPr/>
          <a:lstStyle/>
          <a:p>
            <a:pPr>
              <a:defRPr/>
            </a:pPr>
            <a:r>
              <a:rPr lang="en-US"/>
              <a:t>Slide-</a:t>
            </a:r>
            <a:fld id="{47E4B34B-EFB3-4EC0-A852-286E823A50D8}" type="slidenum">
              <a:rPr lang="en-US" smtClean="0"/>
              <a:pPr>
                <a:defRPr/>
              </a:pPr>
              <a:t>9</a:t>
            </a:fld>
            <a:r>
              <a:rPr lang="en-US"/>
              <a:t>/1024</a:t>
            </a:r>
          </a:p>
        </p:txBody>
      </p:sp>
      <p:sp>
        <p:nvSpPr>
          <p:cNvPr id="8" name="标题 1">
            <a:extLst>
              <a:ext uri="{FF2B5EF4-FFF2-40B4-BE49-F238E27FC236}">
                <a16:creationId xmlns:a16="http://schemas.microsoft.com/office/drawing/2014/main" id="{093F217C-30A6-4751-8762-4DEF73E4E112}"/>
              </a:ext>
            </a:extLst>
          </p:cNvPr>
          <p:cNvSpPr>
            <a:spLocks noGrp="1"/>
          </p:cNvSpPr>
          <p:nvPr>
            <p:ph type="title"/>
          </p:nvPr>
        </p:nvSpPr>
        <p:spPr>
          <a:xfrm>
            <a:off x="251520" y="617103"/>
            <a:ext cx="2987824" cy="772752"/>
          </a:xfrm>
        </p:spPr>
        <p:txBody>
          <a:bodyPr/>
          <a:lstStyle/>
          <a:p>
            <a:pPr algn="l"/>
            <a:r>
              <a:rPr lang="en-US" sz="3200" b="1" dirty="0"/>
              <a:t>1. B</a:t>
            </a:r>
            <a:r>
              <a:rPr lang="en-US" altLang="zh-CN" sz="3200" b="1" dirty="0"/>
              <a:t>ackground</a:t>
            </a:r>
            <a:endParaRPr lang="en-US" b="1" dirty="0"/>
          </a:p>
        </p:txBody>
      </p:sp>
      <p:sp>
        <p:nvSpPr>
          <p:cNvPr id="9" name="文本框 8">
            <a:extLst>
              <a:ext uri="{FF2B5EF4-FFF2-40B4-BE49-F238E27FC236}">
                <a16:creationId xmlns:a16="http://schemas.microsoft.com/office/drawing/2014/main" id="{65FC8178-E39A-44B7-A690-E74F73FC4292}"/>
              </a:ext>
            </a:extLst>
          </p:cNvPr>
          <p:cNvSpPr txBox="1"/>
          <p:nvPr/>
        </p:nvSpPr>
        <p:spPr>
          <a:xfrm>
            <a:off x="179388" y="1484784"/>
            <a:ext cx="9145140" cy="1446550"/>
          </a:xfrm>
          <a:prstGeom prst="rect">
            <a:avLst/>
          </a:prstGeom>
          <a:noFill/>
        </p:spPr>
        <p:txBody>
          <a:bodyPr wrap="square" rtlCol="0">
            <a:spAutoFit/>
          </a:bodyPr>
          <a:lstStyle/>
          <a:p>
            <a:r>
              <a:rPr lang="en-US" sz="3200" b="1" dirty="0">
                <a:latin typeface="+mn-lt"/>
              </a:rPr>
              <a:t>The inspiration of swarm-based searches </a:t>
            </a:r>
            <a:r>
              <a:rPr lang="en-US" altLang="zh-CN" sz="3200" b="1" dirty="0">
                <a:latin typeface="+mn-lt"/>
              </a:rPr>
              <a:t>usually</a:t>
            </a:r>
            <a:r>
              <a:rPr lang="en-US" sz="3200" b="1" dirty="0">
                <a:latin typeface="+mn-lt"/>
              </a:rPr>
              <a:t> comes from nature, particularly biological systems. </a:t>
            </a:r>
          </a:p>
          <a:p>
            <a:endParaRPr lang="en-US" dirty="0"/>
          </a:p>
        </p:txBody>
      </p:sp>
      <p:sp>
        <p:nvSpPr>
          <p:cNvPr id="12" name="内容占位符 2">
            <a:extLst>
              <a:ext uri="{FF2B5EF4-FFF2-40B4-BE49-F238E27FC236}">
                <a16:creationId xmlns:a16="http://schemas.microsoft.com/office/drawing/2014/main" id="{477F4E5D-9C2E-4774-8C92-36D189AEF957}"/>
              </a:ext>
            </a:extLst>
          </p:cNvPr>
          <p:cNvSpPr txBox="1">
            <a:spLocks/>
          </p:cNvSpPr>
          <p:nvPr/>
        </p:nvSpPr>
        <p:spPr bwMode="auto">
          <a:xfrm>
            <a:off x="6084168" y="6207485"/>
            <a:ext cx="2376264" cy="24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buFontTx/>
              <a:buNone/>
            </a:pPr>
            <a:r>
              <a:rPr lang="en-US" sz="1600" kern="0" dirty="0"/>
              <a:t>Photos are from internet</a:t>
            </a:r>
          </a:p>
        </p:txBody>
      </p:sp>
    </p:spTree>
    <p:extLst>
      <p:ext uri="{BB962C8B-B14F-4D97-AF65-F5344CB8AC3E}">
        <p14:creationId xmlns:p14="http://schemas.microsoft.com/office/powerpoint/2010/main" val="1287783699"/>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DEFAULTFONTSIZE" val="10"/>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1021.5"/>
  <p:tag name="ORIGINALWIDTH" val="4290"/>
  <p:tag name="LATEXADDIN" val="\documentclass{article}&#10;\usepackage{amsmath}&#10;\pagestyle{empty}&#10;\begin{document}&#10;&#10;&#10;A random variable is said to subject to Weibull distribution if its cumulative distribution function has the following expression:&#10;$$ F(x)=\left\{&#10;\begin{aligned}&#10;1-e^{-(x/\kappa)^{\xi}},x\geq 0 \\&#10;0,x&lt;0.&#10;\end{aligned}&#10;\right.&#10;$$&#10;where $\kappa&gt;0$ is the scale parameter, $\xi&gt;0$ is the shape parameter. &#10;&#10;\end{document}"/>
  <p:tag name="IGUANATEXSIZE" val="20"/>
  <p:tag name="IGUANATEXCURSOR" val="385"/>
  <p:tag name="TRANSPARENCY" val="True"/>
  <p:tag name="FILENAME" val=""/>
  <p:tag name="LATEXENGINEID" val="0"/>
  <p:tag name="TEMPFOLDER" val="c:\temp\"/>
  <p:tag name="LATEXFORMHEIGHT" val="312"/>
  <p:tag name="LATEXFORMWIDTH" val="384"/>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411"/>
  <p:tag name="ORIGINALWIDTH" val="4058.25"/>
  <p:tag name="LATEXADDIN" val="\documentclass{article}&#10;\usepackage{amsmath}&#10;\pagestyle{empty}&#10;\begin{document}&#10;&#10;&#10;If and only if $\xi&lt;1$, the Weibull distribution is a heavy-tailed distribution.&#10;&#10;When $\xi=1$, the distribution reduce to an exponential distribution;&#10;&#10;When $\xi=2$, $\kappa=\sqrt{2}\sigma$, the distribution reduce to Rayleigh distribution.&#10;&#10;\end{document}"/>
  <p:tag name="IGUANATEXSIZE" val="20"/>
  <p:tag name="IGUANATEXCURSOR" val="323"/>
  <p:tag name="TRANSPARENCY" val="True"/>
  <p:tag name="FILENAME" val=""/>
  <p:tag name="LATEXENGINEID" val="0"/>
  <p:tag name="TEMPFOLDER" val="c:\temp\"/>
  <p:tag name="LATEXFORMHEIGHT" val="312"/>
  <p:tag name="LATEXFORMWIDTH" val="384"/>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1009.5"/>
  <p:tag name="ORIGINALWIDTH" val="4290"/>
  <p:tag name="LATEXADDIN" val="\documentclass{article}&#10;\usepackage{amsmath}&#10;\pagestyle{empty}&#10;\begin{document}&#10;&#10;&#10;The proposed randomness-enhanced CS algorithms introduce new parameters to CS: the scale parameter $\gamma$ and the Mittag-Leffler index $\beta$ in CSML; the scale parameter $b$ and the shape parameter $a$ in CSP; the location parameter $\mu$ and the scale parameter $\sigma$ in CSC; the scale parameter $\kappa&gt;0$ and the shape parameter $\xi$ in CSW.&#10;&#10;&#10;As for these newly introduced parameters, their values are given in the following Table after analysis.&#10;&#10;\end{document}"/>
  <p:tag name="IGUANATEXSIZE" val="28"/>
  <p:tag name="IGUANATEXCURSOR" val="540"/>
  <p:tag name="TRANSPARENCY" val="True"/>
  <p:tag name="FILENAME" val=""/>
  <p:tag name="LATEXENGINEID" val="0"/>
  <p:tag name="TEMPFOLDER" val="c:\temp\"/>
  <p:tag name="LATEXFORMHEIGHT" val="312"/>
  <p:tag name="LATEXFORMWIDTH" val="384"/>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1731.75"/>
  <p:tag name="ORIGINALWIDTH" val="4290.75"/>
  <p:tag name="LATEXADDIN" val="\documentclass{article}&#10;\usepackage{amsmath}&#10;\pagestyle{empty}&#10;\begin{document}&#10;To illustrate the impact of these two parameters on the optimization results and to offer reference values to users of our algorithm, parameter analyses are conducted in advance and corresponding experiments are performed on unimodal function $F_{sph}$ and multimodal function $F_{ack}$ with dimension $D$ set to 30. The optimal value of selected benchmark functions is 0. $10,000\times D$ is the default value for Max$\_$FEs. 15 independent runs are carried out for each parameter setting to reduce statistical sampling effects. &#10;&#10;For simplicity of description, only the result of parameter tuning for CSML is shown here, and the same operation is conducted on CSP, CSC, and CSW. In Figure~(a), $\gamma$ varies within interval $[0.5,4.5]$ in steps of 0.5, $\beta$ varies from 0.1 to 0.9 in steps of 0.1, and `Error' represents the average error to the optimal value.&#10;&#10;&#10;&#10;\end{document}"/>
  <p:tag name="IGUANATEXSIZE" val="20"/>
  <p:tag name="IGUANATEXCURSOR" val="947"/>
  <p:tag name="TRANSPARENCY" val="True"/>
  <p:tag name="FILENAME" val=""/>
  <p:tag name="LATEXENGINEID" val="0"/>
  <p:tag name="TEMPFOLDER" val="c:\temp\"/>
  <p:tag name="LATEXFORMHEIGHT" val="312"/>
  <p:tag name="LATEXFORMWIDTH" val="384"/>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1711.5"/>
  <p:tag name="ORIGINALWIDTH" val="4251"/>
  <p:tag name="LATEXADDIN" val="\documentclass{article}&#10;\usepackage{amsmath}&#10;\pagestyle{empty}&#10;\begin{document}&#10;\begin{itemize}&#10;\item Unimodal function: Sphere Function \begin{eqnarray*}&#10;F_{sph}=\sum^{D}_{i=1}x_{i}^{2};~-100\leq x_{i}\leq100;~F_{sph}^{*}=0&#10;\end{eqnarray*}&#10;\item Multimodal function: Ackley's Function&#10;\begin{eqnarray*}&#10;F_{ack}=20+\exp(1)-20\exp\left(-0.2\sqrt{\frac{1}{D}\sum^{D}_{i=1}x_{i}^{2}}\right)-\exp\left(\frac{1}{D}\sum^{D}_{i=1}\cos(2\pi x_{i})\right );\\&#10;-32\leq x_{i}\leq32;~F_{ack}^{*}=0&#10;\end{eqnarray*}&#10;&#10;\end{itemize}&#10;&#10;&#10;&#10;&#10;\end{document}"/>
  <p:tag name="IGUANATEXSIZE" val="20"/>
  <p:tag name="IGUANATEXCURSOR" val="447"/>
  <p:tag name="TRANSPARENCY" val="True"/>
  <p:tag name="FILENAME" val=""/>
  <p:tag name="LATEXENGINEID" val="0"/>
  <p:tag name="TEMPFOLDER" val="C:\Temp\"/>
  <p:tag name="LATEXFORMHEIGHT" val="312"/>
  <p:tag name="LATEXFORMWIDTH" val="384"/>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1007.25"/>
  <p:tag name="ORIGINALWIDTH" val="4293"/>
  <p:tag name="LATEXADDIN" val="\documentclass{article}&#10;\usepackage{amsmath}&#10;\pagestyle{empty}&#10;\begin{document}&#10;&#10;From the Figure, we can see that the Mittag-Leffler index $\beta$, in general, has a slight effect on the performance of CSML, whereas the value of scale parameter $\gamma$ shows a more significant impact on the experimental results. &#10;&#10;According to the right part of each subfigure in the Figure, the larger the value of scale parameter $\gamma$ is, the better the performance of CSML will be. &#10;&#10;In view of the above considerations, we set the values of $\gamma$ and $\beta$ to 0.8 and 4.5 for all the experiments.&#10;&#10;&#10;\end{document}"/>
  <p:tag name="IGUANATEXSIZE" val="20"/>
  <p:tag name="IGUANATEXCURSOR" val="476"/>
  <p:tag name="TRANSPARENCY" val="True"/>
  <p:tag name="FILENAME" val=""/>
  <p:tag name="LATEXENGINEID" val="0"/>
  <p:tag name="TEMPFOLDER" val="c:\temp\"/>
  <p:tag name="LATEXFORMHEIGHT" val="312"/>
  <p:tag name="LATEXFORMWIDTH" val="384"/>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2498.25"/>
  <p:tag name="ORIGINALWIDTH" val="4297.5"/>
  <p:tag name="LATEXADDIN" val="\documentclass{article}&#10;\usepackage{amsmath}&#10;\usepackage{amsfonts}&#10;\newtheorem{theorem}{Theorem}&#10;\newcommand{\R}{\mathbb{R}}&#10;\pagestyle{empty}&#10;\begin{document}&#10;&#10;&#10;A sequence of independent and identically distributed (iid) random variables $Y$, $Y_{1}$, $Y_{2}$, $Y_{3}$, $\ldots$ represent the jumps of a randomly selected particle.&#10;\vskip.2cm&#10;The \texttt{random walk}&#10;\begin{eqnarray*}&#10;S_{n}=Y_{1}+\cdots+Y_{n}&#10;\end{eqnarray*}&#10;gives the location of that particle after $n$ jumps.&#10;\vskip.2cm&#10;&#10;The well-known \texttt{central limit theorem} (CLT) shows that the probability distribution of $S_{n}$ converges to a normal limit.&#10;&#10;\begin{theorem}[Central Limit Theorem]&#10;Suppose that ($W_{n}$) are iid and that $\mu_{1}=\mathbb{E}[W_{n}]$ and $\mu_{2}=\mathbb{E}[W_{n}^{2} ]$ exist. Then&#10;\begin{eqnarray*}&#10;\frac{W_{1}+\cdots+W_{n}-n\mu_{1}}{n^{1/2}}\Rightarrow Y\simeq\mathcal{N}(0,\sigma^{2})&#10;\end{eqnarray*}&#10;where $\sigma^{2}=\mu_{2}-\mu_{1}^{2}$. &#10;\end{theorem}&#10;\end{document}"/>
  <p:tag name="IGUANATEXSIZE" val="20"/>
  <p:tag name="IGUANATEXCURSOR" val="902"/>
  <p:tag name="TRANSPARENCY" val="True"/>
  <p:tag name="FILENAME" val=""/>
  <p:tag name="LATEXENGINEID" val="0"/>
  <p:tag name="TEMPFOLDER" val="c:\temp\"/>
  <p:tag name="LATEXFORMHEIGHT" val="304.2"/>
  <p:tag name="LATEXFORMWIDTH" val="384"/>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1938.75"/>
  <p:tag name="ORIGINALWIDTH" val="4287"/>
  <p:tag name="LATEXADDIN" val="\documentclass{article}&#10;\usepackage{amsmath}&#10;\usepackage{amsfonts}&#10;\pagestyle{empty}&#10;\begin{document}&#10;&#10;Let $F(x)=\mathbb{P}[Y\leq x]$ denote the \texttt{cumulative distribution function} (cdf) of the jumps, and assume that the \texttt{probability density function} (pdf) $f(x)=F'(x)$ exists.&#10;\vskip.2cm&#10;&#10;The \texttt{moments} of this distribution are given by&#10;\begin{eqnarray*}&#10;\mu_{p}=\mathbb{E}[Y^{p}]=\int x^{p}f(x)dx,&#10;\end{eqnarray*}&#10;where the integral is taken over the domain of the function $f$.&#10;\vskip.2cm&#10;&#10;The \texttt{Fourier transform} (FT) of the pdf is&#10;\begin{eqnarray*}&#10;\hat{f}(k)=\mathbb{E}[e^{-ikY}]=\int e^{-ikx}f(x)dx.&#10;\end{eqnarray*}&#10;&#10;&#10;\end{document}"/>
  <p:tag name="IGUANATEXSIZE" val="20"/>
  <p:tag name="IGUANATEXCURSOR" val="66"/>
  <p:tag name="TRANSPARENCY" val="True"/>
  <p:tag name="FILENAME" val=""/>
  <p:tag name="LATEXENGINEID" val="0"/>
  <p:tag name="TEMPFOLDER" val="c:\temp\"/>
  <p:tag name="LATEXFORMHEIGHT" val="312"/>
  <p:tag name="LATEXFORMWIDTH" val="384"/>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2067.75"/>
  <p:tag name="ORIGINALWIDTH" val="4283.25"/>
  <p:tag name="LATEXADDIN" val="\documentclass{article}&#10;\usepackage{amsmath}&#10;\usepackage{amsmath}&#10;\pagestyle{empty}&#10;\begin{document}&#10;&#10;&#10;The \texttt{rescaled random walk} (an extension case)&#10;\begin{eqnarray*}&#10;S_{[ct]}=Y_{1}+\cdots+Y_{[ct]}&#10;\end{eqnarray*}&#10;gives the particle location at time $t&gt;0$ at any time scale $c&gt;0$.&#10;\vskip.2cm&#10;&#10;The long-time limit of the rescaled random walk $S_{[ct]}$ is a Brownian motion:&#10;\begin{eqnarray*}\label{clt2}&#10;c^{-1/2}S_{[ct]}\Rightarrow Z_{t},&#10;\end{eqnarray*}&#10;where the Brownian motion $Z_{t}$ is normal with mean zero and variance $2t$.&#10;\vskip.2cm&#10;&#10;The FT of the limit is&#10;\begin{eqnarray*}&#10;e^{-tk^{2}}=\hat{p}(x,t)=\int e^{-ikx}p(x,t)dx.&#10;\end{eqnarray*}&#10;&#10;&#10;\end{document}"/>
  <p:tag name="IGUANATEXSIZE" val="20"/>
  <p:tag name="IGUANATEXCURSOR" val="656"/>
  <p:tag name="TRANSPARENCY" val="True"/>
  <p:tag name="FILENAME" val=""/>
  <p:tag name="LATEXENGINEID" val="0"/>
  <p:tag name="TEMPFOLDER" val="c:\temp\"/>
  <p:tag name="LATEXFORMHEIGHT" val="312"/>
  <p:tag name="LATEXFORMWIDTH" val="384"/>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1688.25"/>
  <p:tag name="ORIGINALWIDTH" val="4287.75"/>
  <p:tag name="LATEXADDIN" val="\documentclass{article}&#10;\usepackage{amsmath}&#10;\usepackage{amsmath}&#10;\pagestyle{empty}&#10;\begin{document}&#10;&#10;&#10;The probability densities of the random walk limit solve the diffusion equation:&#10;\begin{eqnarray*}\label{clt3}&#10;\frac{\partial p}{\partial t}=\frac{\partial^{2} p}{\partial x^{2}},&#10;\end{eqnarray*}&#10;where $p(x,t)=\frac{1}{\sqrt{4\pi t}}e^{-x^{2}/(4t)}$ is the pdf of $Z_{t}$.&#10;&#10;\vskip.2cm&#10;&#10;This diffusion equation models the spreading of a cloud of particles.&#10;\vskip.2cm&#10;&#10;The random walk $S_{n}$ gives the location of a randomly selected particle, and the long-time limit density $p(x,t)$ gives \texttt{the relative&#10;concentration of particles} at location $x$ at time $t&gt;0$.&#10;&#10;\end{document}"/>
  <p:tag name="IGUANATEXSIZE" val="20"/>
  <p:tag name="IGUANATEXCURSOR" val="413"/>
  <p:tag name="TRANSPARENCY" val="True"/>
  <p:tag name="FILENAME" val=""/>
  <p:tag name="LATEXENGINEID" val="0"/>
  <p:tag name="TEMPFOLDER" val="c:\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341.25"/>
  <p:tag name="ORIGINALWIDTH" val="2461.5"/>
  <p:tag name="LATEXADDIN" val="\documentclass{article}&#10;\usepackage{amsmath}&#10;\pagestyle{empty}&#10;\begin{document}&#10;&#10;\begin{eqnarray*}&#10;f(\textbf{x})=f(x_{1},\ldots,x_{n})=\sum^{n}_{i=1}|x_{i}\sin(x_{i})+0.1x_{i}|&#10;\end{eqnarray*}&#10;&#10;&#10;\end{document}"/>
  <p:tag name="IGUANATEXSIZE" val="20"/>
  <p:tag name="IGUANATEXCURSOR" val="191"/>
  <p:tag name="TRANSPARENCY" val="True"/>
  <p:tag name="FILENAME" val=""/>
  <p:tag name="LATEXENGINEID" val="0"/>
  <p:tag name="TEMPFOLDER" val="c:\temp\"/>
  <p:tag name="LATEXFORMHEIGHT" val="312"/>
  <p:tag name="LATEXFORMWIDTH" val="384"/>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2025"/>
  <p:tag name="ORIGINALWIDTH" val="4290.75"/>
  <p:tag name="LATEXADDIN" val="\documentclass{article}&#10;\usepackage{amsmath}&#10;\usepackage{amsfonts}&#10;\pagestyle{empty}&#10;\begin{document}&#10;&#10;Suppose $\mu_{1}=\mathbb{E}[Y_{n}]=0$, $\mu_{2}=\mathbb{E}[Y_{n}^{2}]=\sigma^{2}&gt;0$, then the rescaled random walk $S_{[ct]}$ has the limit: \begin{eqnarray*}\label{clt5}&#10;c^{-1/2}S_{[ct]}\Rightarrow Z_{t},&#10;\end{eqnarray*}&#10;where the Brownian motion $Z_{t}$ is normal with mean zero and variance $\sigma^{2}t$.&#10;&#10;\vskip.2cm&#10;The FT of the limit is $e^{-\frac{1}{2}t\sigma^{2}k^{2}}=\hat{p}(x,t)$.&#10;\vskip.2cm&#10;The pdf of $Z_{t}$ solves the diffusion equation:&#10;\begin{eqnarray*}\label{clt6}&#10;\frac{\partial p}{\partial t}=\frac{\sigma^{2}}{2}\frac{\partial^{2} p}{\partial x^{2}},&#10;\end{eqnarray*}&#10;where $p(x,t)=\frac{1}{\sqrt{2\pi\sigma^{2}t}}e^{-x^{2}/(2\sigma^{2}t)}$.&#10;&#10;&#10;\end{document}"/>
  <p:tag name="IGUANATEXSIZE" val="20"/>
  <p:tag name="IGUANATEXCURSOR" val="690"/>
  <p:tag name="TRANSPARENCY" val="True"/>
  <p:tag name="FILENAME" val=""/>
  <p:tag name="LATEXENGINEID" val="0"/>
  <p:tag name="TEMPFOLDER" val="c:\temp\"/>
  <p:tag name="LATEXFORMHEIGHT" val="312"/>
  <p:tag name="LATEXFORMWIDTH" val="384"/>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2164.5"/>
  <p:tag name="ORIGINALWIDTH" val="4293"/>
  <p:tag name="LATEXADDIN" val="\documentclass{article}&#10;\usepackage{amsmath}&#10;\usepackage{amsfonts}&#10;\newtheorem{remark}{Remark} &#10;\pagestyle{empty}&#10;\begin{document}&#10;&#10;In many applications, it is useful to add a \texttt{drift}: $vt+Z_{t}$. The diffusion equation with drift is obtained:&#10;\begin{eqnarray}\label{clt7}&#10;\frac{\partial p}{\partial t}=-v\frac{\partial p}{\partial x}+\frac{\sigma^{2}}{2}\frac{\partial^{2} p}{\partial x^{2}},&#10;\end{eqnarray}&#10;where $p(x,t)=\frac{1}{\sqrt{2\pi\sigma^{2}t}}e^{-(x-vt)^{2}/(2\sigma^{2}t)}$.&#10;\vskip.2cm&#10;&#10;This represents the long-time limit of a random walk whose jumps have a non-zero mean $\mu_{1}=v$.&#10;\vskip.2cm&#10;&#10;&#10;\begin{itemize}&#10;\item \rm Since $vt+Z_{t}$ has mean $vt$, \texttt{the center of mass} is proportional to the time variable.&#10;\item Since $vt+Z_{t}$ has variance $\sigma^{2}t$, the standard deviation is $\sigma\sqrt{t}$, so \texttt{the particle plume spreads} proportional to the square root of time.&#10;\end{itemize}&#10;&#10;\end{document}"/>
  <p:tag name="IGUANATEXSIZE" val="20"/>
  <p:tag name="IGUANATEXCURSOR" val="266"/>
  <p:tag name="TRANSPARENCY" val="True"/>
  <p:tag name="FILENAME" val=""/>
  <p:tag name="LATEXENGINEID" val="0"/>
  <p:tag name="TEMPFOLDER" val="c:\temp\"/>
  <p:tag name="LATEXFORMHEIGHT" val="310.2"/>
  <p:tag name="LATEXFORMWIDTH" val="384"/>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261"/>
  <p:tag name="ORIGINALWIDTH" val="4291.5"/>
  <p:tag name="LATEXADDIN" val="\documentclass{article}&#10;\usepackage{amsmath}&#10;\usepackage{mathrsfs}&#10;\usepackage{color}&#10;\pagestyle{empty}&#10;\begin{document}&#10;&#10;Let $Y_i$ be random variable distributed accroding to Pareto distribution, and then the scaling sum $n^{-\alpha}S_n$ with $S_n=Y_1+\cdots+Y_n$ has the following property&#10;&#10;\end{document}"/>
  <p:tag name="IGUANATEXSIZE" val="20"/>
  <p:tag name="IGUANATEXCURSOR" val="291"/>
  <p:tag name="TRANSPARENCY" val="True"/>
  <p:tag name="FILENAME" val=""/>
  <p:tag name="LATEXENGINEID" val="0"/>
  <p:tag name="TEMPFOLDER" val="c:\temp\"/>
  <p:tag name="LATEXFORMHEIGHT" val="312"/>
  <p:tag name="LATEXFORMWIDTH" val="384"/>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2808"/>
  <p:tag name="ORIGINALWIDTH" val="4301.25"/>
  <p:tag name="LATEXADDIN" val="\documentclass{article}&#10;\usepackage{amsmath}&#10;\usepackage{amsfonts} &#10;\usepackage{enumerate} &#10;\newtheorem{theorem}{Theorem}&#10;\pagestyle{empty}&#10;\begin{document}&#10;\begin{theorem}&#10;Suppose ($W_{n}$) are iid with $\mathbb{P}[W_{n}&gt;x]=pCx^{-\alpha}$ and $\mathbb{P}[W_{n}&lt;-x]=qCx^{-\alpha}$ for all $x&gt;C^{1/\alpha}$ for some $C&gt;0$ and $0&lt;\alpha&lt;2$, and some $p,q\geq0$ such that $p+q=1$.&#10;\begin{enumerate}[(a)]&#10;\item If $0&lt;\alpha&lt;1$, then &#10;\begin{eqnarray*}&#10;n^{-1/\alpha}\Sigma^{[nt]}_{j=1}W_{j}\Rightarrow Z_{t}&#10;\end{eqnarray*}&#10;for all $t&gt;0$, where&#10;\begin{eqnarray*}&#10;\mathbb{E}[e^{ikZ_{t}}]=\exp[-tpC\Gamma(1-\alpha)(-ik)^{\alpha}-tqC\Gamma(1-\alpha)(ik)^{\alpha}];&#10;\end{eqnarray*}&#10;\item If $1&lt;\alpha&lt;2$, then $\mu_{1}=\mathbb{E}[W_{n}]$ exists and&#10;\begin{eqnarray*}&#10;n^{-1/\alpha}\Sigma^{[nt]}_{j=1}(W_{j}-\mu_{1})\Rightarrow Z_{t}&#10;\end{eqnarray*}&#10;for all $t&gt;0$, where&#10;\begin{eqnarray*}&#10;\mathbb{E}[e^{ikZ_{t}}]=\exp[tpC\frac{\Gamma(2-\alpha)}{\alpha-1}(-ik)^{\alpha}+tqC\frac{\Gamma(2-\alpha)}{\alpha-1}(ik)^{\alpha}].&#10;\end{eqnarray*}&#10;\end{enumerate}&#10;\end{theorem}&#10;&#10;&#10;&#10;\end{document}"/>
  <p:tag name="IGUANATEXSIZE" val="20"/>
  <p:tag name="IGUANATEXCURSOR" val="722"/>
  <p:tag name="TRANSPARENCY" val="True"/>
  <p:tag name="FILENAME" val=""/>
  <p:tag name="LATEXENGINEID" val="0"/>
  <p:tag name="TEMPFOLDER" val="c:\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2255.25"/>
  <p:tag name="ORIGINALWIDTH" val="4292.25"/>
  <p:tag name="LATEXADDIN" val="\documentclass{article}&#10;\usepackage{amsmath}&#10;\pagestyle{empty}&#10;\begin{document}&#10;&#10;At generation $t$, a global explorative random walk carried out by using L\'{e}vy flights can be defined as follows:&#10;\begin{eqnarray}&#10;U_{i}^{t}=X_{i}^{t}+\alpha\otimes {\rm L\acute{e}vy}\otimes(X_{i}^{t}-X_{best}),\label{LFRW}&#10;\end{eqnarray}&#10;where $U_{i}^{t}$ denotes a new solution generated in L\'{e}vy flights random walk, and $X_{best}$ is the best solution obtained so far. $\alpha&gt;0$ is the step size related to the scales of the problem of interest, $X_{best}$ is the best solution obtained so far, the product $\otimes$ represents entrywise multiplications, and ${\rm L\acute{e}vy}(\lambda)$ is defined according to a simple power-law formula as follows:&#10;\begin{eqnarray*}&#10;{\rm L\acute{e}vy}(\lambda)\sim t^{-1-\lambda},\label{Levy}&#10;\end{eqnarray*}&#10;where $t$ is a random variable, $0&lt;\lambda\leq2$ is a stability index. Moreover, it is worth mentioning that the well-known Gaussian and Cauchy distribution are its special cases when its stability index $\lambda$ is respectively set to 2 and 1.&#10;&#10;&#10;\end{document}"/>
  <p:tag name="IGUANATEXSIZE" val="28"/>
  <p:tag name="IGUANATEXCURSOR" val="321"/>
  <p:tag name="TRANSPARENCY" val="True"/>
  <p:tag name="FILENAME" val=""/>
  <p:tag name="LATEXENGINEID" val="0"/>
  <p:tag name="TEMPFOLDER" val="c:\te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1233.75"/>
  <p:tag name="ORIGINALWIDTH" val="4293"/>
  <p:tag name="LATEXADDIN" val="\documentclass{article}&#10;\usepackage{amsmath}&#10;\pagestyle{empty}&#10;\begin{document}&#10;&#10;The local random walk can be defined as:&#10;\begin{eqnarray}&#10;U^{t}_{i}= X^{t}_{i}+r\otimes H(P_{a}-\epsilon)\otimes(X^{t}_{j}-X^{t}_{k}),\label{LoRW}&#10;\end{eqnarray}&#10;where $X^{t}_{j}$ and $X^{t}_{k}$ are two different selected random solutions, $r$ and $\epsilon$ are two independent random numbers with uniform distribution, and $H(u)$ is a Heaviside function. The local random walk utilizes a far field randomization to generate a substantial fraction of new solutions which are sufficiently far from the current best solution. &#10;\end{document}"/>
  <p:tag name="IGUANATEXSIZE" val="28"/>
  <p:tag name="IGUANATEXCURSOR" val="607"/>
  <p:tag name="TRANSPARENCY" val="True"/>
  <p:tag name="FILENAME" val=""/>
  <p:tag name="LATEXENGINEID" val="0"/>
  <p:tag name="TEMPFOLDER" val="c:\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333.5"/>
  <p:tag name="ORIGINALWIDTH" val="3698.25"/>
  <p:tag name="LATEXADDIN" val="\documentclass{article}&#10;\usepackage{amsmath}&#10;\pagestyle{empty}&#10;\begin{document}&#10;\begin{eqnarray} \label{MLLFRW}&#10;U_{i}^{t}=X_{i}^{t}+\alpha\otimes {\rm Mittag-Leffler}(\beta,\gamma)\otimes(X_{i}^{t}-X_{best}),&#10;\end{eqnarray}&#10;\begin{eqnarray} \label{ParetoLFRW}&#10;U_{i}^{t}=X_{i}^{t}+\alpha\otimes {\rm Pareto}(b,a)\otimes(X_{i}^{t}-X_{best}),&#10;\end{eqnarray}&#10;\begin{eqnarray} \label{CauchyLFRW}&#10;U_{i}^{t}=X_{i}^{t}+\alpha\otimes {\rm Cauchy}(\mu,\sigma)\otimes(X_{i}^{t}-X_{best}),&#10;\end{eqnarray}&#10;\begin{eqnarray} \label{WeibullLFRW}&#10;U_{i}^{t}=X_{i}^{t}+\alpha\otimes {\rm Weibull}(\xi,\kappa)\otimes(X_{i}^{t}-X_{best}),&#10;\end{eqnarray}&#10;&#10;&#10;&#10;\end{document}"/>
  <p:tag name="IGUANATEXSIZE" val="20"/>
  <p:tag name="IGUANATEXCURSOR" val="632"/>
  <p:tag name="TRANSPARENCY" val="True"/>
  <p:tag name="FILENAME" val=""/>
  <p:tag name="LATEXENGINEID" val="0"/>
  <p:tag name="TEMPFOLDER" val="c:\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320.75"/>
  <p:tag name="ORIGINALWIDTH" val="4290.75"/>
  <p:tag name="LATEXADDIN" val="\documentclass{article}&#10;\usepackage{amsmath}&#10;\pagestyle{empty}&#10;\begin{document}&#10;A random variable is said to subject to Mittag-Leffler distribution if its distribution function has the following form&#10;%The statistical distribution in terms of the Mittag-Leffler function $E_{\beta}(x)$ was introduced by Pillai \cite{pillai1990mittag}, which are derived according to the distribution function or cumulative density function. The Mittag-Leffler distribution function is defined by&#10;\begin{eqnarray*}&#10;F_{\beta}(x)=\sum^{\infty}_{k=1}\frac{(-1)^{k-1}x^{k\beta}}{\Gamma(1+k\beta)},&#10;\end{eqnarray*}&#10;where $0&lt;\beta\leq1$, $x&gt;0$, and $F_{\beta}(x)=0$ for $x\leq0$. For $0&lt;\beta&lt;1$, the Mittag-Leffler distribution is a heavy-tailed generalization of the exponential, and reduces to the exponential distribution when $\beta=1$.&#10;&#10;&#10;&#10;\end{document}"/>
  <p:tag name="IGUANATEXSIZE" val="24"/>
  <p:tag name="IGUANATEXCURSOR" val="590"/>
  <p:tag name="TRANSPARENCY" val="True"/>
  <p:tag name="FILENAME" val=""/>
  <p:tag name="LATEXENGINEID" val="0"/>
  <p:tag name="TEMPFOLDER" val="c:\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1046.25"/>
  <p:tag name="ORIGINALWIDTH" val="4290.75"/>
  <p:tag name="LATEXADDIN" val="\documentclass{article}&#10;\usepackage{amsmath}&#10;\pagestyle{empty}&#10;\begin{document}&#10;&#10;A discrete random variable X is said to follow the Mittag-Leffler distribution with parameters $(\lambda,\alpha,\beta)$ if its probability mass function (pmf) is defined by&#10;\begin{eqnarray*}&#10;P(X=k)=\frac{\lambda^{k}}{\Gamma(\alpha k+\beta)E_{\alpha,\beta}(\lambda)},k=0,1,\ldots;\lambda,\alpha,\beta&gt;0&#10;\end{eqnarray*}&#10;where $E_{\alpha,\beta}=\Sigma^{\infty}_{j=0}\frac{\lambda^{j}}{\Gamma(\alpha j+\beta)}$ is the generalized Mittag-Leffler function.&#10;&#10;\end{document}"/>
  <p:tag name="IGUANATEXSIZE" val="20"/>
  <p:tag name="IGUANATEXCURSOR" val="397"/>
  <p:tag name="TRANSPARENCY" val="True"/>
  <p:tag name="FILENAME" val=""/>
  <p:tag name="LATEXENGINEID" val="0"/>
  <p:tag name="TEMPFOLDER" val="c:\temp\"/>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2190"/>
  <p:tag name="ORIGINALWIDTH" val="4300.5"/>
  <p:tag name="LATEXADDIN" val="\documentclass{article}&#10;\usepackage{amsmath}&#10;\pagestyle{empty}&#10;\begin{document}&#10;&#10;&#10;A random variable is said to subject to Pareto distribution if its cumulative distribution function has the following expression:&#10;\begin{eqnarray*}\label{Paretodistribution}&#10;F(x)=\begin{cases}&#10;1-\left(\frac{b}{x}\right)^{a},&amp; \text{$x\geq b$,}\\&#10;0,                         &amp; \text{$x&lt;b$,}&#10;\end{cases}&#10;\end{eqnarray*}&#10;where $b&gt;0$ is the scale parameter, $a&gt;0$ is the shape parameter (Pareto's index of inequality).&#10;&#10;It is clear that $X$ is fat-tailed with tail index $\alpha$. The moments of $X$ are&#10;\begin{eqnarray*}&#10;E[X^{n}]=\begin{cases}&#10;\frac{\alpha x_{m}^{n}}{\alpha-n},&amp; \text{$n&lt;\alpha$}\\&#10;\infty,                           &amp; \text{$n\geq\alpha$,}&#10;\end{cases}&#10;\end{eqnarray*}&#10;which shows that $X$ has a finite mean only if $\alpha&gt;1$; a finite variance only if $\alpha&gt;2$.&#10;\end{document}"/>
  <p:tag name="IGUANATEXSIZE" val="20"/>
  <p:tag name="IGUANATEXCURSOR" val="860"/>
  <p:tag name="TRANSPARENCY" val="True"/>
  <p:tag name="FILENAME" val=""/>
  <p:tag name="LATEXENGINEID" val="0"/>
  <p:tag name="TEMPFOLDER" val="c:\temp\"/>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948"/>
  <p:tag name="ORIGINALWIDTH" val="4290"/>
  <p:tag name="LATEXADDIN" val="\documentclass{article}&#10;\usepackage{amsmath}&#10;\pagestyle{empty}&#10;\begin{document}&#10;&#10;A random variable is said to subject to Cauchy distribution if its cumulative distribution function has the following expression:&#10;\begin{eqnarray*} \label{Cauchydistribution}&#10;F(x)=\frac{1}{\pi}\arctan\left( \frac{2(x-\mu)}{\sigma} \right)+\frac{1}{2},&#10;\end{eqnarray*}&#10;where $\mu$ is the location parameter, $\sigma$ is the scale parameter.&#10;&#10;&#10;\end{document}"/>
  <p:tag name="IGUANATEXSIZE" val="20"/>
  <p:tag name="IGUANATEXCURSOR" val="347"/>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30901</TotalTime>
  <Words>3712</Words>
  <Application>Microsoft Office PowerPoint</Application>
  <PresentationFormat>On-screen Show (4:3)</PresentationFormat>
  <Paragraphs>538</Paragraphs>
  <Slides>82</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82</vt:i4>
      </vt:variant>
    </vt:vector>
  </HeadingPairs>
  <TitlesOfParts>
    <vt:vector size="92" baseType="lpstr">
      <vt:lpstr>Belgium</vt:lpstr>
      <vt:lpstr>Arial</vt:lpstr>
      <vt:lpstr>Cambria Math</vt:lpstr>
      <vt:lpstr>Garamond</vt:lpstr>
      <vt:lpstr>Mistral</vt:lpstr>
      <vt:lpstr>Symbol</vt:lpstr>
      <vt:lpstr>Tahoma</vt:lpstr>
      <vt:lpstr>Times New Roman</vt:lpstr>
      <vt:lpstr>Wingdings</vt:lpstr>
      <vt:lpstr>Blank Presentation</vt:lpstr>
      <vt:lpstr>PowerPoint Presentation</vt:lpstr>
      <vt:lpstr>Wen Chen did not really leave us!</vt:lpstr>
      <vt:lpstr>Thanks go to</vt:lpstr>
      <vt:lpstr>Outline</vt:lpstr>
      <vt:lpstr>1. Background</vt:lpstr>
      <vt:lpstr>GD and SGD</vt:lpstr>
      <vt:lpstr>NAGD: Nesterov Accelerated GD</vt:lpstr>
      <vt:lpstr>1. Background</vt:lpstr>
      <vt:lpstr>1. Background</vt:lpstr>
      <vt:lpstr>1. Background</vt:lpstr>
      <vt:lpstr>1. Background</vt:lpstr>
      <vt:lpstr>1. Background</vt:lpstr>
      <vt:lpstr>1. Background</vt:lpstr>
      <vt:lpstr>1. Background (continued)</vt:lpstr>
      <vt:lpstr>1. Background</vt:lpstr>
      <vt:lpstr>1. Background</vt:lpstr>
      <vt:lpstr>1. Background</vt:lpstr>
      <vt:lpstr>1. Background</vt:lpstr>
      <vt:lpstr>PowerPoint Presentation</vt:lpstr>
      <vt:lpstr>PowerPoint Presentation</vt:lpstr>
      <vt:lpstr>Outline</vt:lpstr>
      <vt:lpstr>2. Optimal randomness in swarm-based search </vt:lpstr>
      <vt:lpstr>2. Optimal randomness in swarm-based search </vt:lpstr>
      <vt:lpstr>2. Optimal randomness in swarm-based search </vt:lpstr>
      <vt:lpstr>PowerPoint Presentation</vt:lpstr>
      <vt:lpstr>PowerPoint Presentation</vt:lpstr>
      <vt:lpstr>2. Optimal randomness in swarm-based search </vt:lpstr>
      <vt:lpstr>2.1 Cuckoo search</vt:lpstr>
      <vt:lpstr>2.1 Cuckoo search</vt:lpstr>
      <vt:lpstr>2.1 Cuckoo search</vt:lpstr>
      <vt:lpstr>2.1 Cuckoo search</vt:lpstr>
      <vt:lpstr>2.1 Cuckoo search pseudocode</vt:lpstr>
      <vt:lpstr>2.1 Cuckoo search</vt:lpstr>
      <vt:lpstr>2.1 Cuckoo search</vt:lpstr>
      <vt:lpstr>2.2 Randomness-enhanced CS algorithms </vt:lpstr>
      <vt:lpstr>2.2 Randomness-enhanced CS algorithms </vt:lpstr>
      <vt:lpstr>2.2 Randomness-enhanced CS algorithms </vt:lpstr>
      <vt:lpstr>2.2 Randomness-enhanced CS algorithms </vt:lpstr>
      <vt:lpstr>2.2 Randomness-enhanced CS algorithms </vt:lpstr>
      <vt:lpstr>2.2 Randomness-enhanced CS algorithms </vt:lpstr>
      <vt:lpstr>2.2 Randomness-enhanced CS algorithms </vt:lpstr>
      <vt:lpstr>2.2 Randomness-enhanced CS algorithms </vt:lpstr>
      <vt:lpstr>2.2 Randomness-enhanced CS algorithms </vt:lpstr>
      <vt:lpstr>2.2 Randomness-enhanced CS algorithms </vt:lpstr>
      <vt:lpstr>2.2 Randomness-enhanced CS algorithms </vt:lpstr>
      <vt:lpstr>2.2 Randomness-enhanced CS algorithms </vt:lpstr>
      <vt:lpstr>2.2 Randomness-enhanced CS algorithms </vt:lpstr>
      <vt:lpstr>2.3 Experimental results </vt:lpstr>
      <vt:lpstr>2.3 Experimental results </vt:lpstr>
      <vt:lpstr>2.3 Experimental results </vt:lpstr>
      <vt:lpstr>2.3 Experimental results </vt:lpstr>
      <vt:lpstr>2.3 Experimental results </vt:lpstr>
      <vt:lpstr>2.3 Experimental results </vt:lpstr>
      <vt:lpstr>PowerPoint Presentation</vt:lpstr>
      <vt:lpstr>4 HT distributions – sample paths</vt:lpstr>
      <vt:lpstr>2.3 Experimental results </vt:lpstr>
      <vt:lpstr>PowerPoint Presentation</vt:lpstr>
      <vt:lpstr>PowerPoint Presentation</vt:lpstr>
      <vt:lpstr>Outline</vt:lpstr>
      <vt:lpstr>3.1 Introduction</vt:lpstr>
      <vt:lpstr>3.2 The traditional diffusion model</vt:lpstr>
      <vt:lpstr>3.2 The traditional diffusion model</vt:lpstr>
      <vt:lpstr>3.2 The traditional diffusion model</vt:lpstr>
      <vt:lpstr>3.2 The traditional diffusion model</vt:lpstr>
      <vt:lpstr>3.2 The traditional diffusion model</vt:lpstr>
      <vt:lpstr>3.2 The traditional diffusion model</vt:lpstr>
      <vt:lpstr>3.2 The traditional diffusion model</vt:lpstr>
      <vt:lpstr>3.3 Fractional Diffusion</vt:lpstr>
      <vt:lpstr>3.3 Fractional Diffusion</vt:lpstr>
      <vt:lpstr>3.3 Fractional Diffusion</vt:lpstr>
      <vt:lpstr>3.3 Fractional Diffusion</vt:lpstr>
      <vt:lpstr>3.3 Fractional Diffusion</vt:lpstr>
      <vt:lpstr>3.3 Fractional Diffusion</vt:lpstr>
      <vt:lpstr>3.3 Fractional Diffusion</vt:lpstr>
      <vt:lpstr>3.3 Fractional Diffusion</vt:lpstr>
      <vt:lpstr>Outline</vt:lpstr>
      <vt:lpstr>PowerPoint Presentation</vt:lpstr>
      <vt:lpstr>Future opportunities</vt:lpstr>
      <vt:lpstr>PowerPoint Presentation</vt:lpstr>
      <vt:lpstr>Stable Distributions</vt:lpstr>
      <vt:lpstr>Connection to FC via PDF</vt:lpstr>
      <vt:lpstr>PowerPoint Presentation</vt:lpstr>
    </vt:vector>
  </TitlesOfParts>
  <Company>CSOIS, Utah State University</Company>
  <LinksUpToDate>false</LinksUpToDate>
  <SharedDoc>false</SharedDoc>
  <HyperlinkBase>http://fractionalcalculus.googlepages.com/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Fractional Order Motion Control</dc:title>
  <dc:subject>Applied Fractional Calculus</dc:subject>
  <dc:creator>YangQuan Chen</dc:creator>
  <cp:lastModifiedBy>ychen53</cp:lastModifiedBy>
  <cp:revision>1064</cp:revision>
  <cp:lastPrinted>2004-07-08T02:38:27Z</cp:lastPrinted>
  <dcterms:created xsi:type="dcterms:W3CDTF">2003-12-02T17:03:49Z</dcterms:created>
  <dcterms:modified xsi:type="dcterms:W3CDTF">2019-07-29T15:47:57Z</dcterms:modified>
</cp:coreProperties>
</file>