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5.jpg" ContentType="image/jpe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2"/>
  </p:notesMasterIdLst>
  <p:sldIdLst>
    <p:sldId id="906" r:id="rId2"/>
    <p:sldId id="940" r:id="rId3"/>
    <p:sldId id="939" r:id="rId4"/>
    <p:sldId id="936" r:id="rId5"/>
    <p:sldId id="937" r:id="rId6"/>
    <p:sldId id="938" r:id="rId7"/>
    <p:sldId id="931" r:id="rId8"/>
    <p:sldId id="909" r:id="rId9"/>
    <p:sldId id="934" r:id="rId10"/>
    <p:sldId id="935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DDDDD"/>
    <a:srgbClr val="FF99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9" autoAdjust="0"/>
    <p:restoredTop sz="92658" autoAdjust="0"/>
  </p:normalViewPr>
  <p:slideViewPr>
    <p:cSldViewPr>
      <p:cViewPr>
        <p:scale>
          <a:sx n="50" d="100"/>
          <a:sy n="50" d="100"/>
        </p:scale>
        <p:origin x="-1147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1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32"/>
    </p:cViewPr>
  </p:sorterViewPr>
  <p:notesViewPr>
    <p:cSldViewPr>
      <p:cViewPr>
        <p:scale>
          <a:sx n="95" d="100"/>
          <a:sy n="95" d="100"/>
        </p:scale>
        <p:origin x="-1181" y="509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5C05DA3-64FB-4CB0-8B4B-A18091FEA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32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2983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2983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2983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2983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C4D7898-987A-4F4C-9326-8AB5622F02F6}" type="slidenum">
              <a:rPr lang="en-US" sz="1200">
                <a:latin typeface="Times New Roman" pitchFamily="18" charset="0"/>
              </a:rPr>
              <a:pPr eaLnBrk="1" hangingPunct="1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1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12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2F0229-92A8-4CEA-BEE9-106FE36B2778}" type="slidenum">
              <a:rPr lang="en-US" sz="1200"/>
              <a:pPr algn="r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6BB9C-3584-4EDB-BBB4-C5D910222BBA}" type="slidenum">
              <a:rPr lang="en-US"/>
              <a:pPr/>
              <a:t>7</a:t>
            </a:fld>
            <a:endParaRPr lang="en-US"/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83FC9145-8351-46A6-8F8A-FB107918D2A6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6583002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80BFFA06-65BA-473E-9D20-EBAE86FC8A45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7692117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5175"/>
            <a:ext cx="2286000" cy="5472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5175"/>
            <a:ext cx="6705600" cy="5472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8FCEAF0B-FED2-40BF-A106-6BAC84FE6E0E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247084793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765175"/>
            <a:ext cx="9144000" cy="5472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BE211141-8E04-42A2-9B34-77C8D7BF287A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18249987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5175"/>
            <a:ext cx="9144000" cy="93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916113"/>
            <a:ext cx="4316412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16113"/>
            <a:ext cx="4316413" cy="2084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52900"/>
            <a:ext cx="4316413" cy="208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5004596C-9E30-4EC0-8868-BBCC3108F851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15618275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5364909A-3F3E-460A-BC82-B071F2D46A2C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25214510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0254734B-5D0A-40C3-8863-FF051BE4ED94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42050464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916113"/>
            <a:ext cx="4316412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316413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47E4B34B-EFB3-4EC0-A852-286E823A50D8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41187424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C6456EF7-20E0-4712-BAF0-1E6C2709ABB8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18502903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A78412A7-FE0C-40B4-8F03-2EA01F9D14AF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30952322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97352"/>
            <a:ext cx="1905000" cy="26064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6/12/2013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1C0ECAE8-15F8-4A6D-A083-4F433EA04F2E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5446504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242A4E4F-4426-455A-8C56-2BC550D6836A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36989285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E753B980-2B01-4E5D-B5E2-A563F58A2EE6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17534568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5175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916113"/>
            <a:ext cx="87852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9050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524625"/>
            <a:ext cx="63357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236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48038" y="188913"/>
            <a:ext cx="23034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Slide-</a:t>
            </a:r>
            <a:fld id="{EC9B487B-4EA1-4D58-A1EA-4DD2E24D5EB2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228185" y="0"/>
            <a:ext cx="291581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cap="all" spc="-15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gium" pitchFamily="82" charset="0"/>
              </a:rPr>
              <a:t>AFC </a:t>
            </a:r>
            <a:r>
              <a:rPr lang="en-US" sz="3200" b="1" cap="all" spc="-15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gium" pitchFamily="82" charset="0"/>
              </a:rPr>
              <a:t>@ MESA Lab</a:t>
            </a:r>
            <a:endParaRPr lang="en-US" sz="3200" b="1" cap="all" spc="-150" baseline="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gium" pitchFamily="82" charset="0"/>
            </a:endParaRPr>
          </a:p>
        </p:txBody>
      </p:sp>
      <p:pic>
        <p:nvPicPr>
          <p:cNvPr id="8" name="Picture 14" descr="UC Merced logo in blue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7" y="99814"/>
            <a:ext cx="3005303" cy="6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6712"/>
            <a:ext cx="9144000" cy="1296987"/>
          </a:xfrm>
        </p:spPr>
        <p:txBody>
          <a:bodyPr/>
          <a:lstStyle/>
          <a:p>
            <a:r>
              <a:rPr lang="en-US" b="1" spc="-150" dirty="0" smtClean="0">
                <a:solidFill>
                  <a:schemeClr val="accent2"/>
                </a:solidFill>
              </a:rPr>
              <a:t>Fractional Calculus Day @ UC Merced</a:t>
            </a:r>
            <a:br>
              <a:rPr lang="en-US" b="1" spc="-150" dirty="0" smtClean="0">
                <a:solidFill>
                  <a:schemeClr val="accent2"/>
                </a:solidFill>
              </a:rPr>
            </a:br>
            <a:endParaRPr lang="en-US" sz="2800" b="1" dirty="0" smtClean="0">
              <a:solidFill>
                <a:schemeClr val="accent2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132856"/>
            <a:ext cx="9144000" cy="280831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YangQuan Chen, Ph.D., Director,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cap="all" spc="-15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gium" pitchFamily="82" charset="0"/>
              </a:rPr>
              <a:t>MESA </a:t>
            </a:r>
            <a:r>
              <a:rPr lang="en-US" sz="2400" b="1" dirty="0" smtClean="0"/>
              <a:t>(Mechatronics, Embedded Systems and Automation)</a:t>
            </a:r>
            <a:r>
              <a:rPr lang="en-US" sz="2400" b="1" cap="all" spc="-15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gium" pitchFamily="82" charset="0"/>
              </a:rPr>
              <a:t>Lab</a:t>
            </a:r>
            <a:endParaRPr lang="en-US" sz="2400" b="1" spc="300" dirty="0" smtClean="0">
              <a:solidFill>
                <a:srgbClr val="00FF00"/>
              </a:solidFill>
              <a:latin typeface="Mistral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MEAM/EECS, School of Engineering,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University of California, Merced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E</a:t>
            </a:r>
            <a:r>
              <a:rPr lang="en-US" sz="2400" dirty="0" smtClean="0"/>
              <a:t>: </a:t>
            </a:r>
            <a:r>
              <a:rPr lang="en-US" sz="2400" dirty="0" smtClean="0">
                <a:latin typeface="Garamond" pitchFamily="18" charset="0"/>
              </a:rPr>
              <a:t>yqchen@ieee.org</a:t>
            </a:r>
            <a:r>
              <a:rPr lang="en-US" sz="2400" dirty="0" smtClean="0"/>
              <a:t>; </a:t>
            </a:r>
            <a:r>
              <a:rPr lang="en-US" sz="2400" i="1" dirty="0" smtClean="0"/>
              <a:t>or</a:t>
            </a:r>
            <a:r>
              <a:rPr lang="en-US" sz="2400" dirty="0" smtClean="0"/>
              <a:t>, yangquan.chen@ucmerced.edu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T</a:t>
            </a:r>
            <a:r>
              <a:rPr lang="en-US" sz="2400" dirty="0" smtClean="0"/>
              <a:t>: (</a:t>
            </a:r>
            <a:r>
              <a:rPr lang="en-US" sz="2400" dirty="0" smtClean="0">
                <a:sym typeface="Wingdings" pitchFamily="2" charset="2"/>
              </a:rPr>
              <a:t>209)228-4672; </a:t>
            </a:r>
            <a:r>
              <a:rPr lang="en-US" sz="2400" b="1" dirty="0" smtClean="0">
                <a:sym typeface="Wingdings" pitchFamily="2" charset="2"/>
              </a:rPr>
              <a:t>O</a:t>
            </a:r>
            <a:r>
              <a:rPr lang="en-US" sz="2400" dirty="0" smtClean="0">
                <a:sym typeface="Wingdings" pitchFamily="2" charset="2"/>
              </a:rPr>
              <a:t>: SE1-254; </a:t>
            </a:r>
            <a:r>
              <a:rPr lang="en-US" sz="2400" b="1" dirty="0" smtClean="0">
                <a:sym typeface="Wingdings" pitchFamily="2" charset="2"/>
              </a:rPr>
              <a:t>Lab</a:t>
            </a:r>
            <a:r>
              <a:rPr lang="en-US" sz="2400" dirty="0" smtClean="0">
                <a:sym typeface="Wingdings" pitchFamily="2" charset="2"/>
              </a:rPr>
              <a:t>: Castle #22 (</a:t>
            </a:r>
            <a:r>
              <a:rPr lang="en-US" sz="2400" b="1" dirty="0" smtClean="0">
                <a:sym typeface="Wingdings" pitchFamily="2" charset="2"/>
              </a:rPr>
              <a:t>T</a:t>
            </a:r>
            <a:r>
              <a:rPr lang="en-US" sz="2400" dirty="0" smtClean="0">
                <a:sym typeface="Wingdings" pitchFamily="2" charset="2"/>
              </a:rPr>
              <a:t>: 228-4398)</a:t>
            </a:r>
            <a:endParaRPr lang="en-US" sz="1800" b="1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-1588" y="5844173"/>
            <a:ext cx="91455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800" dirty="0" smtClean="0">
                <a:latin typeface="+mn-lt"/>
              </a:rPr>
              <a:t>Castle Research Facility, UC Merced</a:t>
            </a:r>
          </a:p>
          <a:p>
            <a:pPr algn="ctr"/>
            <a:r>
              <a:rPr lang="en-US" sz="2800" spc="-150" dirty="0">
                <a:latin typeface="+mn-lt"/>
              </a:rPr>
              <a:t>June 12</a:t>
            </a:r>
            <a:r>
              <a:rPr lang="en-US" sz="2800" spc="-150">
                <a:latin typeface="+mn-lt"/>
              </a:rPr>
              <a:t>, </a:t>
            </a:r>
            <a:r>
              <a:rPr lang="en-US" sz="2800" spc="-150" smtClean="0">
                <a:latin typeface="+mn-lt"/>
              </a:rPr>
              <a:t>2013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04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84476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10</a:t>
            </a:fld>
            <a:r>
              <a:rPr lang="en-US" smtClean="0"/>
              <a:t>/1024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32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5225" cy="4321175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WELCOME!</a:t>
            </a:r>
          </a:p>
          <a:p>
            <a:pPr marL="0" indent="0" algn="ctr">
              <a:buNone/>
            </a:pPr>
            <a:r>
              <a:rPr lang="en-US" sz="9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 </a:t>
            </a:r>
            <a:r>
              <a:rPr lang="en-US" sz="9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glad you are </a:t>
            </a:r>
            <a:r>
              <a:rPr lang="en-US" sz="9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here!</a:t>
            </a:r>
            <a:endParaRPr lang="en-US" sz="9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2</a:t>
            </a:fld>
            <a:r>
              <a:rPr lang="en-US" dirty="0" smtClean="0"/>
              <a:t>/1024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87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and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2005, 2007, 2009, 2011 Utah State University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2013 UC Merced</a:t>
            </a:r>
          </a:p>
          <a:p>
            <a:pPr lvl="1"/>
            <a:r>
              <a:rPr lang="en-US" dirty="0" smtClean="0"/>
              <a:t>FC Day @ xxx is spreading as chain reactions …</a:t>
            </a:r>
          </a:p>
          <a:p>
            <a:pPr lvl="2"/>
            <a:r>
              <a:rPr lang="en-US" dirty="0"/>
              <a:t>http://people.tuke.sk/igor.podlubny/FC-Day-at-TUKE</a:t>
            </a:r>
            <a:r>
              <a:rPr lang="en-US" dirty="0" smtClean="0"/>
              <a:t>/</a:t>
            </a:r>
          </a:p>
          <a:p>
            <a:pPr lvl="2"/>
            <a:r>
              <a:rPr lang="en-US" dirty="0"/>
              <a:t>http://people.tuke.sk/igor.podlubny/FC-Day-at-IST-20120703</a:t>
            </a:r>
            <a:r>
              <a:rPr lang="en-US" dirty="0" smtClean="0"/>
              <a:t>/</a:t>
            </a:r>
          </a:p>
          <a:p>
            <a:pPr lvl="2"/>
            <a:r>
              <a:rPr lang="en-US" dirty="0"/>
              <a:t>http://mechatronics.ece.usu.edu/foc/event/FOC_Day@USU/index.html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3</a:t>
            </a:fld>
            <a:r>
              <a:rPr lang="en-US" smtClean="0"/>
              <a:t>/1024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01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i="1" dirty="0" smtClean="0"/>
              <a:t>Fractional Calculus</a:t>
            </a:r>
            <a:r>
              <a:rPr lang="en-US" dirty="0" smtClean="0"/>
              <a:t>”: What and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628800"/>
            <a:ext cx="8785225" cy="4321175"/>
          </a:xfrm>
        </p:spPr>
        <p:txBody>
          <a:bodyPr/>
          <a:lstStyle/>
          <a:p>
            <a:r>
              <a:rPr lang="en-US" dirty="0" smtClean="0"/>
              <a:t>Differentiation and integration of non-integer orders;</a:t>
            </a:r>
          </a:p>
          <a:p>
            <a:pPr lvl="1"/>
            <a:r>
              <a:rPr lang="en-US" dirty="0" smtClean="0"/>
              <a:t>Real power of Laplace operator “</a:t>
            </a:r>
            <a:r>
              <a:rPr lang="en-US" i="1" dirty="0" smtClean="0"/>
              <a:t>s</a:t>
            </a:r>
            <a:r>
              <a:rPr lang="en-US" dirty="0" smtClean="0"/>
              <a:t>” – such as 1/</a:t>
            </a:r>
            <a:r>
              <a:rPr lang="en-US" i="1" dirty="0" smtClean="0"/>
              <a:t>s</a:t>
            </a:r>
            <a:r>
              <a:rPr lang="en-US" baseline="30000" dirty="0" smtClean="0"/>
              <a:t>0.5</a:t>
            </a:r>
            <a:r>
              <a:rPr lang="en-US" dirty="0" smtClean="0"/>
              <a:t> , known as “</a:t>
            </a:r>
            <a:r>
              <a:rPr lang="en-US" i="1" dirty="0" smtClean="0"/>
              <a:t>half-order integrator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Tremendous potential in engineering applications and science discoveries.</a:t>
            </a:r>
          </a:p>
          <a:p>
            <a:pPr lvl="1"/>
            <a:r>
              <a:rPr lang="en-US" dirty="0" smtClean="0"/>
              <a:t>Connecting lots of dots when things are “complex” or “anomalous”. See </a:t>
            </a:r>
            <a:r>
              <a:rPr lang="en-US" dirty="0"/>
              <a:t>a talk: https://vimeo.com/61141696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Fractional Calculus Day @ UC Merced. June 12,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4</a:t>
            </a:fld>
            <a:r>
              <a:rPr lang="en-US" dirty="0" smtClean="0"/>
              <a:t>/1024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04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300" smtClean="0"/>
              <a:t>Conclusion of Talk</a:t>
            </a:r>
            <a:r>
              <a:rPr lang="en-US" smtClean="0"/>
              <a:t> </a:t>
            </a:r>
            <a:br>
              <a:rPr lang="en-US" smtClean="0"/>
            </a:br>
            <a:endParaRPr lang="en-US" smtClean="0"/>
          </a:p>
        </p:txBody>
      </p:sp>
      <p:pic>
        <p:nvPicPr>
          <p:cNvPr id="350211" name="Picture 1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1242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0212" name="Text Box 4"/>
          <p:cNvSpPr txBox="1">
            <a:spLocks noChangeArrowheads="1"/>
          </p:cNvSpPr>
          <p:nvPr/>
        </p:nvSpPr>
        <p:spPr bwMode="auto">
          <a:xfrm>
            <a:off x="685800" y="4343400"/>
            <a:ext cx="291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Integer-Order Calculus</a:t>
            </a:r>
          </a:p>
        </p:txBody>
      </p:sp>
      <p:pic>
        <p:nvPicPr>
          <p:cNvPr id="350213" name="Picture 5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133600"/>
            <a:ext cx="28956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0214" name="Text Box 6"/>
          <p:cNvSpPr txBox="1">
            <a:spLocks noChangeArrowheads="1"/>
          </p:cNvSpPr>
          <p:nvPr/>
        </p:nvSpPr>
        <p:spPr bwMode="auto">
          <a:xfrm>
            <a:off x="4724400" y="4267200"/>
            <a:ext cx="291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Fractional-Order Calculus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856" y="6021288"/>
            <a:ext cx="5349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credit: Richard L. Magin, ICCC12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1C0ECAE8-15F8-4A6D-A083-4F433EA04F2E}" type="slidenum">
              <a:rPr lang="en-US" smtClean="0"/>
              <a:pPr>
                <a:defRPr/>
              </a:pPr>
              <a:t>5</a:t>
            </a:fld>
            <a:r>
              <a:rPr lang="en-US" smtClean="0"/>
              <a:t>/1024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51" y="775747"/>
            <a:ext cx="3971235" cy="66371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Integer-Order Calculus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9304" y="764704"/>
            <a:ext cx="4218609" cy="6637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Fractional-Order Calculus</a:t>
            </a:r>
            <a:endParaRPr lang="en-US" dirty="0"/>
          </a:p>
        </p:txBody>
      </p:sp>
      <p:pic>
        <p:nvPicPr>
          <p:cNvPr id="5" name="Picture 4" descr="1427437NuVinci CVT cutaway Credit Fallbrook Technolog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07" y="1594054"/>
            <a:ext cx="5477565" cy="3308449"/>
          </a:xfrm>
          <a:prstGeom prst="rect">
            <a:avLst/>
          </a:prstGeom>
        </p:spPr>
      </p:pic>
      <p:pic>
        <p:nvPicPr>
          <p:cNvPr id="6" name="Picture 5" descr="495px-Shimano_xt_rear_deraille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6" y="1461538"/>
            <a:ext cx="2988365" cy="362226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06394" y="5235099"/>
            <a:ext cx="8472562" cy="663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Discrete gears vs. constantly-variable transmission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8608" y="5844310"/>
            <a:ext cx="84813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http://spectrum.ieee.org/energywise/energy/renewables/could-mechanics-best-power-electronics-in-evs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8131" y="6147214"/>
            <a:ext cx="7669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Slide credit: Calvin Coopmans, 2/28/2013 email comment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54418" y="393908"/>
            <a:ext cx="1824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Earth/moon </a:t>
            </a:r>
            <a:endParaRPr lang="en-US" sz="2000" b="1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6</a:t>
            </a:fld>
            <a:r>
              <a:rPr lang="en-US" smtClean="0"/>
              <a:t>/1024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65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Slide-</a:t>
            </a:r>
            <a:fld id="{994199A4-B6D5-4653-A1F5-E7CD555115AE}" type="slidenum">
              <a:rPr lang="en-US"/>
              <a:pPr>
                <a:defRPr/>
              </a:pPr>
              <a:t>7</a:t>
            </a:fld>
            <a:r>
              <a:rPr lang="en-US"/>
              <a:t> of 1024</a:t>
            </a:r>
          </a:p>
        </p:txBody>
      </p:sp>
      <p:pic>
        <p:nvPicPr>
          <p:cNvPr id="2170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713"/>
            <a:ext cx="914400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4" name="Text Box 5"/>
          <p:cNvSpPr txBox="1">
            <a:spLocks noChangeArrowheads="1"/>
          </p:cNvSpPr>
          <p:nvPr/>
        </p:nvSpPr>
        <p:spPr bwMode="auto">
          <a:xfrm>
            <a:off x="0" y="6149975"/>
            <a:ext cx="8820150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A snap shot of discussion board of Igor Podlubny and YangQuan Chen in Sept. 2005</a:t>
            </a:r>
          </a:p>
        </p:txBody>
      </p:sp>
    </p:spTree>
    <p:extLst>
      <p:ext uri="{BB962C8B-B14F-4D97-AF65-F5344CB8AC3E}">
        <p14:creationId xmlns:p14="http://schemas.microsoft.com/office/powerpoint/2010/main" val="1957596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MESA Research Areas/Strengths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Unmanned </a:t>
            </a:r>
            <a:r>
              <a:rPr lang="en-US" dirty="0"/>
              <a:t>Aerial Systems and UAV-based Personal Remote </a:t>
            </a:r>
            <a:r>
              <a:rPr lang="en-US" dirty="0" smtClean="0"/>
              <a:t>Sensing (PRS)</a:t>
            </a:r>
            <a:endParaRPr lang="en-US" dirty="0"/>
          </a:p>
          <a:p>
            <a:r>
              <a:rPr lang="en-US" dirty="0" smtClean="0"/>
              <a:t>Cyber-Physical </a:t>
            </a:r>
            <a:r>
              <a:rPr lang="en-US" dirty="0"/>
              <a:t>Systems (CPS)</a:t>
            </a:r>
          </a:p>
          <a:p>
            <a:r>
              <a:rPr lang="en-US" dirty="0" smtClean="0"/>
              <a:t>Modeling </a:t>
            </a:r>
            <a:r>
              <a:rPr lang="en-US" dirty="0"/>
              <a:t>and Control of Renewable Energy Systems</a:t>
            </a:r>
          </a:p>
          <a:p>
            <a:r>
              <a:rPr lang="en-US" dirty="0" smtClean="0"/>
              <a:t>Mechatronics</a:t>
            </a:r>
            <a:endParaRPr lang="en-US" dirty="0"/>
          </a:p>
          <a:p>
            <a:r>
              <a:rPr lang="en-US" sz="3600" b="1" dirty="0" smtClean="0">
                <a:solidFill>
                  <a:srgbClr val="FF0000"/>
                </a:solidFill>
              </a:rPr>
              <a:t>Applied </a:t>
            </a:r>
            <a:r>
              <a:rPr lang="en-US" sz="3600" b="1" dirty="0">
                <a:solidFill>
                  <a:srgbClr val="FF0000"/>
                </a:solidFill>
              </a:rPr>
              <a:t>Fractional Calculus (AFC)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8</a:t>
            </a:fld>
            <a:r>
              <a:rPr lang="en-US" smtClean="0"/>
              <a:t>/1024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81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9</a:t>
            </a:fld>
            <a:r>
              <a:rPr lang="en-US" smtClean="0"/>
              <a:t>/1024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84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8719</TotalTime>
  <Words>389</Words>
  <Application>Microsoft Office PowerPoint</Application>
  <PresentationFormat>On-screen Show (4:3)</PresentationFormat>
  <Paragraphs>72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 Presentation</vt:lpstr>
      <vt:lpstr>Fractional Calculus Day @ UC Merced </vt:lpstr>
      <vt:lpstr>PowerPoint Presentation</vt:lpstr>
      <vt:lpstr>Welcome and Introduction</vt:lpstr>
      <vt:lpstr>“Fractional Calculus”: What and Why?</vt:lpstr>
      <vt:lpstr>Conclusion of Talk  </vt:lpstr>
      <vt:lpstr>PowerPoint Presentation</vt:lpstr>
      <vt:lpstr>PowerPoint Presentation</vt:lpstr>
      <vt:lpstr>MESA Research Areas/Strengths</vt:lpstr>
      <vt:lpstr>PowerPoint Presentation</vt:lpstr>
      <vt:lpstr>PowerPoint Presentation</vt:lpstr>
    </vt:vector>
  </TitlesOfParts>
  <Company>CSOIS, Utah State University</Company>
  <LinksUpToDate>false</LinksUpToDate>
  <SharedDoc>false</SharedDoc>
  <HyperlinkBase>http://fractionalcalculus.googlepages.com/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Fractional Order Motion Control</dc:title>
  <dc:subject>Applied Fractional Calculus</dc:subject>
  <dc:creator>YangQuan Chen</dc:creator>
  <cp:lastModifiedBy>yqchen</cp:lastModifiedBy>
  <cp:revision>515</cp:revision>
  <cp:lastPrinted>2004-07-08T02:38:27Z</cp:lastPrinted>
  <dcterms:created xsi:type="dcterms:W3CDTF">2003-12-02T17:03:49Z</dcterms:created>
  <dcterms:modified xsi:type="dcterms:W3CDTF">2013-06-12T21:29:04Z</dcterms:modified>
</cp:coreProperties>
</file>