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37"/>
  </p:notesMasterIdLst>
  <p:sldIdLst>
    <p:sldId id="257" r:id="rId2"/>
    <p:sldId id="292" r:id="rId3"/>
    <p:sldId id="295" r:id="rId4"/>
    <p:sldId id="296" r:id="rId5"/>
    <p:sldId id="300" r:id="rId6"/>
    <p:sldId id="294" r:id="rId7"/>
    <p:sldId id="298" r:id="rId8"/>
    <p:sldId id="302" r:id="rId9"/>
    <p:sldId id="299" r:id="rId10"/>
    <p:sldId id="303" r:id="rId11"/>
    <p:sldId id="304" r:id="rId12"/>
    <p:sldId id="305" r:id="rId13"/>
    <p:sldId id="311" r:id="rId14"/>
    <p:sldId id="310" r:id="rId15"/>
    <p:sldId id="307" r:id="rId16"/>
    <p:sldId id="308" r:id="rId17"/>
    <p:sldId id="309" r:id="rId18"/>
    <p:sldId id="312" r:id="rId19"/>
    <p:sldId id="315" r:id="rId20"/>
    <p:sldId id="319" r:id="rId21"/>
    <p:sldId id="321" r:id="rId22"/>
    <p:sldId id="326" r:id="rId23"/>
    <p:sldId id="327" r:id="rId24"/>
    <p:sldId id="324" r:id="rId25"/>
    <p:sldId id="328" r:id="rId26"/>
    <p:sldId id="331" r:id="rId27"/>
    <p:sldId id="332" r:id="rId28"/>
    <p:sldId id="333" r:id="rId29"/>
    <p:sldId id="290" r:id="rId30"/>
    <p:sldId id="334" r:id="rId31"/>
    <p:sldId id="335" r:id="rId32"/>
    <p:sldId id="336" r:id="rId33"/>
    <p:sldId id="337" r:id="rId34"/>
    <p:sldId id="338" r:id="rId35"/>
    <p:sldId id="27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186AC-2C76-4070-A0F3-1B8D5B49A504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1A2F1-3EAF-4243-A283-0E16349D7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4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1A2F1-3EAF-4243-A283-0E16349D7C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82599D-16D9-487F-BFB3-60736D591F5E}" type="datetime1">
              <a:rPr lang="en-US" smtClean="0"/>
              <a:t>6/17/2013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7B0B58-AE74-4823-9B4B-DBC43DE80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4BED5-E8B3-4DEA-85BA-FFD6C1D32773}" type="datetime1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B0B58-AE74-4823-9B4B-DBC43DE80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73471-1838-488D-BDF6-207E1D73AF1C}" type="datetime1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B0B58-AE74-4823-9B4B-DBC43DE80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9FF33-AD53-4F9F-BBA9-CFEBE92C1294}" type="datetime1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B0B58-AE74-4823-9B4B-DBC43DE80F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0AE78B-79C1-477D-BD90-BA522979FA8A}" type="datetime1">
              <a:rPr lang="en-US" smtClean="0"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B0B58-AE74-4823-9B4B-DBC43DE80F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9F0E2-66F4-4763-BBDB-192079E342B2}" type="datetime1">
              <a:rPr lang="en-US" smtClean="0"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B0B58-AE74-4823-9B4B-DBC43DE80F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671267-53AF-4879-84BB-EED66A9F18C7}" type="datetime1">
              <a:rPr lang="en-US" smtClean="0"/>
              <a:t>6/17/2013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B0B58-AE74-4823-9B4B-DBC43DE80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4BA69C-1F13-4D90-B902-836442D0DCAF}" type="datetime1">
              <a:rPr lang="en-US" smtClean="0"/>
              <a:t>6/17/2013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B0B58-AE74-4823-9B4B-DBC43DE80F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B046D1-89A8-4D99-A8AD-DE1DF348EB38}" type="datetime1">
              <a:rPr lang="en-US" smtClean="0"/>
              <a:t>6/17/2013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B0B58-AE74-4823-9B4B-DBC43DE80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46E064A-BB95-4B0D-B214-00CB36B3C2E3}" type="datetime1">
              <a:rPr lang="en-US" smtClean="0"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7B0B58-AE74-4823-9B4B-DBC43DE80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3ED399-FC0F-4D84-B5DA-C59276EF61B2}" type="datetime1">
              <a:rPr lang="en-US" smtClean="0"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7B0B58-AE74-4823-9B4B-DBC43DE80F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AFBF01-E449-4595-802D-45D50EFC7DFC}" type="datetime1">
              <a:rPr lang="en-US" smtClean="0"/>
              <a:t>6/17/2013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7B0B58-AE74-4823-9B4B-DBC43DE80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1600200"/>
            <a:ext cx="8534400" cy="2289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B050"/>
                </a:solidFill>
              </a:rPr>
              <a:t>Energy optimization by fractional order </a:t>
            </a:r>
            <a:r>
              <a:rPr lang="en-US" b="1" dirty="0" err="1" smtClean="0">
                <a:solidFill>
                  <a:srgbClr val="00B050"/>
                </a:solidFill>
              </a:rPr>
              <a:t>extremum</a:t>
            </a:r>
            <a:r>
              <a:rPr lang="en-US" b="1" dirty="0" smtClean="0">
                <a:solidFill>
                  <a:srgbClr val="00B050"/>
                </a:solidFill>
              </a:rPr>
              <a:t>-seeking: </a:t>
            </a:r>
          </a:p>
          <a:p>
            <a:r>
              <a:rPr lang="en-US" sz="2900" dirty="0" smtClean="0">
                <a:solidFill>
                  <a:srgbClr val="FF0000"/>
                </a:solidFill>
              </a:rPr>
              <a:t>Three classes of methods and experimental comparison for photovoltaic and lighting systems</a:t>
            </a:r>
            <a:r>
              <a:rPr lang="en-US" dirty="0" smtClean="0">
                <a:solidFill>
                  <a:srgbClr val="FF33CC"/>
                </a:solidFill>
              </a:rPr>
              <a:t/>
            </a:r>
            <a:br>
              <a:rPr lang="en-US" dirty="0" smtClean="0">
                <a:solidFill>
                  <a:srgbClr val="FF33CC"/>
                </a:solidFill>
              </a:rPr>
            </a:br>
            <a:endParaRPr lang="en-US" sz="2700" i="1" dirty="0">
              <a:solidFill>
                <a:srgbClr val="FF33CC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19200" y="3962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tx1"/>
                </a:solidFill>
              </a:rPr>
              <a:t>Chun Yin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MESA Lab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University of California, Merced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06/12/2013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D11E-20CE-4AFD-B404-219EB309D1C1}" type="datetime1">
              <a:rPr lang="en-US" smtClean="0"/>
              <a:t>6/17/2013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0B58-AE74-4823-9B4B-DBC43DE80F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7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1D62-9E33-4668-A202-D84008E5B757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err="1" smtClean="0"/>
              <a:t>Extremum</a:t>
            </a:r>
            <a:r>
              <a:rPr lang="en-US" altLang="zh-CN" sz="3200" dirty="0" smtClean="0"/>
              <a:t> </a:t>
            </a:r>
            <a:r>
              <a:rPr lang="en-US" altLang="zh-CN" sz="3200" dirty="0"/>
              <a:t>seeking control methods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fractional-order ESC method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83" y="2880926"/>
            <a:ext cx="6382317" cy="2619375"/>
          </a:xfrm>
          <a:prstGeom prst="rect">
            <a:avLst/>
          </a:prstGeom>
        </p:spPr>
      </p:pic>
      <p:sp>
        <p:nvSpPr>
          <p:cNvPr id="3" name="7-Point Star 2"/>
          <p:cNvSpPr/>
          <p:nvPr/>
        </p:nvSpPr>
        <p:spPr>
          <a:xfrm>
            <a:off x="1810809" y="4038600"/>
            <a:ext cx="838200" cy="685800"/>
          </a:xfrm>
          <a:prstGeom prst="star7">
            <a:avLst/>
          </a:prstGeom>
          <a:solidFill>
            <a:srgbClr val="66CCFF">
              <a:alpha val="26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92D050"/>
                  </a:solidFill>
                </a:ln>
                <a:noFill/>
              </a:rPr>
              <a:t>       </a:t>
            </a:r>
            <a:endParaRPr lang="en-US" dirty="0">
              <a:ln>
                <a:solidFill>
                  <a:srgbClr val="92D050"/>
                </a:solidFill>
              </a:ln>
              <a:noFill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2427" y="5361801"/>
            <a:ext cx="525639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 smtClean="0"/>
              <a:t>A block diagram of an FO sinusoidal  ESC control system</a:t>
            </a:r>
            <a:endParaRPr lang="zh-CN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15117" y="2365022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 sinusoidal based ESC</a:t>
            </a:r>
            <a:endParaRPr lang="en-US" sz="2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8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9D61E-6DAE-4744-B87F-4FBBA5CEA0AA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err="1" smtClean="0"/>
              <a:t>Extremum</a:t>
            </a:r>
            <a:r>
              <a:rPr lang="en-US" altLang="zh-CN" sz="3200" dirty="0" smtClean="0"/>
              <a:t> </a:t>
            </a:r>
            <a:r>
              <a:rPr lang="en-US" altLang="zh-CN" sz="3200" dirty="0"/>
              <a:t>seeking control methods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fractional-order ESC method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2600" y="5339644"/>
            <a:ext cx="525639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 smtClean="0"/>
              <a:t>A block diagram of an FO sinusoidal  ESC control system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4" y="2957996"/>
            <a:ext cx="6415086" cy="2171601"/>
          </a:xfrm>
          <a:prstGeom prst="rect">
            <a:avLst/>
          </a:prstGeom>
        </p:spPr>
      </p:pic>
      <p:sp>
        <p:nvSpPr>
          <p:cNvPr id="17" name="7-Point Star 16"/>
          <p:cNvSpPr/>
          <p:nvPr/>
        </p:nvSpPr>
        <p:spPr>
          <a:xfrm>
            <a:off x="4711525" y="4043797"/>
            <a:ext cx="838200" cy="685800"/>
          </a:xfrm>
          <a:prstGeom prst="star7">
            <a:avLst/>
          </a:prstGeom>
          <a:solidFill>
            <a:srgbClr val="66CCFF">
              <a:alpha val="29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92D050"/>
                  </a:solidFill>
                </a:ln>
                <a:noFill/>
              </a:rPr>
              <a:t>                                      </a:t>
            </a:r>
            <a:endParaRPr lang="en-US" dirty="0">
              <a:ln>
                <a:solidFill>
                  <a:srgbClr val="92D050"/>
                </a:solidFill>
              </a:ln>
              <a:noFill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5117" y="2365022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 sliding mode based ESC</a:t>
            </a:r>
            <a:endParaRPr lang="en-US" sz="2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82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5A77-8C17-4C14-94DC-1CC150E703DC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System descriptions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Photovoltaic system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22174" y="2547612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09800" y="2737656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Solar Panel</a:t>
            </a:r>
            <a:endParaRPr lang="en-US" sz="2000" dirty="0"/>
          </a:p>
        </p:txBody>
      </p:sp>
      <p:sp>
        <p:nvSpPr>
          <p:cNvPr id="20" name="Right Arrow 19"/>
          <p:cNvSpPr/>
          <p:nvPr/>
        </p:nvSpPr>
        <p:spPr>
          <a:xfrm>
            <a:off x="3745543" y="2632913"/>
            <a:ext cx="1512257" cy="68803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254083" y="2422656"/>
            <a:ext cx="1905000" cy="10301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14244" y="2613060"/>
            <a:ext cx="2029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DC-DC Power</a:t>
            </a:r>
          </a:p>
          <a:p>
            <a:r>
              <a:rPr lang="en-US" sz="2000" dirty="0" smtClean="0"/>
              <a:t>Converter</a:t>
            </a:r>
            <a:endParaRPr lang="en-US" sz="2000" dirty="0"/>
          </a:p>
        </p:txBody>
      </p:sp>
      <p:sp>
        <p:nvSpPr>
          <p:cNvPr id="26" name="Bent-Up Arrow 25"/>
          <p:cNvSpPr/>
          <p:nvPr/>
        </p:nvSpPr>
        <p:spPr>
          <a:xfrm flipV="1">
            <a:off x="7165949" y="2787545"/>
            <a:ext cx="946266" cy="2207568"/>
          </a:xfrm>
          <a:prstGeom prst="bentUpArrow">
            <a:avLst>
              <a:gd name="adj1" fmla="val 43692"/>
              <a:gd name="adj2" fmla="val 36215"/>
              <a:gd name="adj3" fmla="val 25000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996981" y="2787545"/>
            <a:ext cx="1340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Power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 rot="5400000">
            <a:off x="7279333" y="360007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Power</a:t>
            </a:r>
            <a:endParaRPr lang="en-US" sz="2000" dirty="0"/>
          </a:p>
        </p:txBody>
      </p:sp>
      <p:sp>
        <p:nvSpPr>
          <p:cNvPr id="29" name="Rounded Rectangle 28"/>
          <p:cNvSpPr/>
          <p:nvPr/>
        </p:nvSpPr>
        <p:spPr>
          <a:xfrm>
            <a:off x="6934200" y="4995113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765867" y="519793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Load</a:t>
            </a:r>
            <a:endParaRPr lang="en-US" sz="2400" dirty="0"/>
          </a:p>
        </p:txBody>
      </p:sp>
      <p:sp>
        <p:nvSpPr>
          <p:cNvPr id="31" name="Bent-Up Arrow 30"/>
          <p:cNvSpPr/>
          <p:nvPr/>
        </p:nvSpPr>
        <p:spPr>
          <a:xfrm rot="10800000" flipH="1" flipV="1">
            <a:off x="5360004" y="3452767"/>
            <a:ext cx="1177673" cy="2207568"/>
          </a:xfrm>
          <a:prstGeom prst="bentUpArrow">
            <a:avLst>
              <a:gd name="adj1" fmla="val 43692"/>
              <a:gd name="adj2" fmla="val 36215"/>
              <a:gd name="adj3" fmla="val 25000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694056" y="4877622"/>
            <a:ext cx="1675811" cy="10659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01721" y="5259487"/>
            <a:ext cx="140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MPPT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 rot="5400000">
            <a:off x="5789479" y="4356496"/>
            <a:ext cx="678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ESC</a:t>
            </a:r>
            <a:endParaRPr lang="en-US" sz="2000" dirty="0"/>
          </a:p>
        </p:txBody>
      </p:sp>
      <p:sp>
        <p:nvSpPr>
          <p:cNvPr id="35" name="Right Arrow 34"/>
          <p:cNvSpPr/>
          <p:nvPr/>
        </p:nvSpPr>
        <p:spPr>
          <a:xfrm rot="5400000">
            <a:off x="3799205" y="3703548"/>
            <a:ext cx="1709077" cy="639072"/>
          </a:xfrm>
          <a:prstGeom prst="rightArrow">
            <a:avLst>
              <a:gd name="adj1" fmla="val 64761"/>
              <a:gd name="adj2" fmla="val 4343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400000">
            <a:off x="3184845" y="3701022"/>
            <a:ext cx="1714130" cy="639072"/>
          </a:xfrm>
          <a:prstGeom prst="rightArrow">
            <a:avLst>
              <a:gd name="adj1" fmla="val 61071"/>
              <a:gd name="adj2" fmla="val 4343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rot="5400000">
            <a:off x="3518923" y="4134596"/>
            <a:ext cx="229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Current Sensor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 rot="5400000">
            <a:off x="2937815" y="4147707"/>
            <a:ext cx="229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Voltage Sensor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3640138" y="6019800"/>
            <a:ext cx="513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scheme of Solar Array with MPPT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5350" y="5129147"/>
            <a:ext cx="224257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Maximum power point tracking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3423" y="3505200"/>
            <a:ext cx="3260066" cy="1246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50" dirty="0"/>
              <a:t>Solar energy </a:t>
            </a:r>
            <a:r>
              <a:rPr lang="en-US" sz="1250" dirty="0" smtClean="0"/>
              <a:t>is </a:t>
            </a:r>
            <a:r>
              <a:rPr lang="en-US" sz="1250" dirty="0"/>
              <a:t>a key opportunity for increasing </a:t>
            </a:r>
            <a:r>
              <a:rPr lang="en-US" sz="1250" dirty="0" smtClean="0"/>
              <a:t>the role </a:t>
            </a:r>
            <a:r>
              <a:rPr lang="en-US" sz="1250" dirty="0"/>
              <a:t>of renewable energy in the electric grid. Solar </a:t>
            </a:r>
            <a:r>
              <a:rPr lang="en-US" sz="1250" dirty="0" smtClean="0"/>
              <a:t>cells produce </a:t>
            </a:r>
            <a:r>
              <a:rPr lang="en-US" sz="1250" dirty="0"/>
              <a:t>direct current electricity from sun light, which </a:t>
            </a:r>
            <a:r>
              <a:rPr lang="en-US" sz="1250" dirty="0" smtClean="0"/>
              <a:t>can be </a:t>
            </a:r>
            <a:r>
              <a:rPr lang="en-US" sz="1250" dirty="0"/>
              <a:t>used to power equipment or to recharge a battery.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775851" y="3088362"/>
            <a:ext cx="568839" cy="465167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922274" y="5487237"/>
            <a:ext cx="994704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65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983A-117C-4DE4-90E8-1617C16B6164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System descriptions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Photovoltaic system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48000" y="6019800"/>
            <a:ext cx="5725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Characteristic I-V and P-V curves for varying irradiation levels and varying temperature levels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14600"/>
            <a:ext cx="40386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41148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50" y="26670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 show the P-V curves for varying irradiance and temperature. In these figures, PV cells operate best in full sunlight and cold temperature.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2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9A45-9E1F-44A1-B07E-79C3AD186BFB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System descriptions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Photovoltaic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514599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A </a:t>
            </a:r>
            <a:r>
              <a:rPr lang="en-US" dirty="0"/>
              <a:t>model of a moderate complexity </a:t>
            </a:r>
            <a:r>
              <a:rPr lang="en-US" dirty="0" smtClean="0"/>
              <a:t>is used in </a:t>
            </a:r>
            <a:r>
              <a:rPr lang="en-US" dirty="0" err="1"/>
              <a:t>Gow</a:t>
            </a:r>
            <a:r>
              <a:rPr lang="en-US" dirty="0"/>
              <a:t> and </a:t>
            </a:r>
            <a:r>
              <a:rPr lang="en-US" dirty="0" smtClean="0"/>
              <a:t>Manning [1]. </a:t>
            </a:r>
            <a:r>
              <a:rPr lang="en-US" dirty="0"/>
              <a:t>The net current of the cell is the difference of </a:t>
            </a:r>
            <a:r>
              <a:rPr lang="en-US" dirty="0" smtClean="0"/>
              <a:t>the photocurrent I</a:t>
            </a:r>
            <a:r>
              <a:rPr lang="en-US" baseline="-25000" dirty="0" smtClean="0"/>
              <a:t>L</a:t>
            </a:r>
            <a:r>
              <a:rPr lang="en-US" i="1" dirty="0" smtClean="0"/>
              <a:t> </a:t>
            </a:r>
            <a:r>
              <a:rPr lang="en-US" dirty="0"/>
              <a:t>and the normal diode </a:t>
            </a:r>
            <a:r>
              <a:rPr lang="en-US" dirty="0" smtClean="0"/>
              <a:t>current I</a:t>
            </a:r>
            <a:r>
              <a:rPr lang="en-US" baseline="-25000" dirty="0" smtClean="0"/>
              <a:t>0 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The PV </a:t>
            </a:r>
            <a:r>
              <a:rPr lang="en-US" dirty="0"/>
              <a:t>module provides </a:t>
            </a:r>
            <a:r>
              <a:rPr lang="en-US" dirty="0">
                <a:solidFill>
                  <a:schemeClr val="accent2"/>
                </a:solidFill>
              </a:rPr>
              <a:t>48 watts </a:t>
            </a:r>
            <a:r>
              <a:rPr lang="en-US" dirty="0"/>
              <a:t>of nominal maximum </a:t>
            </a:r>
            <a:r>
              <a:rPr lang="en-US" dirty="0" smtClean="0"/>
              <a:t>power, and </a:t>
            </a:r>
            <a:r>
              <a:rPr lang="en-US" dirty="0"/>
              <a:t>has 36 series connected polycrystalline silicon cells.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437929"/>
            <a:ext cx="3762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7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F450-8DF9-4DA2-92E5-4D4C0E43FF5D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System descriptions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Lighting system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91000" y="6062246"/>
            <a:ext cx="4315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general scheme of hybrid lighting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2362200"/>
            <a:ext cx="49149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537" y="2514600"/>
            <a:ext cx="353377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Electric </a:t>
            </a:r>
            <a:r>
              <a:rPr lang="en-US" dirty="0"/>
              <a:t>lighting is a major energy consumer since the demand </a:t>
            </a:r>
            <a:r>
              <a:rPr lang="en-US" dirty="0" smtClean="0"/>
              <a:t>of huge </a:t>
            </a:r>
            <a:r>
              <a:rPr lang="en-US" dirty="0"/>
              <a:t>illumination</a:t>
            </a:r>
            <a:r>
              <a:rPr lang="en-US" dirty="0" smtClean="0"/>
              <a:t>. </a:t>
            </a:r>
            <a:r>
              <a:rPr lang="en-US" dirty="0"/>
              <a:t>One obvious way to save electrical energy usage for lighting is to supplement </a:t>
            </a:r>
            <a:r>
              <a:rPr lang="en-US" dirty="0" smtClean="0"/>
              <a:t>artificial light </a:t>
            </a:r>
            <a:r>
              <a:rPr lang="en-US" dirty="0"/>
              <a:t>with natural light.</a:t>
            </a:r>
          </a:p>
        </p:txBody>
      </p:sp>
    </p:spTree>
    <p:extLst>
      <p:ext uri="{BB962C8B-B14F-4D97-AF65-F5344CB8AC3E}">
        <p14:creationId xmlns:p14="http://schemas.microsoft.com/office/powerpoint/2010/main" val="30811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9289-C15B-4C04-BBD0-DD16AAB3F72C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System descriptions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Lighting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" y="2266980"/>
            <a:ext cx="8458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1400" dirty="0" smtClean="0"/>
              <a:t>Since </a:t>
            </a:r>
            <a:r>
              <a:rPr lang="en-US" sz="1400" dirty="0"/>
              <a:t>natural light remains complex to manage, hybrid </a:t>
            </a:r>
            <a:r>
              <a:rPr lang="en-US" sz="1400" dirty="0" smtClean="0"/>
              <a:t>lighting must </a:t>
            </a:r>
            <a:r>
              <a:rPr lang="en-US" sz="1400" dirty="0"/>
              <a:t>have active control of light levels at all times. Fortunately, sensors can provide </a:t>
            </a:r>
            <a:r>
              <a:rPr lang="en-US" sz="1400" dirty="0" smtClean="0"/>
              <a:t>the feedback </a:t>
            </a:r>
            <a:r>
              <a:rPr lang="en-US" sz="1400" dirty="0"/>
              <a:t>to lighting systems. Special lamps under the control law can automatically </a:t>
            </a:r>
            <a:r>
              <a:rPr lang="en-US" sz="1400" dirty="0" smtClean="0"/>
              <a:t>turn on </a:t>
            </a:r>
            <a:r>
              <a:rPr lang="en-US" sz="1400" dirty="0"/>
              <a:t>and </a:t>
            </a:r>
            <a:r>
              <a:rPr lang="en-US" sz="1400" dirty="0" smtClean="0"/>
              <a:t>off </a:t>
            </a:r>
            <a:r>
              <a:rPr lang="en-US" sz="1400" dirty="0"/>
              <a:t>to illuminate those areas, or the brightness of these lamps automatically turn </a:t>
            </a:r>
            <a:r>
              <a:rPr lang="en-US" sz="1400" dirty="0" smtClean="0"/>
              <a:t>up and </a:t>
            </a:r>
            <a:r>
              <a:rPr lang="en-US" sz="1400" dirty="0"/>
              <a:t>down, so that the room has a uniform light level.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038600"/>
            <a:ext cx="8343900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goal of maintaining the right level of illumination can be achieved by </a:t>
            </a:r>
            <a:r>
              <a:rPr lang="en-US" dirty="0" smtClean="0">
                <a:solidFill>
                  <a:schemeClr val="bg1"/>
                </a:solidFill>
              </a:rPr>
              <a:t>separately adjusting </a:t>
            </a:r>
            <a:r>
              <a:rPr lang="en-US" dirty="0">
                <a:solidFill>
                  <a:schemeClr val="bg1"/>
                </a:solidFill>
              </a:rPr>
              <a:t>the brightness of each lamp, and this adjustment will further more </a:t>
            </a:r>
            <a:r>
              <a:rPr lang="en-US" dirty="0" smtClean="0">
                <a:solidFill>
                  <a:schemeClr val="bg1"/>
                </a:solidFill>
              </a:rPr>
              <a:t>affects the energy </a:t>
            </a:r>
            <a:r>
              <a:rPr lang="en-US" dirty="0">
                <a:solidFill>
                  <a:schemeClr val="bg1"/>
                </a:solidFill>
              </a:rPr>
              <a:t>usage. </a:t>
            </a:r>
            <a:r>
              <a:rPr lang="en-US" i="1" dirty="0">
                <a:solidFill>
                  <a:srgbClr val="FFC000"/>
                </a:solidFill>
              </a:rPr>
              <a:t>Hence, an adaptive minimum energy cognitive lighting control strategy </a:t>
            </a:r>
            <a:r>
              <a:rPr lang="en-US" i="1" dirty="0" smtClean="0">
                <a:solidFill>
                  <a:srgbClr val="FFC000"/>
                </a:solidFill>
              </a:rPr>
              <a:t>is proposed </a:t>
            </a:r>
            <a:r>
              <a:rPr lang="en-US" i="1" dirty="0">
                <a:solidFill>
                  <a:srgbClr val="FFC000"/>
                </a:solidFill>
              </a:rPr>
              <a:t>to balance this adjustment.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9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5AF-5B6A-462E-9B4A-35649DB1162D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System descriptions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Lighting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43150"/>
            <a:ext cx="37338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1" y="2228880"/>
            <a:ext cx="4686299" cy="300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451" y="5248304"/>
            <a:ext cx="3428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 err="1" smtClean="0"/>
              <a:t>Arduino</a:t>
            </a:r>
            <a:r>
              <a:rPr lang="en-US" sz="1600" dirty="0" smtClean="0"/>
              <a:t>-based Physical test plant developed at MESA lab.</a:t>
            </a:r>
            <a:endParaRPr lang="en-US" sz="1600" dirty="0"/>
          </a:p>
        </p:txBody>
      </p:sp>
      <p:sp>
        <p:nvSpPr>
          <p:cNvPr id="9" name="Up Arrow 8"/>
          <p:cNvSpPr/>
          <p:nvPr/>
        </p:nvSpPr>
        <p:spPr>
          <a:xfrm rot="3449371">
            <a:off x="4305300" y="4038600"/>
            <a:ext cx="2667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05400" y="5238780"/>
            <a:ext cx="342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indoor of miniature office.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73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1D2B-1289-4DBF-8DAA-49026E22EDBC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System descriptions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Lighting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2257455"/>
                <a:ext cx="7762875" cy="307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</a:t>
                </a:r>
                <a:r>
                  <a:rPr lang="en-US" sz="1600" dirty="0" smtClean="0"/>
                  <a:t>In </a:t>
                </a:r>
                <a:r>
                  <a:rPr lang="en-US" sz="1600" dirty="0"/>
                  <a:t>the whole loop, 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I</a:t>
                </a:r>
                <a:r>
                  <a:rPr lang="en-US" sz="1600" dirty="0" smtClean="0"/>
                  <a:t> denotes </a:t>
                </a:r>
                <a:r>
                  <a:rPr lang="en-US" sz="1600" dirty="0"/>
                  <a:t>the output of current source, which can sustain the </a:t>
                </a:r>
                <a:r>
                  <a:rPr lang="en-US" sz="1600" dirty="0" smtClean="0"/>
                  <a:t>right level </a:t>
                </a:r>
                <a:r>
                  <a:rPr lang="en-US" sz="1600" dirty="0"/>
                  <a:t>of illumination in the miniature </a:t>
                </a:r>
                <a:r>
                  <a:rPr lang="en-US" sz="1600" dirty="0" smtClean="0"/>
                  <a:t>office</a:t>
                </a:r>
                <a:r>
                  <a:rPr lang="en-US" sz="1600" dirty="0"/>
                  <a:t>. In order to separately adjust the brightness </a:t>
                </a:r>
                <a:r>
                  <a:rPr lang="en-US" sz="1600" dirty="0" smtClean="0"/>
                  <a:t>of the </a:t>
                </a:r>
                <a:r>
                  <a:rPr lang="en-US" sz="1600" dirty="0"/>
                  <a:t>near lights and far lights, 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I </a:t>
                </a:r>
                <a:r>
                  <a:rPr lang="en-US" sz="1600" dirty="0" smtClean="0"/>
                  <a:t>is </a:t>
                </a:r>
                <a:r>
                  <a:rPr lang="en-US" sz="1600" dirty="0"/>
                  <a:t>split into two parts 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I</a:t>
                </a:r>
                <a:r>
                  <a:rPr lang="en-US" sz="1600" baseline="-25000" dirty="0" smtClean="0">
                    <a:solidFill>
                      <a:schemeClr val="accent2"/>
                    </a:solidFill>
                  </a:rPr>
                  <a:t>1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and 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I</a:t>
                </a:r>
                <a:r>
                  <a:rPr lang="en-US" sz="1600" baseline="-25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sz="1600" dirty="0" smtClean="0"/>
                  <a:t>. 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I</a:t>
                </a:r>
                <a:r>
                  <a:rPr lang="en-US" sz="16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represents the </a:t>
                </a:r>
                <a:r>
                  <a:rPr lang="en-US" sz="1600" dirty="0" smtClean="0"/>
                  <a:t>current that </a:t>
                </a:r>
                <a:r>
                  <a:rPr lang="en-US" sz="1600" dirty="0"/>
                  <a:t>is used in the near lights and 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I</a:t>
                </a:r>
                <a:r>
                  <a:rPr lang="en-US" sz="16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denotes the current that is used in the far lights. </a:t>
                </a:r>
                <a:r>
                  <a:rPr lang="en-US" sz="1600" dirty="0" smtClean="0"/>
                  <a:t>The following </a:t>
                </a:r>
                <a:r>
                  <a:rPr lang="en-US" sz="1600" dirty="0"/>
                  <a:t>equations describes the current </a:t>
                </a:r>
                <a:r>
                  <a:rPr lang="en-US" sz="1600" dirty="0" smtClean="0"/>
                  <a:t>(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I </a:t>
                </a:r>
                <a:r>
                  <a:rPr lang="en-US" sz="1600" dirty="0" smtClean="0"/>
                  <a:t>= 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I</a:t>
                </a:r>
                <a:r>
                  <a:rPr lang="en-US" sz="1600" baseline="-25000" dirty="0">
                    <a:solidFill>
                      <a:schemeClr val="accent2"/>
                    </a:solidFill>
                  </a:rPr>
                  <a:t>1 </a:t>
                </a:r>
                <a:r>
                  <a:rPr lang="en-US" sz="1600" dirty="0" smtClean="0"/>
                  <a:t>+ 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I</a:t>
                </a:r>
                <a:r>
                  <a:rPr lang="en-US" sz="1600" baseline="-25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sz="1600" dirty="0" smtClean="0"/>
                  <a:t>) </a:t>
                </a:r>
                <a:r>
                  <a:rPr lang="en-US" sz="1600" dirty="0"/>
                  <a:t>and electrical energy </a:t>
                </a:r>
                <a:r>
                  <a:rPr lang="en-US" sz="1600" dirty="0" smtClean="0"/>
                  <a:t>(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E</a:t>
                </a:r>
                <a:r>
                  <a:rPr lang="en-US" sz="1600" dirty="0" smtClean="0"/>
                  <a:t>)</a:t>
                </a:r>
              </a:p>
              <a:p>
                <a:endParaRPr lang="en-US" sz="1600" dirty="0"/>
              </a:p>
              <a:p>
                <a:endParaRPr lang="en-US" sz="1600" dirty="0" smtClean="0"/>
              </a:p>
              <a:p>
                <a:endParaRPr lang="en-US" sz="1600" dirty="0"/>
              </a:p>
              <a:p>
                <a:endParaRPr lang="en-US" sz="1600" dirty="0" smtClean="0"/>
              </a:p>
              <a:p>
                <a:endParaRPr lang="en-US" sz="1600" dirty="0"/>
              </a:p>
              <a:p>
                <a:r>
                  <a:rPr lang="en-US" sz="1600" dirty="0" smtClean="0"/>
                  <a:t>where </a:t>
                </a:r>
                <a:r>
                  <a:rPr lang="en-US" sz="1600" dirty="0"/>
                  <a:t>the proportional parameter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satisfies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1600" i="1" dirty="0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600" i="1" dirty="0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1600" i="1" dirty="0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≤1</m:t>
                    </m:r>
                  </m:oMath>
                </a14:m>
                <a:r>
                  <a:rPr lang="en-US" sz="1600" dirty="0" smtClean="0"/>
                  <a:t>.</a:t>
                </a:r>
                <a:endParaRPr lang="en-US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57455"/>
                <a:ext cx="7762875" cy="3077766"/>
              </a:xfrm>
              <a:prstGeom prst="rect">
                <a:avLst/>
              </a:prstGeom>
              <a:blipFill rotWithShape="1">
                <a:blip r:embed="rId5"/>
                <a:stretch>
                  <a:fillRect l="-393" b="-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14775"/>
            <a:ext cx="35147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98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B1E9-38AD-4291-BDA7-69A174780373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System descriptions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Lighting system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5486400"/>
            <a:ext cx="492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illumination of the miniature office under PID controller.</a:t>
            </a: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219355"/>
            <a:ext cx="4686300" cy="32670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19355"/>
            <a:ext cx="4572000" cy="3267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53014" y="5486400"/>
                <a:ext cx="41386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The changes in electrical energy E with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sz="1400" dirty="0" smtClean="0"/>
                  <a:t>.</a:t>
                </a:r>
                <a:endParaRPr lang="en-US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014" y="5486400"/>
                <a:ext cx="4138611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442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36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3860-3F3A-4D64-9416-CFDA895D33E0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6248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1905000"/>
            <a:ext cx="6629400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Background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Analog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extremum</a:t>
            </a:r>
            <a:r>
              <a:rPr lang="en-US" altLang="zh-CN" sz="2000" dirty="0" smtClean="0">
                <a:solidFill>
                  <a:schemeClr val="tx1"/>
                </a:solidFill>
              </a:rPr>
              <a:t> seeking control methods</a:t>
            </a:r>
          </a:p>
          <a:p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  (</a:t>
            </a:r>
            <a:r>
              <a:rPr lang="en-US" altLang="zh-CN" sz="2000" dirty="0">
                <a:solidFill>
                  <a:schemeClr val="tx1"/>
                </a:solidFill>
              </a:rPr>
              <a:t>1</a:t>
            </a:r>
            <a:r>
              <a:rPr lang="en-US" altLang="zh-CN" sz="2000" dirty="0" smtClean="0">
                <a:solidFill>
                  <a:schemeClr val="tx1"/>
                </a:solidFill>
              </a:rPr>
              <a:t>) Integer-order version</a:t>
            </a:r>
          </a:p>
          <a:p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  (2) Fractional-order version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System description </a:t>
            </a:r>
          </a:p>
          <a:p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  (1)  Photovoltaic system</a:t>
            </a:r>
          </a:p>
          <a:p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  (2) Lighting system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  </a:t>
            </a:r>
            <a:r>
              <a:rPr lang="en-US" altLang="zh-CN" sz="2000" dirty="0" smtClean="0">
                <a:solidFill>
                  <a:schemeClr val="tx1"/>
                </a:solidFill>
              </a:rPr>
              <a:t>Simulation results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Experimental results </a:t>
            </a:r>
          </a:p>
          <a:p>
            <a:pPr lvl="0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</a:rPr>
              <a:t> Reference</a:t>
            </a: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103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3C87-2C31-44BE-9421-EC73D99B3B0C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Simulations results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Photovoltaic</a:t>
            </a:r>
            <a:r>
              <a:rPr lang="en-US" sz="2000" b="1" dirty="0" smtClean="0"/>
              <a:t>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25" y="2257454"/>
            <a:ext cx="83724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    We </a:t>
            </a:r>
            <a:r>
              <a:rPr lang="en-US" sz="1600" dirty="0"/>
              <a:t>describe the design of the proposed MPP. Consider </a:t>
            </a:r>
            <a:r>
              <a:rPr lang="en-US" sz="1600" dirty="0" smtClean="0"/>
              <a:t>the following </a:t>
            </a:r>
            <a:r>
              <a:rPr lang="en-US" sz="1600" dirty="0"/>
              <a:t>auxiliary first order nonlinear system</a:t>
            </a:r>
            <a:r>
              <a:rPr lang="en-US" sz="1600" dirty="0" smtClean="0"/>
              <a:t>: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      To </a:t>
            </a:r>
            <a:r>
              <a:rPr lang="en-US" sz="1600" dirty="0"/>
              <a:t>maximize the PV array power </a:t>
            </a:r>
            <a:r>
              <a:rPr lang="en-US" sz="1600" dirty="0" smtClean="0"/>
              <a:t>output</a:t>
            </a:r>
            <a:r>
              <a:rPr lang="en-US" sz="1600" dirty="0"/>
              <a:t>, we can employ the </a:t>
            </a:r>
            <a:r>
              <a:rPr lang="en-US" sz="1600" dirty="0" smtClean="0"/>
              <a:t>three classes </a:t>
            </a:r>
            <a:r>
              <a:rPr lang="en-US" sz="1600" dirty="0"/>
              <a:t>of ESC method for the nonlinear maps</a:t>
            </a:r>
            <a:r>
              <a:rPr lang="en-US" sz="1600" dirty="0" smtClean="0"/>
              <a:t>.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The parameters                                                              of the neural network ESC in [3] are used.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The parameters                                  with                                           and </a:t>
            </a:r>
          </a:p>
          <a:p>
            <a:r>
              <a:rPr lang="en-US" sz="1600" dirty="0" smtClean="0"/>
              <a:t>and              ,            of the SM-ESC are used.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The parameters                                      in sinusoidal ESC are selected.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819400"/>
            <a:ext cx="38195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990975"/>
            <a:ext cx="39719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4438650"/>
            <a:ext cx="20859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33925"/>
            <a:ext cx="857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462462"/>
            <a:ext cx="31623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7524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933950"/>
            <a:ext cx="2362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0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54D2-857D-4EE7-8FC2-A5A08947A3B9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Simulations results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Photovoltaic</a:t>
            </a:r>
            <a:r>
              <a:rPr lang="en-US" sz="2000" b="1" dirty="0" smtClean="0"/>
              <a:t>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57455"/>
            <a:ext cx="6667500" cy="40671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2514600"/>
            <a:ext cx="38576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figure shows </a:t>
            </a:r>
            <a:r>
              <a:rPr lang="en-US" sz="1400" dirty="0"/>
              <a:t>the output </a:t>
            </a:r>
            <a:r>
              <a:rPr lang="en-US" sz="1400" i="1" dirty="0" smtClean="0"/>
              <a:t>P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under </a:t>
            </a:r>
            <a:r>
              <a:rPr lang="en-US" sz="1400" dirty="0"/>
              <a:t>the neural network ESC law, </a:t>
            </a:r>
            <a:r>
              <a:rPr lang="en-US" sz="1400" i="1" dirty="0"/>
              <a:t>P</a:t>
            </a:r>
            <a:r>
              <a:rPr lang="en-US" sz="1400" baseline="-25000" dirty="0"/>
              <a:t>2</a:t>
            </a:r>
            <a:r>
              <a:rPr lang="en-US" sz="1400" dirty="0"/>
              <a:t> under the SM-ESC </a:t>
            </a:r>
            <a:r>
              <a:rPr lang="en-US" sz="1400" dirty="0" smtClean="0"/>
              <a:t>law and </a:t>
            </a:r>
            <a:r>
              <a:rPr lang="en-US" sz="1400" i="1" dirty="0"/>
              <a:t>P</a:t>
            </a:r>
            <a:r>
              <a:rPr lang="en-US" sz="1400" baseline="-25000" dirty="0"/>
              <a:t>3</a:t>
            </a:r>
            <a:r>
              <a:rPr lang="en-US" sz="1400" dirty="0"/>
              <a:t> under the sinusoidal ESC law converge to the MPP </a:t>
            </a:r>
            <a:r>
              <a:rPr lang="en-US" sz="1400" dirty="0" smtClean="0"/>
              <a:t>with an </a:t>
            </a:r>
            <a:r>
              <a:rPr lang="en-US" sz="1400" dirty="0"/>
              <a:t>acceptable convergence speed.</a:t>
            </a:r>
          </a:p>
        </p:txBody>
      </p:sp>
    </p:spTree>
    <p:extLst>
      <p:ext uri="{BB962C8B-B14F-4D97-AF65-F5344CB8AC3E}">
        <p14:creationId xmlns:p14="http://schemas.microsoft.com/office/powerpoint/2010/main" val="360282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6A8E-990F-4F10-8A42-127B3835A0EA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Simulations results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Photovoltaic</a:t>
            </a:r>
            <a:r>
              <a:rPr lang="en-US" sz="2000" b="1" dirty="0" smtClean="0"/>
              <a:t> system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31"/>
            <a:ext cx="6019800" cy="380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401" y="2514600"/>
            <a:ext cx="3047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figure shows </a:t>
            </a:r>
            <a:r>
              <a:rPr lang="en-US" sz="1400" dirty="0"/>
              <a:t>the output </a:t>
            </a:r>
            <a:r>
              <a:rPr lang="en-US" sz="1400" i="1" dirty="0" smtClean="0"/>
              <a:t>P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under </a:t>
            </a:r>
            <a:r>
              <a:rPr lang="en-US" sz="1400" dirty="0"/>
              <a:t>the </a:t>
            </a:r>
            <a:r>
              <a:rPr lang="en-US" sz="1400" dirty="0" smtClean="0"/>
              <a:t>FO SM-ESC </a:t>
            </a:r>
            <a:r>
              <a:rPr lang="en-US" sz="1400" smtClean="0"/>
              <a:t>law with q=0.55, </a:t>
            </a:r>
            <a:r>
              <a:rPr lang="en-US" sz="1400" i="1" smtClean="0"/>
              <a:t>P</a:t>
            </a:r>
            <a:r>
              <a:rPr lang="en-US" sz="1400" baseline="-25000" smtClean="0"/>
              <a:t>3</a:t>
            </a:r>
            <a:r>
              <a:rPr lang="en-US" sz="1400" smtClean="0"/>
              <a:t> </a:t>
            </a:r>
            <a:r>
              <a:rPr lang="en-US" sz="1400" dirty="0"/>
              <a:t>under </a:t>
            </a:r>
            <a:r>
              <a:rPr lang="en-US" sz="1400"/>
              <a:t>the </a:t>
            </a:r>
            <a:r>
              <a:rPr lang="en-US" sz="1400" smtClean="0"/>
              <a:t>FO SM-ESC law with q=0.3 and </a:t>
            </a:r>
            <a:r>
              <a:rPr lang="en-US" sz="1400" i="1" smtClean="0"/>
              <a:t>P</a:t>
            </a:r>
            <a:r>
              <a:rPr lang="en-US" sz="1400" baseline="-25000" smtClean="0"/>
              <a:t>2</a:t>
            </a:r>
            <a:r>
              <a:rPr lang="en-US" sz="1400" smtClean="0"/>
              <a:t> </a:t>
            </a:r>
            <a:r>
              <a:rPr lang="en-US" sz="1400" dirty="0"/>
              <a:t>under the </a:t>
            </a:r>
            <a:r>
              <a:rPr lang="en-US" sz="1400" dirty="0" smtClean="0"/>
              <a:t>SM-ESC </a:t>
            </a:r>
            <a:r>
              <a:rPr lang="en-US" sz="1400" dirty="0"/>
              <a:t>law converge to the MPP </a:t>
            </a:r>
            <a:r>
              <a:rPr lang="en-US" sz="1400" dirty="0" smtClean="0"/>
              <a:t>with an </a:t>
            </a:r>
            <a:r>
              <a:rPr lang="en-US" sz="1400" dirty="0"/>
              <a:t>acceptable convergence speed.</a:t>
            </a:r>
          </a:p>
        </p:txBody>
      </p:sp>
    </p:spTree>
    <p:extLst>
      <p:ext uri="{BB962C8B-B14F-4D97-AF65-F5344CB8AC3E}">
        <p14:creationId xmlns:p14="http://schemas.microsoft.com/office/powerpoint/2010/main" val="422163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92C2-3B93-4856-A74E-F747820C96FB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Experimental results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Photovoltaic</a:t>
            </a:r>
            <a:r>
              <a:rPr lang="en-US" sz="2000" b="1" dirty="0" smtClean="0"/>
              <a:t>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3840479" cy="2667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57450"/>
            <a:ext cx="4343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3850" y="5332511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fractional horse power dynamometer.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5331022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Modeling the OV panel using the fractional horse power dynamometer in [4].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1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2213-8C0A-4E8B-8A15-03B804DBDBB6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Experimental results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Photovoltaic</a:t>
            </a:r>
            <a:r>
              <a:rPr lang="en-US" sz="2000" b="1" dirty="0" smtClean="0"/>
              <a:t>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1" y="25146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figure shows the time response of the PV model when applied the </a:t>
            </a:r>
            <a:r>
              <a:rPr lang="en-US" sz="1400" dirty="0"/>
              <a:t>FO sinusoidal ESC </a:t>
            </a:r>
            <a:r>
              <a:rPr lang="en-US" sz="1400" dirty="0" smtClean="0"/>
              <a:t>with q=0.95 ,0.75in [4].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530202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73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6785-752B-44D5-ABB4-095A01087526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Experimental results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Photovoltaic</a:t>
            </a:r>
            <a:r>
              <a:rPr lang="en-US" sz="2000" b="1" dirty="0" smtClean="0"/>
              <a:t>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1" y="2514600"/>
            <a:ext cx="25907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figure shows the time response of the power of the PV model when applied the </a:t>
            </a:r>
            <a:r>
              <a:rPr lang="en-US" sz="1400" dirty="0"/>
              <a:t>FO </a:t>
            </a:r>
            <a:r>
              <a:rPr lang="en-US" sz="1400" dirty="0" smtClean="0"/>
              <a:t>SM-ESC with q=0.9 0.8,0.69,0.58.</a:t>
            </a:r>
            <a:endParaRPr 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2438400"/>
            <a:ext cx="58674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31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A4F9-E26D-42E8-93F0-8407CCCD7C65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Experimental results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lighting system</a:t>
            </a: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17755" y="2514600"/>
            <a:ext cx="5654620" cy="3697667"/>
          </a:xfr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095500"/>
            <a:ext cx="7029450" cy="58096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err="1" smtClean="0"/>
              <a:t>Arduino</a:t>
            </a:r>
            <a:r>
              <a:rPr lang="en-US" sz="2400" dirty="0" smtClean="0"/>
              <a:t> + Simulink = Simple/Easy Plants  </a:t>
            </a:r>
          </a:p>
        </p:txBody>
      </p:sp>
    </p:spTree>
    <p:extLst>
      <p:ext uri="{BB962C8B-B14F-4D97-AF65-F5344CB8AC3E}">
        <p14:creationId xmlns:p14="http://schemas.microsoft.com/office/powerpoint/2010/main" val="31606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AE1C-CFFA-45D0-9D42-D16BFEDBA9CA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Experimental results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lighting system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095500"/>
            <a:ext cx="7029450" cy="580965"/>
          </a:xfrm>
        </p:spPr>
        <p:txBody>
          <a:bodyPr>
            <a:normAutofit/>
          </a:bodyPr>
          <a:lstStyle/>
          <a:p>
            <a:r>
              <a:rPr lang="en-US" sz="2400" dirty="0"/>
              <a:t>Hardware-in-the-Loop Simulink</a:t>
            </a:r>
            <a:endParaRPr lang="en-US" sz="2400" dirty="0" smtClean="0"/>
          </a:p>
        </p:txBody>
      </p:sp>
      <p:pic>
        <p:nvPicPr>
          <p:cNvPr id="17" name="Content Placeholder 4" descr="simula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2599048"/>
            <a:ext cx="5669814" cy="340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5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CD69-9656-43B2-9A55-40F61299D9DA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Experimental results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151306" y="5640288"/>
                <a:ext cx="41386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The changes in electrical energy E with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sz="1400" dirty="0" smtClean="0"/>
                  <a:t>.</a:t>
                </a:r>
                <a:endParaRPr lang="en-US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306" y="5640288"/>
                <a:ext cx="4138611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44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880" y="2027565"/>
            <a:ext cx="4965464" cy="353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lighting system</a:t>
            </a:r>
          </a:p>
        </p:txBody>
      </p:sp>
    </p:spTree>
    <p:extLst>
      <p:ext uri="{BB962C8B-B14F-4D97-AF65-F5344CB8AC3E}">
        <p14:creationId xmlns:p14="http://schemas.microsoft.com/office/powerpoint/2010/main" val="262914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57200" y="5725181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energy E under the sinusoidal ESC law.</a:t>
            </a:r>
            <a:endParaRPr lang="en-US" sz="1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626"/>
            <a:ext cx="4151776" cy="335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81881"/>
            <a:ext cx="4191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3000" y="5725181"/>
                <a:ext cx="419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The energy 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sz="1400" dirty="0" smtClean="0"/>
                  <a:t> under the sinusoidal ESC law.</a:t>
                </a:r>
                <a:endParaRPr lang="en-US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725181"/>
                <a:ext cx="4191000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437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lighting system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Experimental results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日期占位符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3B98BC9-4171-425D-B0A9-8FBCCBAE16CA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>
            <a:norm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E03-BB87-4374-862E-363EEF9A3A91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6425" y="1717964"/>
            <a:ext cx="5929745" cy="85883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Fractional derivative and integral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32766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Background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79388" y="2516045"/>
            <a:ext cx="8812212" cy="2665555"/>
          </a:xfrm>
          <a:prstGeom prst="rect">
            <a:avLst/>
          </a:prstGeom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Fractional derivative and integral, also called Fractional calculus are the basic idea .</a:t>
            </a:r>
          </a:p>
          <a:p>
            <a:r>
              <a:rPr lang="en-US" altLang="zh-CN" sz="2000" dirty="0" smtClean="0"/>
              <a:t>The first notation of             was introduced by  Leibniz. In 1695, Leibniz himself raised a question of generalizing it to fractional order.</a:t>
            </a:r>
          </a:p>
          <a:p>
            <a:r>
              <a:rPr lang="en-US" altLang="zh-CN" sz="2000" dirty="0" smtClean="0"/>
              <a:t>In last 300 years the developments culminated in two calculi which are based on the work of Riemann and </a:t>
            </a:r>
            <a:r>
              <a:rPr lang="en-US" altLang="zh-CN" sz="2000" dirty="0" err="1" smtClean="0"/>
              <a:t>Liouville</a:t>
            </a:r>
            <a:r>
              <a:rPr lang="en-US" altLang="zh-CN" sz="2000" dirty="0" smtClean="0"/>
              <a:t> (RL)  and </a:t>
            </a:r>
            <a:r>
              <a:rPr lang="en-US" altLang="zh-CN" sz="2000" dirty="0" err="1" smtClean="0"/>
              <a:t>Grunwald</a:t>
            </a:r>
            <a:r>
              <a:rPr lang="en-US" altLang="zh-CN" sz="2000" dirty="0" smtClean="0"/>
              <a:t> and </a:t>
            </a:r>
            <a:r>
              <a:rPr lang="en-US" altLang="zh-CN" sz="2000" dirty="0" err="1" smtClean="0"/>
              <a:t>Letnikov</a:t>
            </a:r>
            <a:r>
              <a:rPr lang="en-US" altLang="zh-CN" sz="2000" dirty="0" smtClean="0"/>
              <a:t> (GL).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73305"/>
              </p:ext>
            </p:extLst>
          </p:nvPr>
        </p:nvGraphicFramePr>
        <p:xfrm>
          <a:off x="3105307" y="3124200"/>
          <a:ext cx="100949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6" imgW="507780" imgH="215806" progId="Equation.3">
                  <p:embed/>
                </p:oleObj>
              </mc:Choice>
              <mc:Fallback>
                <p:oleObj name="Equation" r:id="rId6" imgW="50778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307" y="3124200"/>
                        <a:ext cx="100949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73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57200" y="5725181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energy E under the SM-ESC law.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3000" y="5725181"/>
                <a:ext cx="419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The energy 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sz="1400" dirty="0" smtClean="0"/>
                  <a:t> under the SM-ESC law.</a:t>
                </a:r>
                <a:endParaRPr lang="en-US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725181"/>
                <a:ext cx="4191000" cy="307777"/>
              </a:xfrm>
              <a:prstGeom prst="rect">
                <a:avLst/>
              </a:prstGeom>
              <a:blipFill rotWithShape="1">
                <a:blip r:embed="rId2"/>
                <a:stretch>
                  <a:fillRect l="-437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lighting system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Experimental results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" y="2486025"/>
            <a:ext cx="4595811" cy="317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68" y="2486026"/>
            <a:ext cx="4432132" cy="320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日期占位符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E9953F9-723B-44DD-A7F6-7B2445E96D89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>
            <a:norm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lighting system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Experimental results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b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295" y="2133600"/>
            <a:ext cx="6779074" cy="4038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2425" y="2971800"/>
            <a:ext cx="2619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E-</a:t>
            </a:r>
            <a:r>
              <a:rPr lang="el-GR" sz="1400" dirty="0" smtClean="0"/>
              <a:t>ω</a:t>
            </a:r>
            <a:r>
              <a:rPr lang="en-US" sz="1400" dirty="0" smtClean="0"/>
              <a:t> curve, while the indoor illumination reaches the set point light level.</a:t>
            </a:r>
            <a:endParaRPr lang="en-US" sz="1400" dirty="0"/>
          </a:p>
        </p:txBody>
      </p:sp>
      <p:sp>
        <p:nvSpPr>
          <p:cNvPr id="17" name="日期占位符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5A6C924-9D98-4185-8459-F2AF1E0D795C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>
            <a:normAutofit/>
          </a:bodyPr>
          <a:lstStyle/>
          <a:p>
            <a:r>
              <a:rPr lang="en-US" dirty="0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7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lighting system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Experimental results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8" descr="b4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52600" y="2257455"/>
            <a:ext cx="6881313" cy="3956417"/>
          </a:xfrm>
        </p:spPr>
      </p:pic>
      <p:sp>
        <p:nvSpPr>
          <p:cNvPr id="17" name="日期占位符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BB0E8A4-B8A4-4F83-90DC-8D3320117EFA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>
            <a:normAutofit/>
          </a:bodyPr>
          <a:lstStyle/>
          <a:p>
            <a:r>
              <a:rPr lang="en-US" dirty="0" smtClean="0"/>
              <a:t>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1857345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lighting system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Experimental results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ontent Placeholder 8" descr="b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2185376"/>
            <a:ext cx="6934200" cy="3986823"/>
          </a:xfrm>
          <a:prstGeom prst="rect">
            <a:avLst/>
          </a:prstGeom>
        </p:spPr>
      </p:pic>
      <p:sp>
        <p:nvSpPr>
          <p:cNvPr id="16" name="日期占位符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BF90D0D-20A3-44E2-AFAA-8D0FF21D084F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>
            <a:normAutofit/>
          </a:bodyPr>
          <a:lstStyle/>
          <a:p>
            <a:r>
              <a:rPr lang="en-US" dirty="0" smtClean="0"/>
              <a:t>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1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1857345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 </a:t>
            </a:r>
            <a:r>
              <a:rPr lang="en-US" sz="2000" dirty="0"/>
              <a:t>Walker, G., 2001. “Evaluating MPPT converter topologies</a:t>
            </a:r>
          </a:p>
          <a:p>
            <a:r>
              <a:rPr lang="en-US" sz="2000" dirty="0"/>
              <a:t>using a MATLAB PV model,” </a:t>
            </a:r>
            <a:r>
              <a:rPr lang="en-US" sz="2000" i="1" dirty="0"/>
              <a:t>J. Elect. Electron. Eng.</a:t>
            </a:r>
            <a:r>
              <a:rPr lang="en-US" sz="2000" dirty="0"/>
              <a:t>,</a:t>
            </a:r>
          </a:p>
          <a:p>
            <a:r>
              <a:rPr lang="en-US" sz="2000" dirty="0"/>
              <a:t>21(1), pp. 45-55.</a:t>
            </a:r>
            <a:endParaRPr lang="en-US" sz="2000" b="1" dirty="0" smtClean="0"/>
          </a:p>
          <a:p>
            <a:r>
              <a:rPr lang="en-US" sz="2000" b="1" dirty="0" smtClean="0"/>
              <a:t>2. </a:t>
            </a:r>
            <a:r>
              <a:rPr lang="en-US" sz="2000" dirty="0" smtClean="0"/>
              <a:t>C</a:t>
            </a:r>
            <a:r>
              <a:rPr lang="en-US" sz="2000" dirty="0"/>
              <a:t>. Zhang and R. </a:t>
            </a:r>
            <a:r>
              <a:rPr lang="en-US" sz="2000" dirty="0" smtClean="0"/>
              <a:t>Ordonez</a:t>
            </a:r>
            <a:r>
              <a:rPr lang="en-US" sz="2000" dirty="0"/>
              <a:t>. </a:t>
            </a:r>
            <a:r>
              <a:rPr lang="en-US" sz="2000" i="1" dirty="0" err="1"/>
              <a:t>Extremum</a:t>
            </a:r>
            <a:r>
              <a:rPr lang="en-US" sz="2000" i="1" dirty="0"/>
              <a:t>-Seeking Control and Applications: A Numerical Optimization-Based Approach</a:t>
            </a:r>
            <a:r>
              <a:rPr lang="en-US" sz="2000" dirty="0"/>
              <a:t>. Springer</a:t>
            </a:r>
          </a:p>
          <a:p>
            <a:r>
              <a:rPr lang="en-US" sz="2000" dirty="0" err="1"/>
              <a:t>Verlag</a:t>
            </a:r>
            <a:r>
              <a:rPr lang="en-US" sz="2000" dirty="0"/>
              <a:t>, 2011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3. </a:t>
            </a:r>
            <a:r>
              <a:rPr lang="en-US" sz="2000" dirty="0" err="1"/>
              <a:t>Calli</a:t>
            </a:r>
            <a:r>
              <a:rPr lang="en-US" sz="2000" dirty="0"/>
              <a:t>, B., </a:t>
            </a:r>
            <a:r>
              <a:rPr lang="en-US" sz="2000" dirty="0" err="1"/>
              <a:t>Caarls,W</a:t>
            </a:r>
            <a:r>
              <a:rPr lang="en-US" sz="2000" dirty="0"/>
              <a:t>., </a:t>
            </a:r>
            <a:r>
              <a:rPr lang="en-US" sz="2000" dirty="0" err="1"/>
              <a:t>Jonker</a:t>
            </a:r>
            <a:r>
              <a:rPr lang="en-US" sz="2000" dirty="0"/>
              <a:t>, P.,</a:t>
            </a:r>
            <a:r>
              <a:rPr lang="en-US" sz="2000" dirty="0" err="1"/>
              <a:t>Wisse</a:t>
            </a:r>
            <a:r>
              <a:rPr lang="en-US" sz="2000" dirty="0"/>
              <a:t>, M., 2012. “Comparison</a:t>
            </a:r>
          </a:p>
          <a:p>
            <a:r>
              <a:rPr lang="en-US" sz="2000" dirty="0"/>
              <a:t>of </a:t>
            </a:r>
            <a:r>
              <a:rPr lang="en-US" sz="2000" dirty="0" err="1"/>
              <a:t>extremum</a:t>
            </a:r>
            <a:r>
              <a:rPr lang="en-US" sz="2000" dirty="0"/>
              <a:t> seeking control algorithms for robotic applications,”</a:t>
            </a:r>
          </a:p>
          <a:p>
            <a:r>
              <a:rPr lang="en-US" sz="2000" dirty="0"/>
              <a:t>in 2012 IEEE/RSJ Int. Conf. Intelligent Robots</a:t>
            </a:r>
          </a:p>
          <a:p>
            <a:r>
              <a:rPr lang="en-US" sz="2000" dirty="0"/>
              <a:t>and Systems, pp. 3195-3202.</a:t>
            </a:r>
            <a:endParaRPr lang="en-US" sz="2000" dirty="0" smtClean="0"/>
          </a:p>
          <a:p>
            <a:r>
              <a:rPr lang="en-US" sz="2000" b="1" dirty="0" smtClean="0"/>
              <a:t>4. </a:t>
            </a:r>
            <a:r>
              <a:rPr lang="en-US" sz="2000" dirty="0"/>
              <a:t>H. </a:t>
            </a:r>
            <a:r>
              <a:rPr lang="en-US" sz="2000" dirty="0" err="1"/>
              <a:t>Malek</a:t>
            </a:r>
            <a:r>
              <a:rPr lang="en-US" sz="2000" dirty="0"/>
              <a:t>, S. </a:t>
            </a:r>
            <a:r>
              <a:rPr lang="en-US" sz="2000" dirty="0" err="1"/>
              <a:t>Dadras</a:t>
            </a:r>
            <a:r>
              <a:rPr lang="en-US" sz="2000" dirty="0"/>
              <a:t>, and Y. Q. Chen. A fractional order maximum power point tracker: Stability analysis and experiments. </a:t>
            </a:r>
            <a:r>
              <a:rPr lang="en-US" sz="2000" dirty="0" smtClean="0"/>
              <a:t>In </a:t>
            </a:r>
            <a:r>
              <a:rPr lang="en-US" sz="2000" i="1" dirty="0" smtClean="0"/>
              <a:t>Proceedings </a:t>
            </a:r>
            <a:r>
              <a:rPr lang="en-US" sz="2000" i="1" dirty="0"/>
              <a:t>of the 51th IEEE Conference on Decision and Control</a:t>
            </a:r>
            <a:r>
              <a:rPr lang="en-US" sz="2000" dirty="0"/>
              <a:t>, pages </a:t>
            </a:r>
            <a:r>
              <a:rPr lang="en-US" sz="2000" dirty="0" smtClean="0"/>
              <a:t>6861-6866</a:t>
            </a:r>
            <a:r>
              <a:rPr lang="en-US" sz="2000" dirty="0"/>
              <a:t>. IEEE, 2012.</a:t>
            </a:r>
            <a:r>
              <a:rPr lang="en-US" sz="2000" b="1" dirty="0" smtClean="0"/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/>
              <a:t>Reference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5797861-4EF8-4FC6-B3B0-427C28BE1679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>
            <a:normAutofit/>
          </a:bodyPr>
          <a:lstStyle/>
          <a:p>
            <a:r>
              <a:rPr lang="en-US" dirty="0" smtClean="0"/>
              <a:t>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5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2895600"/>
            <a:ext cx="4800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   Thank you!</a:t>
            </a:r>
            <a:br>
              <a:rPr lang="en-US" dirty="0" smtClean="0"/>
            </a:br>
            <a:r>
              <a:rPr lang="en-US" dirty="0" smtClean="0"/>
              <a:t>Any Questions?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50D03C9-68E2-42F4-81E7-6B6C30BE58FC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>
            <a:normAutofit/>
          </a:bodyPr>
          <a:lstStyle/>
          <a:p>
            <a:r>
              <a:rPr lang="en-US" dirty="0" smtClean="0"/>
              <a:t>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5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Riemann-</a:t>
            </a:r>
            <a:r>
              <a:rPr lang="en-US" dirty="0" err="1" smtClean="0">
                <a:solidFill>
                  <a:srgbClr val="0000FF"/>
                </a:solidFill>
              </a:rPr>
              <a:t>Liouville</a:t>
            </a:r>
            <a:r>
              <a:rPr lang="en-US" dirty="0" smtClean="0">
                <a:solidFill>
                  <a:srgbClr val="0000FF"/>
                </a:solidFill>
              </a:rPr>
              <a:t> derivative</a:t>
            </a:r>
          </a:p>
          <a:p>
            <a:endParaRPr lang="en-US" sz="2000" dirty="0" smtClean="0"/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0000FF"/>
                </a:solidFill>
              </a:rPr>
              <a:t>Grünwald-Letnikov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derivative</a:t>
            </a:r>
          </a:p>
          <a:p>
            <a:endParaRPr lang="en-US" sz="2000" dirty="0" smtClean="0"/>
          </a:p>
          <a:p>
            <a:endParaRPr lang="en-US" dirty="0" smtClean="0"/>
          </a:p>
          <a:p>
            <a:r>
              <a:rPr lang="en-US" dirty="0">
                <a:solidFill>
                  <a:srgbClr val="0000FF"/>
                </a:solidFill>
              </a:rPr>
              <a:t>Caputo fractional derivative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1721-0AD4-44D9-B935-3D80EC8D90B5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62200" y="1662545"/>
            <a:ext cx="4908406" cy="9174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Three Common Definitions</a:t>
            </a:r>
            <a:endParaRPr lang="en-US" sz="28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32766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Background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5158892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26" y="5486400"/>
            <a:ext cx="426027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2" y="4252912"/>
            <a:ext cx="473868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4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EB74-E458-47AF-AF5E-F1A4228ABD4C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32766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Background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057400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0" y="4114800"/>
            <a:ext cx="365760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 smtClean="0"/>
              <a:t>A block diagram of an ESC control system [1]</a:t>
            </a:r>
            <a:endParaRPr lang="zh-CN" altLang="en-US" sz="1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91440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76800" y="2971800"/>
            <a:ext cx="259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下箭头 17"/>
          <p:cNvSpPr/>
          <p:nvPr/>
        </p:nvSpPr>
        <p:spPr>
          <a:xfrm>
            <a:off x="6096000" y="39624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62600" y="4495800"/>
            <a:ext cx="13144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09600" y="5029200"/>
            <a:ext cx="8153400" cy="1169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     The ESC is an adaptive control approach that reaches the control target via filtered and driving signals with uncertain or unknown information in some aspects. A major advantage of ESC is that it does not require a system model, and is capable of improving the system performance. Applications of ESC might be found in nonlinear control issues, and nonlinear local minimum and maximum localizations. </a:t>
            </a:r>
          </a:p>
        </p:txBody>
      </p:sp>
      <p:cxnSp>
        <p:nvCxnSpPr>
          <p:cNvPr id="19" name="曲线连接符 15"/>
          <p:cNvCxnSpPr/>
          <p:nvPr/>
        </p:nvCxnSpPr>
        <p:spPr>
          <a:xfrm rot="10800000" flipV="1">
            <a:off x="3429000" y="1981200"/>
            <a:ext cx="2362200" cy="1524000"/>
          </a:xfrm>
          <a:prstGeom prst="curvedConnector3">
            <a:avLst>
              <a:gd name="adj1" fmla="val 54032"/>
            </a:avLst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3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8C4A-2740-435A-A025-3AD8AE678258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err="1" smtClean="0"/>
              <a:t>Extremum</a:t>
            </a:r>
            <a:r>
              <a:rPr lang="en-US" altLang="zh-CN" sz="3200" dirty="0" smtClean="0"/>
              <a:t> </a:t>
            </a:r>
            <a:r>
              <a:rPr lang="en-US" altLang="zh-CN" sz="3200" dirty="0"/>
              <a:t>seeking control methods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962400" y="5119300"/>
            <a:ext cx="434340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 smtClean="0"/>
              <a:t>A block diagram of an sinusoidal  ESC control system [1]</a:t>
            </a:r>
            <a:endParaRPr lang="zh-CN" alt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1" y="4207014"/>
            <a:ext cx="3320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perturbation and averaging method</a:t>
            </a:r>
            <a:endParaRPr lang="zh-CN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6" y="2209800"/>
            <a:ext cx="2328489" cy="79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01044"/>
            <a:ext cx="1485900" cy="68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09800"/>
            <a:ext cx="54075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4E9D-B607-4DA6-9744-D287AD126F24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err="1" smtClean="0"/>
              <a:t>Extremum</a:t>
            </a:r>
            <a:r>
              <a:rPr lang="en-US" altLang="zh-CN" sz="3200" dirty="0" smtClean="0"/>
              <a:t> </a:t>
            </a:r>
            <a:r>
              <a:rPr lang="en-US" altLang="zh-CN" sz="3200" dirty="0"/>
              <a:t>seeking control methods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962400" y="5119300"/>
            <a:ext cx="434340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 smtClean="0"/>
              <a:t>A block diagram of an sinusoidal  ESC control system [1]</a:t>
            </a:r>
            <a:endParaRPr lang="zh-CN" alt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7460" y="2590800"/>
            <a:ext cx="3320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sliding mode control method</a:t>
            </a:r>
            <a:endParaRPr lang="zh-CN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05" y="2286000"/>
            <a:ext cx="518579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5C59-E9DE-43A5-9A78-90F2408EC66B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err="1" smtClean="0"/>
              <a:t>Extremum</a:t>
            </a:r>
            <a:r>
              <a:rPr lang="en-US" altLang="zh-CN" sz="3200" dirty="0" smtClean="0"/>
              <a:t> </a:t>
            </a:r>
            <a:r>
              <a:rPr lang="en-US" altLang="zh-CN" sz="3200" dirty="0"/>
              <a:t>seeking control methods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2057400"/>
            <a:ext cx="5638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other </a:t>
            </a:r>
            <a:r>
              <a:rPr lang="en-US" sz="2000" b="1" smtClean="0"/>
              <a:t>ESC methods (see [2])</a:t>
            </a:r>
            <a:endParaRPr lang="en-US" sz="2000" b="1" dirty="0" smtClean="0"/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000" dirty="0" smtClean="0"/>
              <a:t>Neural network ESC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 Approximation based ESC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 Perturbation based ESC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 and etc.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2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35D13-EDAF-4414-BC88-49427B464D0D}" type="datetime1">
              <a:rPr lang="en-US" smtClean="0"/>
              <a:t>6/17/2013</a:t>
            </a:fld>
            <a:endParaRPr 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43000"/>
            <a:ext cx="7391400" cy="533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err="1" smtClean="0"/>
              <a:t>Extremum</a:t>
            </a:r>
            <a:r>
              <a:rPr lang="en-US" altLang="zh-CN" sz="3200" dirty="0" smtClean="0"/>
              <a:t> </a:t>
            </a:r>
            <a:r>
              <a:rPr lang="en-US" altLang="zh-CN" sz="3200" dirty="0"/>
              <a:t>seeking control methods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2990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790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524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447801" y="3352800"/>
            <a:ext cx="6095999" cy="20081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IO Controller + IO Plant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FO Controller + IO Plant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FO Controller + FO Plant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urier New" pitchFamily="49" charset="0"/>
              <a:ea typeface="Arial Unicode MS" pitchFamily="34" charset="-128"/>
              <a:cs typeface="Arial Unicode MS" pitchFamily="34" charset="-128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IO Controller + FO Plant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Extending derivatives and integrals from integer-order (IO) to FO has a firm and long standing theoretical foundation. Adding FO controllers to IO systems, there is a better flexibility in adjusting  FO than using IO controllers.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2400" y="5181600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1600" dirty="0" err="1">
                <a:latin typeface="Times New Roman" pitchFamily="18" charset="0"/>
                <a:ea typeface="宋体" pitchFamily="2" charset="-122"/>
              </a:rPr>
              <a:t>Concepcin</a:t>
            </a:r>
            <a:r>
              <a:rPr lang="en-US" altLang="zh-CN" sz="1600" dirty="0">
                <a:latin typeface="Times New Roman" pitchFamily="18" charset="0"/>
                <a:ea typeface="宋体" pitchFamily="2" charset="-122"/>
              </a:rPr>
              <a:t> A. </a:t>
            </a:r>
            <a:r>
              <a:rPr lang="en-US" altLang="zh-CN" sz="1600" dirty="0" err="1">
                <a:latin typeface="Times New Roman" pitchFamily="18" charset="0"/>
                <a:ea typeface="宋体" pitchFamily="2" charset="-122"/>
              </a:rPr>
              <a:t>Monje</a:t>
            </a:r>
            <a:r>
              <a:rPr lang="en-US" altLang="zh-CN" sz="1600" dirty="0">
                <a:latin typeface="Times New Roman" pitchFamily="18" charset="0"/>
                <a:ea typeface="宋体" pitchFamily="2" charset="-122"/>
              </a:rPr>
              <a:t>, </a:t>
            </a:r>
            <a:r>
              <a:rPr lang="en-US" altLang="zh-CN" sz="1600" dirty="0" err="1">
                <a:latin typeface="Times New Roman" pitchFamily="18" charset="0"/>
                <a:ea typeface="宋体" pitchFamily="2" charset="-122"/>
              </a:rPr>
              <a:t>YangQuan</a:t>
            </a:r>
            <a:r>
              <a:rPr lang="en-US" altLang="zh-CN" sz="1600" dirty="0">
                <a:latin typeface="Times New Roman" pitchFamily="18" charset="0"/>
                <a:ea typeface="宋体" pitchFamily="2" charset="-122"/>
              </a:rPr>
              <a:t> Chen, Blas </a:t>
            </a:r>
            <a:r>
              <a:rPr lang="en-US" altLang="zh-CN" sz="1600" dirty="0" err="1">
                <a:latin typeface="Times New Roman" pitchFamily="18" charset="0"/>
                <a:ea typeface="宋体" pitchFamily="2" charset="-122"/>
              </a:rPr>
              <a:t>Vinagre</a:t>
            </a:r>
            <a:r>
              <a:rPr lang="en-US" altLang="zh-CN" sz="1600" dirty="0">
                <a:latin typeface="Times New Roman" pitchFamily="18" charset="0"/>
                <a:ea typeface="宋体" pitchFamily="2" charset="-122"/>
              </a:rPr>
              <a:t>, </a:t>
            </a:r>
            <a:r>
              <a:rPr lang="en-US" altLang="zh-CN" sz="1600" dirty="0" err="1">
                <a:latin typeface="Times New Roman" pitchFamily="18" charset="0"/>
                <a:ea typeface="宋体" pitchFamily="2" charset="-122"/>
              </a:rPr>
              <a:t>Dingyu</a:t>
            </a:r>
            <a:r>
              <a:rPr lang="en-US" altLang="zh-CN" sz="1600" dirty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1600" dirty="0" err="1">
                <a:latin typeface="Times New Roman" pitchFamily="18" charset="0"/>
                <a:ea typeface="宋体" pitchFamily="2" charset="-122"/>
              </a:rPr>
              <a:t>Xue</a:t>
            </a:r>
            <a:r>
              <a:rPr lang="en-US" altLang="zh-CN" sz="1600" dirty="0">
                <a:latin typeface="Times New Roman" pitchFamily="18" charset="0"/>
                <a:ea typeface="宋体" pitchFamily="2" charset="-122"/>
              </a:rPr>
              <a:t> and Vicente </a:t>
            </a:r>
            <a:r>
              <a:rPr lang="en-US" altLang="zh-CN" sz="1600" dirty="0" err="1">
                <a:latin typeface="Times New Roman" pitchFamily="18" charset="0"/>
                <a:ea typeface="宋体" pitchFamily="2" charset="-122"/>
              </a:rPr>
              <a:t>Feliu</a:t>
            </a:r>
            <a:r>
              <a:rPr lang="en-US" altLang="zh-CN" sz="1600" dirty="0">
                <a:latin typeface="Times New Roman" pitchFamily="18" charset="0"/>
                <a:ea typeface="宋体" pitchFamily="2" charset="-122"/>
              </a:rPr>
              <a:t> (2010). “</a:t>
            </a:r>
            <a:r>
              <a:rPr lang="en-US" altLang="zh-CN" sz="16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Fractional Order Systems and Controls - Fundamentals and Applications</a:t>
            </a:r>
            <a:r>
              <a:rPr lang="en-US" altLang="zh-CN" sz="1600" dirty="0">
                <a:latin typeface="Times New Roman" pitchFamily="18" charset="0"/>
                <a:ea typeface="宋体" pitchFamily="2" charset="-122"/>
              </a:rPr>
              <a:t>.” Advanced Industrial Control Series, Springer-</a:t>
            </a:r>
            <a:r>
              <a:rPr lang="en-US" altLang="zh-CN" sz="1600" dirty="0" err="1">
                <a:latin typeface="Times New Roman" pitchFamily="18" charset="0"/>
                <a:ea typeface="宋体" pitchFamily="2" charset="-122"/>
              </a:rPr>
              <a:t>Verlag</a:t>
            </a:r>
            <a:r>
              <a:rPr lang="en-US" altLang="zh-CN" sz="1600" dirty="0">
                <a:latin typeface="Times New Roman" pitchFamily="18" charset="0"/>
                <a:ea typeface="宋体" pitchFamily="2" charset="-122"/>
              </a:rPr>
              <a:t>, www.springer.com/engineering/book/978-1-84996-334-3 (2010), 415 p. 223 ill.19 in color. 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1638300" y="3774897"/>
            <a:ext cx="2781300" cy="416104"/>
          </a:xfrm>
          <a:prstGeom prst="ellipse">
            <a:avLst/>
          </a:prstGeom>
          <a:solidFill>
            <a:srgbClr val="00B050">
              <a:alpha val="9019"/>
            </a:srgbClr>
          </a:solidFill>
          <a:ln w="476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9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1232</TotalTime>
  <Words>1539</Words>
  <Application>Microsoft Office PowerPoint</Application>
  <PresentationFormat>On-screen Show (4:3)</PresentationFormat>
  <Paragraphs>257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Concourse</vt:lpstr>
      <vt:lpstr>Equation</vt:lpstr>
      <vt:lpstr>PowerPoint Presentation</vt:lpstr>
      <vt:lpstr>PowerPoint Presentation</vt:lpstr>
      <vt:lpstr>Fractional derivative and integral</vt:lpstr>
      <vt:lpstr>Three Common 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Arduino + Simulink = Simple/Easy Plants  </vt:lpstr>
      <vt:lpstr>Hardware-in-the-Loop Simulink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Thank you! 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</dc:creator>
  <cp:lastModifiedBy>Chun Yin</cp:lastModifiedBy>
  <cp:revision>144</cp:revision>
  <dcterms:created xsi:type="dcterms:W3CDTF">2012-11-20T02:07:36Z</dcterms:created>
  <dcterms:modified xsi:type="dcterms:W3CDTF">2013-06-18T03:45:06Z</dcterms:modified>
</cp:coreProperties>
</file>