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58" r:id="rId3"/>
    <p:sldId id="316" r:id="rId4"/>
    <p:sldId id="265" r:id="rId5"/>
    <p:sldId id="273" r:id="rId6"/>
    <p:sldId id="274" r:id="rId7"/>
    <p:sldId id="279" r:id="rId8"/>
    <p:sldId id="281" r:id="rId9"/>
    <p:sldId id="259" r:id="rId10"/>
    <p:sldId id="260" r:id="rId11"/>
    <p:sldId id="277" r:id="rId12"/>
    <p:sldId id="314" r:id="rId13"/>
    <p:sldId id="280" r:id="rId14"/>
    <p:sldId id="313" r:id="rId15"/>
    <p:sldId id="315" r:id="rId16"/>
    <p:sldId id="310" r:id="rId17"/>
    <p:sldId id="311" r:id="rId18"/>
    <p:sldId id="318" r:id="rId19"/>
    <p:sldId id="282" r:id="rId20"/>
    <p:sldId id="301" r:id="rId21"/>
    <p:sldId id="302" r:id="rId22"/>
    <p:sldId id="303" r:id="rId23"/>
    <p:sldId id="292" r:id="rId24"/>
    <p:sldId id="31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a Dehghan" initials="SD" lastIdx="2" clrIdx="0">
    <p:extLst>
      <p:ext uri="{19B8F6BF-5375-455C-9EA6-DF929625EA0E}">
        <p15:presenceInfo xmlns:p15="http://schemas.microsoft.com/office/powerpoint/2012/main" userId="60208895546a60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6016F-B206-4C2D-923D-DD4F19F5734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50D1-8D54-4DE3-AFEB-48E274CAA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ﬁrst MPC was established in 1970’s, different types of MPC have been proposed, such as ,</a:t>
            </a:r>
            <a:r>
              <a:rPr lang="en-US" baseline="0" dirty="0"/>
              <a:t> </a:t>
            </a:r>
            <a:r>
              <a:rPr lang="en-US" dirty="0"/>
              <a:t>GPC,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/>
              <a:t>EHAC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50D1-8D54-4DE3-AFEB-48E274CAA8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subscripts o , </a:t>
            </a:r>
            <a:r>
              <a:rPr lang="en-US" dirty="0" err="1"/>
              <a:t>ti</a:t>
            </a:r>
            <a:r>
              <a:rPr lang="en-US" dirty="0"/>
              <a:t> , </a:t>
            </a:r>
            <a:r>
              <a:rPr lang="en-US" dirty="0" err="1"/>
              <a:t>ei</a:t>
            </a:r>
            <a:r>
              <a:rPr lang="en-US" dirty="0"/>
              <a:t> , and </a:t>
            </a:r>
            <a:r>
              <a:rPr lang="en-US" dirty="0" err="1"/>
              <a:t>ee</a:t>
            </a:r>
            <a:r>
              <a:rPr lang="en-US" dirty="0"/>
              <a:t> on the functions stand for, respectively, “objective function”, “trajectory constraint”, “endpoint inequality constraint” and “endpoint equality constraint”.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B50D1-8D54-4DE3-AFEB-48E274CAA8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0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8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1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4EE1-108C-4D32-848C-377D618953D2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AEAD8-9FD6-4B5A-98EF-039977285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5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.uned.es/~fmorilla/benchmarkPID2018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45.jpg"/><Relationship Id="rId9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12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4494" y="1090998"/>
            <a:ext cx="7790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PID2018 Benchmark Challenge: Model Predictive Control Using A General Purpose Optimal Control Problem Solver - RIOTS.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1488" y="3223737"/>
            <a:ext cx="707314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Sina Dehghan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PhD student in ME</a:t>
            </a:r>
          </a:p>
          <a:p>
            <a:pPr algn="ctr"/>
            <a:r>
              <a:rPr lang="en-US" sz="20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(Mechatronics, Embedded Systems and Automation) </a:t>
            </a:r>
            <a:r>
              <a:rPr lang="en-US" sz="2000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</a:p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Merced</a:t>
            </a:r>
          </a:p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sdehghan@ucmerced.edu  </a:t>
            </a:r>
          </a:p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supervision of:</a:t>
            </a:r>
          </a:p>
          <a:p>
            <a:pPr algn="ctr"/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YangQuan Chen </a:t>
            </a:r>
          </a:p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912" y="360137"/>
            <a:ext cx="2073568" cy="945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78745" y="5852265"/>
            <a:ext cx="645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27</a:t>
            </a:r>
            <a:r>
              <a:rPr lang="en-US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CITRIS/CPAR Control Theory and Automation Symposium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0" y="157018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 using RIOTS (RMPC) 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Christophe </a:t>
            </a:r>
            <a:r>
              <a:rPr lang="en-US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Tricaud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YangQuan Chen[2]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9280" y="1072909"/>
            <a:ext cx="63107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RIOTS (Recursive Integration Optimal Trajectory Solver) [3]</a:t>
            </a:r>
          </a:p>
          <a:p>
            <a:pPr marL="285750" indent="-285750">
              <a:lnSpc>
                <a:spcPct val="250000"/>
              </a:lnSpc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49" y="3099126"/>
            <a:ext cx="4918336" cy="188851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900040" y="981406"/>
            <a:ext cx="0" cy="506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10701" y="1089113"/>
                <a:ext cx="4924056" cy="604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implement?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Set-up the following functions: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53975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sys_init.m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Information about optimal control problem such as order, number of constraints …</a:t>
                </a:r>
              </a:p>
              <a:p>
                <a:pPr marL="285750" indent="53975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230188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sys_h.m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,,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230188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230188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sys_l.m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230188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230188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sys_g.m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230188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sys_Dh.m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sys_Dl.m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sys_Dg.m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provide derivative of above functions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230188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 the function </a:t>
                </a:r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riots()</a:t>
                </a:r>
              </a:p>
              <a:p>
                <a:pPr marL="285750" indent="230188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230188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50000"/>
                  </a:lnSpc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701" y="1089113"/>
                <a:ext cx="4924056" cy="6045886"/>
              </a:xfrm>
              <a:prstGeom prst="rect">
                <a:avLst/>
              </a:prstGeom>
              <a:blipFill>
                <a:blip r:embed="rId5"/>
                <a:stretch>
                  <a:fillRect l="-990" t="-605" r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363" y="1647665"/>
            <a:ext cx="2516129" cy="458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584" y="2297359"/>
            <a:ext cx="3588870" cy="5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9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 Implementation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5555" y="838681"/>
            <a:ext cx="1034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4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state space model (A,B,C,D) is identified by using MATLAB system ID toolbox.   </a:t>
            </a:r>
          </a:p>
          <a:p>
            <a:pPr marL="285750" indent="1714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Step changes are applied to both inputs and direct state space ID is performed.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28" y="2041192"/>
            <a:ext cx="8690343" cy="3998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" y="3093134"/>
            <a:ext cx="2110593" cy="219132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203456" y="4040663"/>
            <a:ext cx="588883" cy="291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8219" y="1555373"/>
            <a:ext cx="164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model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510091" y="1603599"/>
            <a:ext cx="588883" cy="2910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24087" y="1563341"/>
            <a:ext cx="127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states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2747" y="1568063"/>
            <a:ext cx="207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Observer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854877" y="1605872"/>
            <a:ext cx="588883" cy="2910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8219" y="1600509"/>
            <a:ext cx="1523999" cy="309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07960" y="1587809"/>
            <a:ext cx="1288300" cy="309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52747" y="1615518"/>
            <a:ext cx="1819471" cy="309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Integrator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7226" y="2262423"/>
            <a:ext cx="1104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Conditional Integrator (CI) is added to compensate for steady state error by modifying the reference profile (for steady states) fed to the OCP solver: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323" y="3336960"/>
            <a:ext cx="4859620" cy="5765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17572" y="4230392"/>
                <a:ext cx="1039855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The modified reference for the optimal control problem solver. </a:t>
                </a:r>
                <a:endParaRPr lang="en-US" b="0" i="1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The desired output or the original reference. 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The integral gain.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Index determining any sample for which the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less than some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72" y="4230392"/>
                <a:ext cx="10398555" cy="1477328"/>
              </a:xfrm>
              <a:prstGeom prst="rect">
                <a:avLst/>
              </a:prstGeom>
              <a:blipFill>
                <a:blip r:embed="rId4"/>
                <a:stretch>
                  <a:fillRect l="-410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55730" y="896748"/>
            <a:ext cx="33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Nonlinear, highly coupled system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676073" y="941065"/>
            <a:ext cx="588883" cy="2910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10353" y="896748"/>
            <a:ext cx="274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rough linear modeling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056583" y="935913"/>
            <a:ext cx="588883" cy="2910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90862" y="875724"/>
            <a:ext cx="413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in steady state behavior of the model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264956" y="1534755"/>
            <a:ext cx="588883" cy="2910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53839" y="1498570"/>
            <a:ext cx="33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Steady state error is unavoidable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7226" y="935913"/>
            <a:ext cx="3166483" cy="309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57320" y="915792"/>
            <a:ext cx="2616921" cy="309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90862" y="922923"/>
            <a:ext cx="4131683" cy="309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30768" y="1525074"/>
            <a:ext cx="3166483" cy="309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36400" y="4575041"/>
            <a:ext cx="5193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Improvements: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1714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Faster and less oscillatory response</a:t>
            </a:r>
          </a:p>
          <a:p>
            <a:pPr marL="285750" indent="1714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Steady State error is reduced significantly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33" y="731520"/>
            <a:ext cx="6834469" cy="3136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" y="3705041"/>
            <a:ext cx="6466656" cy="27781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68144" y="1987448"/>
                <a:ext cx="5193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RMPC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(Multivariable PID)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44" y="1987448"/>
                <a:ext cx="5193568" cy="461665"/>
              </a:xfrm>
              <a:prstGeom prst="rect">
                <a:avLst/>
              </a:prstGeom>
              <a:blipFill>
                <a:blip r:embed="rId5"/>
                <a:stretch>
                  <a:fillRect l="-18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62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03" y="1437453"/>
            <a:ext cx="6228542" cy="3776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82691" y="4701309"/>
            <a:ext cx="923636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5183" y="4701309"/>
            <a:ext cx="923636" cy="249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3835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572" y="931045"/>
            <a:ext cx="113591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straightforward method for implementation of MPC for MIMO systems using a general optimal control problem solver, RIOTS, is introduced. (RMPC)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 method shows significant improvement in transient behavior of the system introduced in PID2018 Benchmark problem. However, there is some steady state error due to utilization of a rough model for the system.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conditional integrator is added to the RMPC scheme to compensate for the steady state error.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 plus conditional integrator shows more than 70 percent improvement to the overall controller performance index of the multivariable PID.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could be improved by optimal tuning of MPC and CI parameters.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comprehensive comparison of RIOTS toolbox with other available OCP solver toolboxes seems necessary and informative.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45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638" y="990877"/>
            <a:ext cx="1061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Bejarano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Alfaya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J.A.,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Rodrguez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D., and Ortega, M.G. (2017a). Benchmark for PID control of refrigeration systems based on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compression.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http://www.dia.uned.es/~fmorilla/benchmarkPID2018/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C.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Tricaud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Y. Q. Chen, Linear and nonlinear model predictive control using a general purpose optimal control problem solver RIOTS 95, Proc. of the Chinese Control and Decision Conference, 1552–1557, 2008.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A. Schwartz, E.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Y. Q. Chen, RIOTS Manual : A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Toolbox for Solving Optimal Control Problems, May 1997.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T. Zhao, Z. Li and Y. Chen, "Fractional order nonlinear model predictive control using RIOTS_95," Fractional Differentiation and Its Applications (ICFDA), 2014 International Conference on, Catania, 2014, pp. 1-6.</a:t>
            </a:r>
            <a:b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10.1109/ICFDA.2014.6967366</a:t>
            </a:r>
          </a:p>
          <a:p>
            <a:pPr marL="631825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63" y="1722685"/>
            <a:ext cx="4657437" cy="4657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1555" y="1078141"/>
            <a:ext cx="456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0059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RMPC: Controller Details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5554" y="866961"/>
            <a:ext cx="80048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 objective function: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Integrator: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Luenberger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Observer: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17" y="1343175"/>
            <a:ext cx="4187981" cy="1136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556" y="1609653"/>
            <a:ext cx="2439953" cy="645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617" y="3890441"/>
            <a:ext cx="3704265" cy="751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136" y="5424519"/>
            <a:ext cx="3415979" cy="40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0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RMPC: Identification Details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5554" y="838681"/>
            <a:ext cx="800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state-space MIMO identification using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toolbox: 4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model.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doesn’t need to be accurate, only need to grasp dynamic behavior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42" y="1759123"/>
            <a:ext cx="5919358" cy="4439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6" y="1681607"/>
            <a:ext cx="6126068" cy="459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7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493" y="894566"/>
            <a:ext cx="1061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PID2018 Benchmark</a:t>
            </a: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 (Model Predictive Control)</a:t>
            </a: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 using RIOTS (RMPC)</a:t>
            </a: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 plus Conditional Integral Implementation</a:t>
            </a: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6223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631825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7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RMPC: Robustness Test w/o CI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4789" y="765767"/>
            <a:ext cx="265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[U,S,V] =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(A);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U*(S+0.05*S)*V’;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916" y="4464969"/>
            <a:ext cx="4280171" cy="203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-7.2301    0.0671   -0.0006    0.0004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0.0775   -7.4412    0.0025   -0.0010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-8.8877    0.6420   -0.0360   -0.0042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0.2561  -10.0853   -0.0134   -0.0040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29373" y="4527606"/>
                <a:ext cx="4280171" cy="2033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0.2922    0.2129    0.0018    0.0003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0.2132   -0.3050    0.0007    0.0000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0.3429    0.2845    0.0004    0.0001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0.2828   -0.4177    0.0001   -0.0001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73" y="4527606"/>
                <a:ext cx="4280171" cy="2033000"/>
              </a:xfrm>
              <a:prstGeom prst="rect">
                <a:avLst/>
              </a:prstGeom>
              <a:blipFill>
                <a:blip r:embed="rId4"/>
                <a:stretch>
                  <a:fillRect l="-128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1223" y="784656"/>
            <a:ext cx="265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change in 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= 0.6939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1829" y="4591319"/>
                <a:ext cx="4280171" cy="2033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-0.6334         0         0         0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0    0.5664         0         0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         0   -0.0012         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         0         0   -0.0000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829" y="4591319"/>
                <a:ext cx="4280171" cy="2033000"/>
              </a:xfrm>
              <a:prstGeom prst="rect">
                <a:avLst/>
              </a:prstGeom>
              <a:blipFill>
                <a:blip r:embed="rId5"/>
                <a:stretch>
                  <a:fillRect l="-1282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790774" y="4990089"/>
            <a:ext cx="0" cy="150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95866" y="4990089"/>
            <a:ext cx="0" cy="150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34" y="1657321"/>
            <a:ext cx="6116478" cy="28065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95" y="1543378"/>
            <a:ext cx="6939353" cy="318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76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RMPC: Robustness Test w/o CI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4789" y="765767"/>
            <a:ext cx="265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[U,S,V] =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(A);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U*(S+0.2*S)*V’;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916" y="4464969"/>
            <a:ext cx="4280171" cy="203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-7.2301    0.0671   -0.0006    0.0004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0.0775   -7.4412    0.0025   -0.0010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-8.8877    0.6420   -0.0360   -0.0042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0.2561  -10.0853   -0.0134   -0.0040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29373" y="4527606"/>
                <a:ext cx="4280171" cy="2033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1.4460   -0.0134    0.0001   -0.0001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-0.0155    1.4882   -0.0005    0.0002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1.7775   -0.1284    0.0072    0.0008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-0.0512    2.0171    0.0027    0.0008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73" y="4527606"/>
                <a:ext cx="4280171" cy="2033000"/>
              </a:xfrm>
              <a:prstGeom prst="rect">
                <a:avLst/>
              </a:prstGeom>
              <a:blipFill>
                <a:blip r:embed="rId3"/>
                <a:stretch>
                  <a:fillRect l="-128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1223" y="784656"/>
            <a:ext cx="265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change in 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= 0.8967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1829" y="4591319"/>
                <a:ext cx="4280171" cy="2033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2.5338         0         0         0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0    2.2657         0         0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0         0    0.0050         0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0         0         0    0.0000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829" y="4591319"/>
                <a:ext cx="4280171" cy="2033000"/>
              </a:xfrm>
              <a:prstGeom prst="rect">
                <a:avLst/>
              </a:prstGeom>
              <a:blipFill>
                <a:blip r:embed="rId4"/>
                <a:stretch>
                  <a:fillRect l="-1282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790774" y="4990089"/>
            <a:ext cx="0" cy="150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95866" y="4990089"/>
            <a:ext cx="0" cy="150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35" y="1582197"/>
            <a:ext cx="6267293" cy="2875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84" y="1538449"/>
            <a:ext cx="6697998" cy="30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65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RMPC: Robustness Test w/o CI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4789" y="765767"/>
            <a:ext cx="265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[U,S,V] =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(A);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U*(S+0.5*S)*V’;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916" y="4464969"/>
            <a:ext cx="4280171" cy="203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-7.2301    0.0671   -0.0006    0.0004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0.0775   -7.4412    0.0025   -0.0010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-8.8877    0.6420   -0.0360   -0.0042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0.2561  -10.0853   -0.0134   -0.0040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29373" y="4527606"/>
                <a:ext cx="4280171" cy="2033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-2.9217   -2.1293   -0.0002   -0.0003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-2.1318    3.0495    0.0008    0.0009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-3.4288   -2.8450   -0.0178   -0.0028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-2.8279    4.1771   -0.0072   -0.0000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373" y="4527606"/>
                <a:ext cx="4280171" cy="2033000"/>
              </a:xfrm>
              <a:prstGeom prst="rect">
                <a:avLst/>
              </a:prstGeom>
              <a:blipFill>
                <a:blip r:embed="rId7"/>
                <a:stretch>
                  <a:fillRect l="-128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1223" y="784656"/>
            <a:ext cx="265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change in 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= 3.8378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11829" y="4591319"/>
                <a:ext cx="4280171" cy="2033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pt-BR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6.3344         0         0         0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   -5.6644         0         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         0   -0.0125         0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pt-BR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0         0         0   -0.0001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829" y="4591319"/>
                <a:ext cx="4280171" cy="2033000"/>
              </a:xfrm>
              <a:prstGeom prst="rect">
                <a:avLst/>
              </a:prstGeom>
              <a:blipFill>
                <a:blip r:embed="rId8"/>
                <a:stretch>
                  <a:fillRect l="-1282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790774" y="4990089"/>
            <a:ext cx="0" cy="150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95866" y="4990089"/>
            <a:ext cx="0" cy="150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92" y="1567135"/>
            <a:ext cx="6646606" cy="304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09" y="1493153"/>
            <a:ext cx="6886859" cy="31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4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RMPC: Horizon Tuning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85987"/>
            <a:ext cx="8929534" cy="50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6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PID2018 Benchmark: Original Results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5555" y="838681"/>
            <a:ext cx="519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 1: Discrete Decentralized PID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 2: Multi-Variable (MIMO) PID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56" y="1584117"/>
            <a:ext cx="5266354" cy="4286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84117"/>
            <a:ext cx="5236723" cy="410544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297694" y="1964987"/>
            <a:ext cx="700391" cy="184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12566" y="1232962"/>
                <a:ext cx="51935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r>
                  <a:rPr lang="en-US" sz="1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30&lt;</m:t>
                    </m:r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&lt;59, 10&lt;</m:t>
                    </m:r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𝐴𝑣</m:t>
                    </m:r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&lt;100</m:t>
                    </m:r>
                  </m:oMath>
                </a14:m>
                <a:endParaRPr lang="en-US" sz="1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566" y="1232962"/>
                <a:ext cx="5193568" cy="307777"/>
              </a:xfrm>
              <a:prstGeom prst="rect">
                <a:avLst/>
              </a:prstGeom>
              <a:blipFill>
                <a:blip r:embed="rId5"/>
                <a:stretch>
                  <a:fillRect l="-469" t="-3922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9" idx="0"/>
            <a:endCxn id="3" idx="0"/>
          </p:cNvCxnSpPr>
          <p:nvPr/>
        </p:nvCxnSpPr>
        <p:spPr>
          <a:xfrm flipV="1">
            <a:off x="8647890" y="1584117"/>
            <a:ext cx="66472" cy="38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6666" y="5252022"/>
            <a:ext cx="546452" cy="31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59510" y="5276262"/>
            <a:ext cx="546452" cy="31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PID2018 Benchmark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2434" y="909255"/>
                <a:ext cx="10241536" cy="482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One-stage-compression, one-load-demand vapor-compression refrigeration cycle. (</a:t>
                </a:r>
                <a:r>
                  <a:rPr lang="en-US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Bejarano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et. al. [1])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input, two output:</a:t>
                </a: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Controlled Variables:</a:t>
                </a:r>
              </a:p>
              <a:p>
                <a:pPr marL="628650" indent="-342900">
                  <a:buClr>
                    <a:schemeClr val="accent1">
                      <a:lumMod val="60000"/>
                      <a:lumOff val="40000"/>
                    </a:schemeClr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Outlet  temperature of the evaporator </a:t>
                </a:r>
                <a:b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secondary flux,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⁡_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𝑒𝑣𝑎𝑝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_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𝑜𝑢𝑡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b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8650" indent="-342900">
                  <a:buClr>
                    <a:schemeClr val="accent1">
                      <a:lumMod val="60000"/>
                      <a:lumOff val="40000"/>
                    </a:schemeClr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Degrees of Superheating,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𝑇𝑆𝐻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>
                  <a:buClr>
                    <a:schemeClr val="accent1">
                      <a:lumMod val="60000"/>
                      <a:lumOff val="40000"/>
                    </a:schemeClr>
                  </a:buClr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accent1">
                      <a:lumMod val="60000"/>
                      <a:lumOff val="40000"/>
                    </a:schemeClr>
                  </a:buClr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Manipulated Variables:</a:t>
                </a:r>
              </a:p>
              <a:p>
                <a:pPr marL="628650" indent="-342900">
                  <a:buClr>
                    <a:schemeClr val="accent1">
                      <a:lumMod val="60000"/>
                      <a:lumOff val="40000"/>
                    </a:schemeClr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Compression valve opening</a:t>
                </a:r>
                <a:br>
                  <a:rPr lang="en-US" i="1" dirty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10&lt;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𝐴𝑣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&lt;100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(%)</a:t>
                </a:r>
              </a:p>
              <a:p>
                <a:pPr marL="628650" indent="-342900">
                  <a:buClr>
                    <a:schemeClr val="accent1">
                      <a:lumMod val="60000"/>
                      <a:lumOff val="40000"/>
                    </a:schemeClr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Compressor speed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30&lt;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&lt;59</m:t>
                    </m:r>
                    <m: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Hz</m:t>
                    </m:r>
                    <m: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8650" indent="-342900">
                  <a:buClr>
                    <a:schemeClr val="accent1">
                      <a:lumMod val="60000"/>
                      <a:lumOff val="40000"/>
                    </a:schemeClr>
                  </a:buClr>
                  <a:buFont typeface="+mj-lt"/>
                  <a:buAutoNum type="arabicPeriod"/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Nonlinear</a:t>
                </a: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Highly Coupled 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4" y="909255"/>
                <a:ext cx="10241536" cy="4822730"/>
              </a:xfrm>
              <a:prstGeom prst="rect">
                <a:avLst/>
              </a:prstGeom>
              <a:blipFill>
                <a:blip r:embed="rId3"/>
                <a:stretch>
                  <a:fillRect l="-536" t="-632" b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938" y="1481199"/>
            <a:ext cx="5501466" cy="40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9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8" y="799473"/>
            <a:ext cx="11083400" cy="533645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PID2018 Benchmark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PID2018 Benchmark: Original Controllers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5555" y="838681"/>
            <a:ext cx="86468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 1: Discrete Decentralized PID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 2: Multi-Variable (MIMO) PID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>
              <a:buClr>
                <a:schemeClr val="accent1">
                  <a:lumMod val="60000"/>
                  <a:lumOff val="40000"/>
                </a:schemeClr>
              </a:buClr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0" y="2229995"/>
            <a:ext cx="2789162" cy="289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9" y="1578339"/>
            <a:ext cx="7432348" cy="442367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180945" y="3278221"/>
            <a:ext cx="778212" cy="399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PID2018 Benchmark: References, Disturbances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0925" y="863445"/>
            <a:ext cx="86468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>
              <a:buClr>
                <a:schemeClr val="accent1">
                  <a:lumMod val="60000"/>
                  <a:lumOff val="40000"/>
                </a:schemeClr>
              </a:buClr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30" y="1045469"/>
            <a:ext cx="6045636" cy="4588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966" y="1324798"/>
            <a:ext cx="5167183" cy="4217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7330" y="5098473"/>
            <a:ext cx="546452" cy="31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46145" y="5098473"/>
            <a:ext cx="546452" cy="31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PID2018 Benchmark: Result Comparison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5555" y="838681"/>
            <a:ext cx="519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Comparison of C1 and C2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45" y="1466522"/>
            <a:ext cx="5476317" cy="4594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534" y="1593130"/>
            <a:ext cx="5188921" cy="43091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5545" y="5452255"/>
            <a:ext cx="546452" cy="31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25938" y="5372003"/>
            <a:ext cx="546452" cy="31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772277" y="1951333"/>
            <a:ext cx="700391" cy="184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229816" y="1239801"/>
                <a:ext cx="51935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>
                      <a:lumMod val="60000"/>
                      <a:lumOff val="40000"/>
                    </a:schemeClr>
                  </a:buClr>
                  <a:buFont typeface="Calibri" panose="020F0502020204030204" pitchFamily="34" charset="0"/>
                  <a:buChar char="●"/>
                </a:pPr>
                <a:r>
                  <a:rPr lang="en-US" sz="1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Saturation: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30&lt;</m:t>
                    </m:r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&lt;59, 10&lt;</m:t>
                    </m:r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𝐴𝑣</m:t>
                    </m:r>
                    <m:r>
                      <a:rPr lang="en-US" sz="1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&lt;100</m:t>
                    </m:r>
                  </m:oMath>
                </a14:m>
                <a:endParaRPr lang="en-US" sz="1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816" y="1239801"/>
                <a:ext cx="5193568" cy="307777"/>
              </a:xfrm>
              <a:prstGeom prst="rect">
                <a:avLst/>
              </a:prstGeom>
              <a:blipFill>
                <a:blip r:embed="rId5"/>
                <a:stretch>
                  <a:fillRect l="-469" t="-3922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6" idx="0"/>
          </p:cNvCxnSpPr>
          <p:nvPr/>
        </p:nvCxnSpPr>
        <p:spPr>
          <a:xfrm flipV="1">
            <a:off x="9122473" y="1570463"/>
            <a:ext cx="66472" cy="38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2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PID2018 Benchmark: Result Comparison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5555" y="838681"/>
            <a:ext cx="519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Comparison of C1 and C2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011" y="1777952"/>
            <a:ext cx="2552561" cy="3195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10738"/>
            <a:ext cx="6454328" cy="4059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773" y="5051904"/>
            <a:ext cx="5976227" cy="4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3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04789"/>
            <a:ext cx="12192000" cy="52673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  <a:endParaRPr lang="en-US" alt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1271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4320"/>
            <a:ext cx="12192000" cy="2336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690" y="6135926"/>
            <a:ext cx="1237710" cy="488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435" y="822641"/>
            <a:ext cx="106172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system described as: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optimization objective function: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Times New Roman" panose="02020603050405020304" pitchFamily="18" charset="0"/>
              <a:buChar char="●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Constraints:</a:t>
            </a:r>
          </a:p>
          <a:p>
            <a:pPr marL="285750" indent="-285750">
              <a:lnSpc>
                <a:spcPct val="250000"/>
              </a:lnSpc>
              <a:buClr>
                <a:schemeClr val="accent1">
                  <a:lumMod val="60000"/>
                  <a:lumOff val="40000"/>
                </a:schemeClr>
              </a:buClr>
              <a:buFont typeface="Calibri" panose="020F0502020204030204" pitchFamily="34" charset="0"/>
              <a:buChar char="●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161270" y="203835"/>
            <a:ext cx="2030730" cy="527685"/>
          </a:xfrm>
          <a:custGeom>
            <a:avLst/>
            <a:gdLst>
              <a:gd name="connsiteX0" fmla="*/ 2030730 w 2030730"/>
              <a:gd name="connsiteY0" fmla="*/ 0 h 527685"/>
              <a:gd name="connsiteX1" fmla="*/ 561975 w 2030730"/>
              <a:gd name="connsiteY1" fmla="*/ 1905 h 527685"/>
              <a:gd name="connsiteX2" fmla="*/ 0 w 2030730"/>
              <a:gd name="connsiteY2" fmla="*/ 527685 h 527685"/>
              <a:gd name="connsiteX3" fmla="*/ 2030730 w 2030730"/>
              <a:gd name="connsiteY3" fmla="*/ 527685 h 527685"/>
              <a:gd name="connsiteX4" fmla="*/ 2030730 w 2030730"/>
              <a:gd name="connsiteY4" fmla="*/ 0 h 52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730" h="527685">
                <a:moveTo>
                  <a:pt x="2030730" y="0"/>
                </a:moveTo>
                <a:lnTo>
                  <a:pt x="561975" y="1905"/>
                </a:lnTo>
                <a:lnTo>
                  <a:pt x="0" y="527685"/>
                </a:lnTo>
                <a:lnTo>
                  <a:pt x="2030730" y="527685"/>
                </a:lnTo>
                <a:lnTo>
                  <a:pt x="20307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37" y="3587189"/>
            <a:ext cx="4746856" cy="2636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3814" y="5981193"/>
            <a:ext cx="412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source: https://math.stackexchange.com/questions/1098070/model-predictive-control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23" y="1068497"/>
            <a:ext cx="5095875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7435" y="734731"/>
            <a:ext cx="620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source: https://www.researchgate.net/figure/238709333_fig3_Figure-3-Block-Diagram-of-a-SISO-Model-Predictive-Control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66" y="1233302"/>
            <a:ext cx="4466819" cy="9656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93" y="2770618"/>
            <a:ext cx="5960028" cy="9073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1048" y="4533449"/>
            <a:ext cx="2472885" cy="12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37625</TotalTime>
  <Words>1157</Words>
  <Application>Microsoft Office PowerPoint</Application>
  <PresentationFormat>Widescreen</PresentationFormat>
  <Paragraphs>235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Dehghan</dc:creator>
  <cp:lastModifiedBy>Sina Dehghan</cp:lastModifiedBy>
  <cp:revision>196</cp:revision>
  <dcterms:created xsi:type="dcterms:W3CDTF">2015-05-05T02:52:24Z</dcterms:created>
  <dcterms:modified xsi:type="dcterms:W3CDTF">2018-04-25T23:42:34Z</dcterms:modified>
</cp:coreProperties>
</file>